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handoutMasterIdLst>
    <p:handoutMasterId r:id="rId3"/>
  </p:handoutMasterIdLst>
  <p:sldIdLst>
    <p:sldId id="264" r:id="rId2"/>
  </p:sldIdLst>
  <p:sldSz cx="9144000" cy="6858000" type="screen4x3"/>
  <p:notesSz cx="6799263" cy="9929813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9C3"/>
    <a:srgbClr val="B6AD80"/>
    <a:srgbClr val="FFD47D"/>
    <a:srgbClr val="0000FF"/>
    <a:srgbClr val="007033"/>
    <a:srgbClr val="008000"/>
    <a:srgbClr val="6600CC"/>
    <a:srgbClr val="CC0099"/>
    <a:srgbClr val="4D4D4D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9" autoAdjust="0"/>
    <p:restoredTop sz="94660"/>
  </p:normalViewPr>
  <p:slideViewPr>
    <p:cSldViewPr>
      <p:cViewPr varScale="1">
        <p:scale>
          <a:sx n="62" d="100"/>
          <a:sy n="62" d="100"/>
        </p:scale>
        <p:origin x="78" y="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8.9773370282496046E-2"/>
          <c:y val="4.6785399912830199E-2"/>
          <c:w val="0.90267993055663454"/>
          <c:h val="0.80963287035225817"/>
        </c:manualLayout>
      </c:layout>
      <c:lineChart>
        <c:grouping val="standard"/>
        <c:varyColors val="0"/>
        <c:ser>
          <c:idx val="0"/>
          <c:order val="0"/>
          <c:cat>
            <c:strRef>
              <c:f>Sheet1!$A$8:$A$35</c:f>
              <c:strCache>
                <c:ptCount val="28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  <c:pt idx="20">
                  <c:v>2019</c:v>
                </c:pt>
                <c:pt idx="21">
                  <c:v>2020</c:v>
                </c:pt>
                <c:pt idx="22">
                  <c:v>2021</c:v>
                </c:pt>
                <c:pt idx="23">
                  <c:v>2022</c:v>
                </c:pt>
                <c:pt idx="24">
                  <c:v>2023</c:v>
                </c:pt>
                <c:pt idx="25">
                  <c:v>2024</c:v>
                </c:pt>
                <c:pt idx="26">
                  <c:v>2025</c:v>
                </c:pt>
                <c:pt idx="27">
                  <c:v>2026*</c:v>
                </c:pt>
              </c:strCache>
            </c:strRef>
          </c:cat>
          <c:val>
            <c:numRef>
              <c:f>Sheet1!$B$8:$B$35</c:f>
              <c:numCache>
                <c:formatCode>0.00</c:formatCode>
                <c:ptCount val="28"/>
                <c:pt idx="0">
                  <c:v>2.1704443618044369</c:v>
                </c:pt>
                <c:pt idx="1">
                  <c:v>2.1691055907295147</c:v>
                </c:pt>
                <c:pt idx="2">
                  <c:v>2.1397600766929301</c:v>
                </c:pt>
                <c:pt idx="3">
                  <c:v>2.1380311462682031</c:v>
                </c:pt>
                <c:pt idx="4">
                  <c:v>2.1267129655936277</c:v>
                </c:pt>
                <c:pt idx="5">
                  <c:v>2.1334273437550189</c:v>
                </c:pt>
                <c:pt idx="6">
                  <c:v>2.09888761297066</c:v>
                </c:pt>
                <c:pt idx="7">
                  <c:v>2.0767273725050832</c:v>
                </c:pt>
                <c:pt idx="8">
                  <c:v>2.0603659618537957</c:v>
                </c:pt>
                <c:pt idx="9">
                  <c:v>2.0323557130344589</c:v>
                </c:pt>
                <c:pt idx="10">
                  <c:v>2.032099277400389</c:v>
                </c:pt>
                <c:pt idx="11">
                  <c:v>1.9992182760422466</c:v>
                </c:pt>
                <c:pt idx="12">
                  <c:v>1.9984098794037979</c:v>
                </c:pt>
                <c:pt idx="13">
                  <c:v>2.0370363331206152</c:v>
                </c:pt>
                <c:pt idx="14">
                  <c:v>1.9651848225498405</c:v>
                </c:pt>
                <c:pt idx="15">
                  <c:v>1.9756546777000461</c:v>
                </c:pt>
                <c:pt idx="16">
                  <c:v>1.99500464315516</c:v>
                </c:pt>
                <c:pt idx="17">
                  <c:v>1.9453838802306518</c:v>
                </c:pt>
                <c:pt idx="18">
                  <c:v>1.9813350211098215</c:v>
                </c:pt>
                <c:pt idx="19">
                  <c:v>2.0028342023409671</c:v>
                </c:pt>
                <c:pt idx="20">
                  <c:v>1.9348986161443094</c:v>
                </c:pt>
                <c:pt idx="21">
                  <c:v>2.0299999999999998</c:v>
                </c:pt>
                <c:pt idx="22">
                  <c:v>2.0287409460921539</c:v>
                </c:pt>
                <c:pt idx="23">
                  <c:v>2.0499999999999998</c:v>
                </c:pt>
                <c:pt idx="24">
                  <c:v>1.99</c:v>
                </c:pt>
                <c:pt idx="25">
                  <c:v>2.0099999999999998</c:v>
                </c:pt>
                <c:pt idx="26">
                  <c:v>1.97</c:v>
                </c:pt>
                <c:pt idx="27">
                  <c:v>1.8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47CA-4F49-BB9C-FD17CC589B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615509120"/>
        <c:axId val="-615510208"/>
      </c:lineChart>
      <c:catAx>
        <c:axId val="-615509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1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en-US"/>
          </a:p>
        </c:txPr>
        <c:crossAx val="-615510208"/>
        <c:crossesAt val="0"/>
        <c:auto val="1"/>
        <c:lblAlgn val="ctr"/>
        <c:lblOffset val="100"/>
        <c:tickLblSkip val="1"/>
        <c:noMultiLvlLbl val="0"/>
      </c:catAx>
      <c:valAx>
        <c:axId val="-615510208"/>
        <c:scaling>
          <c:orientation val="minMax"/>
          <c:max val="2.5"/>
          <c:min val="1.5"/>
        </c:scaling>
        <c:delete val="0"/>
        <c:axPos val="l"/>
        <c:numFmt formatCode="#,##0.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4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en-US"/>
          </a:p>
        </c:txPr>
        <c:crossAx val="-615509120"/>
        <c:crosses val="autoZero"/>
        <c:crossBetween val="midCat"/>
        <c:majorUnit val="0.1"/>
        <c:minorUnit val="5.000000000000001E-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58" tIns="45729" rIns="91458" bIns="4572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58" tIns="45729" rIns="91458" bIns="4572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58" tIns="45729" rIns="91458" bIns="4572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58" tIns="45729" rIns="91458" bIns="4572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850E1F3-216A-4393-AA81-821E36F71A6A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289433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2B45E-2514-478B-9403-497D2A396354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68308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381E0-3D63-4988-A251-D4A672EA6636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6299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3A500-E2CC-4F0C-8707-C8A0CC1D8B1A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82720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D6C0F-73D5-483D-9580-C1E6D38F3495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1602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C0493-E79A-41ED-B4C2-F36E43418B93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38257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2A466-C8BB-43C8-AD6A-50A75686010A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2697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512451-15E8-4896-BE7D-69AB7BEF1C1B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31369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6299A-A872-4802-8773-FEEACA336190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81556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BFBC7-4547-4210-BD4F-3FEAE8560727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00302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68095-E425-451F-BC7E-6BDB7BE64B00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86701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8B3C2-194C-4B5A-8F20-12FD2ADDA13E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3433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21AF2F-1D0A-4B3F-AB8A-FE4A3A6CC8AA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8402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/>
              <a:t>Click to edit Master text styles</a:t>
            </a:r>
          </a:p>
          <a:p>
            <a:pPr lvl="1"/>
            <a:r>
              <a:rPr lang="th-TH"/>
              <a:t>Second level</a:t>
            </a:r>
          </a:p>
          <a:p>
            <a:pPr lvl="2"/>
            <a:r>
              <a:rPr lang="th-TH"/>
              <a:t>Third level</a:t>
            </a:r>
          </a:p>
          <a:p>
            <a:pPr lvl="3"/>
            <a:r>
              <a:rPr lang="th-TH"/>
              <a:t>Fourth level</a:t>
            </a:r>
          </a:p>
          <a:p>
            <a:pPr lvl="4"/>
            <a:r>
              <a:rPr lang="th-TH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96A0BAE7-6C11-44F1-94A4-7FAF4AFBA931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har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5620639"/>
              </p:ext>
            </p:extLst>
          </p:nvPr>
        </p:nvGraphicFramePr>
        <p:xfrm>
          <a:off x="657225" y="1000125"/>
          <a:ext cx="8019231" cy="4301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2" name="Group 61"/>
          <p:cNvGrpSpPr/>
          <p:nvPr/>
        </p:nvGrpSpPr>
        <p:grpSpPr>
          <a:xfrm>
            <a:off x="6973898" y="3420544"/>
            <a:ext cx="1486534" cy="1376608"/>
            <a:chOff x="6766513" y="3186677"/>
            <a:chExt cx="1486534" cy="1376608"/>
          </a:xfrm>
        </p:grpSpPr>
        <p:pic>
          <p:nvPicPr>
            <p:cNvPr id="23" name="Picture 6" descr="D:\7. Infographic EPPO\Picture icon\Color Icon\Grid-Scale-Icon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clrChange>
                <a:clrFrom>
                  <a:srgbClr val="FFFFFC"/>
                </a:clrFrom>
                <a:clrTo>
                  <a:srgbClr val="FFFF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15" t="8504" r="10720" b="4973"/>
            <a:stretch/>
          </p:blipFill>
          <p:spPr bwMode="auto">
            <a:xfrm>
              <a:off x="7458640" y="3186677"/>
              <a:ext cx="794407" cy="1085865"/>
            </a:xfrm>
            <a:prstGeom prst="rect">
              <a:avLst/>
            </a:prstGeom>
            <a:noFill/>
            <a:extLst/>
          </p:spPr>
        </p:pic>
        <p:pic>
          <p:nvPicPr>
            <p:cNvPr id="24" name="Picture 3" descr="D:\7. Infographic EPPO\Picture icon\Color Icon\Building (7)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66513" y="3409678"/>
              <a:ext cx="1033242" cy="10346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5" descr="D:\7. Infographic EPPO\Picture icon\Color Icon\car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379645" y="3729608"/>
              <a:ext cx="792755" cy="8336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4" name="Group 43"/>
          <p:cNvGrpSpPr/>
          <p:nvPr/>
        </p:nvGrpSpPr>
        <p:grpSpPr>
          <a:xfrm>
            <a:off x="8230275" y="2957111"/>
            <a:ext cx="723234" cy="600853"/>
            <a:chOff x="8172755" y="2376375"/>
            <a:chExt cx="646290" cy="576064"/>
          </a:xfrm>
        </p:grpSpPr>
        <p:sp>
          <p:nvSpPr>
            <p:cNvPr id="56" name="Striped Right Arrow 55"/>
            <p:cNvSpPr/>
            <p:nvPr/>
          </p:nvSpPr>
          <p:spPr>
            <a:xfrm rot="5400000">
              <a:off x="8308545" y="2789246"/>
              <a:ext cx="178558" cy="147828"/>
            </a:xfrm>
            <a:prstGeom prst="stripedRightArrow">
              <a:avLst/>
            </a:prstGeom>
            <a:solidFill>
              <a:srgbClr val="CC00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8172755" y="2376375"/>
              <a:ext cx="646290" cy="456997"/>
              <a:chOff x="1251655" y="2690586"/>
              <a:chExt cx="646290" cy="456997"/>
            </a:xfrm>
          </p:grpSpPr>
          <p:grpSp>
            <p:nvGrpSpPr>
              <p:cNvPr id="58" name="Group 57"/>
              <p:cNvGrpSpPr/>
              <p:nvPr/>
            </p:nvGrpSpPr>
            <p:grpSpPr>
              <a:xfrm>
                <a:off x="1251655" y="2690586"/>
                <a:ext cx="646290" cy="430285"/>
                <a:chOff x="1283405" y="2638675"/>
                <a:chExt cx="646290" cy="430285"/>
              </a:xfrm>
            </p:grpSpPr>
            <p:sp>
              <p:nvSpPr>
                <p:cNvPr id="60" name="Rounded Rectangle 59"/>
                <p:cNvSpPr/>
                <p:nvPr/>
              </p:nvSpPr>
              <p:spPr>
                <a:xfrm>
                  <a:off x="1283405" y="2852936"/>
                  <a:ext cx="576064" cy="216024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CC0099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pic>
              <p:nvPicPr>
                <p:cNvPr id="61" name="Picture 4" descr="D:\7. Infographic EPPO\Picture icon\Color Icon\fire-icon.png"/>
                <p:cNvPicPr>
                  <a:picLocks noChangeAspect="1" noChangeArrowheads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709841" y="2638675"/>
                  <a:ext cx="219854" cy="30297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59" name="TextBox 58"/>
              <p:cNvSpPr txBox="1"/>
              <p:nvPr/>
            </p:nvSpPr>
            <p:spPr>
              <a:xfrm>
                <a:off x="1255069" y="2896766"/>
                <a:ext cx="576751" cy="2508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1.80</a:t>
                </a:r>
                <a:endParaRPr lang="th-TH" sz="11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sp>
        <p:nvSpPr>
          <p:cNvPr id="48" name="Text Box 6"/>
          <p:cNvSpPr txBox="1">
            <a:spLocks noChangeArrowheads="1"/>
          </p:cNvSpPr>
          <p:nvPr/>
        </p:nvSpPr>
        <p:spPr bwMode="auto">
          <a:xfrm>
            <a:off x="6877050" y="5445392"/>
            <a:ext cx="1943100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900" b="1" dirty="0">
                <a:latin typeface="Tahoma" pitchFamily="34" charset="0"/>
                <a:cs typeface="Tahoma" pitchFamily="34" charset="0"/>
              </a:rPr>
              <a:t>Unit : 1,000 Tons-CO</a:t>
            </a:r>
            <a:r>
              <a:rPr lang="en-US" sz="900" b="1" baseline="-25000" dirty="0">
                <a:latin typeface="Tahoma" pitchFamily="34" charset="0"/>
                <a:cs typeface="Tahoma" pitchFamily="34" charset="0"/>
              </a:rPr>
              <a:t>2</a:t>
            </a:r>
            <a:r>
              <a:rPr lang="en-US" sz="900" b="1" dirty="0">
                <a:latin typeface="Tahoma" pitchFamily="34" charset="0"/>
                <a:cs typeface="Tahoma" pitchFamily="34" charset="0"/>
              </a:rPr>
              <a:t>/KTOE</a:t>
            </a:r>
            <a:endParaRPr lang="th-TH" sz="900" b="1" dirty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49" name="Group 2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424199"/>
              </p:ext>
            </p:extLst>
          </p:nvPr>
        </p:nvGraphicFramePr>
        <p:xfrm>
          <a:off x="164" y="5693042"/>
          <a:ext cx="9143836" cy="487368"/>
        </p:xfrm>
        <a:graphic>
          <a:graphicData uri="http://schemas.openxmlformats.org/drawingml/2006/table">
            <a:tbl>
              <a:tblPr/>
              <a:tblGrid>
                <a:gridCol w="5226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15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15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15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158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15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158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158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158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158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615800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615800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615800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615800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615800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</a:tblGrid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Year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1999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2000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2001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2002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2003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2004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2005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2006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2007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2008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2009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2010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2011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2012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</a:t>
                      </a:r>
                      <a:r>
                        <a:rPr kumimoji="0" lang="en-US" sz="1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kumimoji="0" lang="th-TH" sz="1000" b="1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63" name="Group 28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1866536"/>
              </p:ext>
            </p:extLst>
          </p:nvPr>
        </p:nvGraphicFramePr>
        <p:xfrm>
          <a:off x="165" y="6177041"/>
          <a:ext cx="9143839" cy="487368"/>
        </p:xfrm>
        <a:graphic>
          <a:graphicData uri="http://schemas.openxmlformats.org/drawingml/2006/table">
            <a:tbl>
              <a:tblPr/>
              <a:tblGrid>
                <a:gridCol w="5316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1515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1515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1515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1515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1515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15153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15153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15153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615153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615153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615153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615153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615153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615153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Year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2013 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2014 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2015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2016 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2017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2018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2019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2020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2021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2022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2023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2024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2025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2026*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</a:t>
                      </a:r>
                      <a:r>
                        <a:rPr kumimoji="0" lang="en-US" sz="1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kumimoji="0" lang="th-TH" sz="1000" b="1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2.05</a:t>
                      </a:r>
                      <a:endParaRPr lang="th-TH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1.99</a:t>
                      </a:r>
                      <a:endParaRPr lang="th-TH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2.01</a:t>
                      </a:r>
                      <a:endParaRPr lang="th-TH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1.97</a:t>
                      </a:r>
                      <a:endParaRPr lang="th-TH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1.80</a:t>
                      </a:r>
                      <a:endParaRPr lang="th-TH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64" name="Text Box 282"/>
          <p:cNvSpPr txBox="1">
            <a:spLocks noChangeArrowheads="1"/>
          </p:cNvSpPr>
          <p:nvPr/>
        </p:nvSpPr>
        <p:spPr bwMode="auto">
          <a:xfrm>
            <a:off x="461060" y="5416971"/>
            <a:ext cx="4182948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 dirty="0">
                <a:latin typeface="Tahoma" pitchFamily="34" charset="0"/>
                <a:cs typeface="Tahoma" pitchFamily="34" charset="0"/>
              </a:rPr>
              <a:t>Primary energy consumption</a:t>
            </a:r>
            <a:r>
              <a:rPr lang="th-TH" sz="1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1000" b="1" dirty="0">
                <a:latin typeface="Tahoma" pitchFamily="34" charset="0"/>
                <a:cs typeface="Tahoma" pitchFamily="34" charset="0"/>
              </a:rPr>
              <a:t>include renewable  energy </a:t>
            </a:r>
            <a:endParaRPr lang="th-TH" sz="10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62710" y="1161127"/>
            <a:ext cx="400110" cy="3517045"/>
          </a:xfrm>
          <a:prstGeom prst="rect">
            <a:avLst/>
          </a:prstGeom>
          <a:noFill/>
        </p:spPr>
        <p:txBody>
          <a:bodyPr vert="vert270" wrap="square">
            <a:spAutoFit/>
          </a:bodyPr>
          <a:lstStyle/>
          <a:p>
            <a:pPr algn="ctr">
              <a:defRPr/>
            </a:pPr>
            <a:r>
              <a:rPr lang="en-US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1,000 Tons-CO</a:t>
            </a:r>
            <a:r>
              <a:rPr lang="en-US" sz="1400" b="1" baseline="-25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US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/ KTOE</a:t>
            </a:r>
            <a:endParaRPr lang="th-TH" sz="1400" b="1" baseline="-25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67" name="Group 3"/>
          <p:cNvGrpSpPr>
            <a:grpSpLocks/>
          </p:cNvGrpSpPr>
          <p:nvPr/>
        </p:nvGrpSpPr>
        <p:grpSpPr bwMode="auto">
          <a:xfrm>
            <a:off x="162" y="-88"/>
            <a:ext cx="9144000" cy="866776"/>
            <a:chOff x="0" y="0"/>
            <a:chExt cx="5760" cy="546"/>
          </a:xfrm>
        </p:grpSpPr>
        <p:sp>
          <p:nvSpPr>
            <p:cNvPr id="68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5760" cy="480"/>
            </a:xfrm>
            <a:prstGeom prst="rect">
              <a:avLst/>
            </a:prstGeom>
            <a:solidFill>
              <a:srgbClr val="B8005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9" name="Rectangle 5"/>
            <p:cNvSpPr>
              <a:spLocks noChangeArrowheads="1"/>
            </p:cNvSpPr>
            <p:nvPr/>
          </p:nvSpPr>
          <p:spPr bwMode="auto">
            <a:xfrm>
              <a:off x="0" y="480"/>
              <a:ext cx="5760" cy="66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FF505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70" name="Rectangle 5"/>
          <p:cNvSpPr>
            <a:spLocks noChangeArrowheads="1"/>
          </p:cNvSpPr>
          <p:nvPr/>
        </p:nvSpPr>
        <p:spPr bwMode="auto">
          <a:xfrm>
            <a:off x="395288" y="115888"/>
            <a:ext cx="8208962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CO</a:t>
            </a:r>
            <a:r>
              <a:rPr lang="en-US" sz="2600" b="1" baseline="-25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2</a:t>
            </a:r>
            <a:r>
              <a:rPr lang="en-US" sz="2600" b="1" baseline="-25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Emission per Primary Energy Consumption</a:t>
            </a:r>
            <a:endParaRPr lang="th-TH" sz="2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899592" y="1701036"/>
            <a:ext cx="654928" cy="550128"/>
            <a:chOff x="2561620" y="1500788"/>
            <a:chExt cx="654928" cy="550128"/>
          </a:xfrm>
        </p:grpSpPr>
        <p:sp>
          <p:nvSpPr>
            <p:cNvPr id="46" name="Striped Right Arrow 45"/>
            <p:cNvSpPr/>
            <p:nvPr/>
          </p:nvSpPr>
          <p:spPr>
            <a:xfrm rot="5400000">
              <a:off x="2794085" y="1887723"/>
              <a:ext cx="178558" cy="147828"/>
            </a:xfrm>
            <a:prstGeom prst="stripedRightArrow">
              <a:avLst/>
            </a:prstGeom>
            <a:solidFill>
              <a:srgbClr val="CC00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2561620" y="1500788"/>
              <a:ext cx="654928" cy="427313"/>
              <a:chOff x="1243017" y="2711675"/>
              <a:chExt cx="654928" cy="427313"/>
            </a:xfrm>
          </p:grpSpPr>
          <p:grpSp>
            <p:nvGrpSpPr>
              <p:cNvPr id="71" name="Group 70"/>
              <p:cNvGrpSpPr/>
              <p:nvPr/>
            </p:nvGrpSpPr>
            <p:grpSpPr>
              <a:xfrm>
                <a:off x="1251655" y="2711675"/>
                <a:ext cx="646290" cy="409196"/>
                <a:chOff x="1283405" y="2659764"/>
                <a:chExt cx="646290" cy="409196"/>
              </a:xfrm>
            </p:grpSpPr>
            <p:sp>
              <p:nvSpPr>
                <p:cNvPr id="73" name="Rounded Rectangle 72"/>
                <p:cNvSpPr/>
                <p:nvPr/>
              </p:nvSpPr>
              <p:spPr>
                <a:xfrm>
                  <a:off x="1283405" y="2852936"/>
                  <a:ext cx="576064" cy="216024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CC0099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74" name="Picture 4" descr="D:\7. Infographic EPPO\Picture icon\Color Icon\fire-icon.png"/>
                <p:cNvPicPr>
                  <a:picLocks noChangeAspect="1" noChangeArrowheads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709841" y="2659764"/>
                  <a:ext cx="219854" cy="30297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72" name="TextBox 71"/>
              <p:cNvSpPr txBox="1"/>
              <p:nvPr/>
            </p:nvSpPr>
            <p:spPr>
              <a:xfrm>
                <a:off x="1243017" y="2877378"/>
                <a:ext cx="576751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2.17</a:t>
                </a:r>
                <a:endParaRPr lang="th-TH" sz="11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8297177" y="939287"/>
            <a:ext cx="80983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 Jan - </a:t>
            </a:r>
            <a:r>
              <a:rPr lang="en-US" sz="9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Apr</a:t>
            </a:r>
            <a:endParaRPr lang="th-TH" sz="9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33471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ngsana New"/>
      </a:majorFont>
      <a:minorFont>
        <a:latin typeface="Arial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3712</TotalTime>
  <Words>87</Words>
  <Application>Microsoft Office PowerPoint</Application>
  <PresentationFormat>On-screen Show (4:3)</PresentationFormat>
  <Paragraphs>67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Angsana New</vt:lpstr>
      <vt:lpstr>Arial</vt:lpstr>
      <vt:lpstr>Tahoma</vt:lpstr>
      <vt:lpstr>Default Design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สัดส่วนการปล่อย CO2 ต่อการใช้พลังงาน</dc:title>
  <dc:creator>user</dc:creator>
  <cp:lastModifiedBy>Keetaphan Boonrod</cp:lastModifiedBy>
  <cp:revision>605</cp:revision>
  <cp:lastPrinted>2012-07-23T07:00:27Z</cp:lastPrinted>
  <dcterms:created xsi:type="dcterms:W3CDTF">2009-10-12T02:55:37Z</dcterms:created>
  <dcterms:modified xsi:type="dcterms:W3CDTF">2026-06-12T10:30:18Z</dcterms:modified>
</cp:coreProperties>
</file>