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3"/>
  </p:handoutMasterIdLst>
  <p:sldIdLst>
    <p:sldId id="295" r:id="rId2"/>
  </p:sldIdLst>
  <p:sldSz cx="9144000" cy="6858000" type="screen4x3"/>
  <p:notesSz cx="6797675" cy="9926638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669900"/>
    <a:srgbClr val="99CC00"/>
    <a:srgbClr val="FF9933"/>
    <a:srgbClr val="81C0FF"/>
    <a:srgbClr val="1F8FFF"/>
    <a:srgbClr val="FF9900"/>
    <a:srgbClr val="FF812B"/>
    <a:srgbClr val="FF7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>
      <p:cViewPr>
        <p:scale>
          <a:sx n="70" d="100"/>
          <a:sy n="70" d="100"/>
        </p:scale>
        <p:origin x="-12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773370282496046E-2"/>
          <c:y val="4.6785399912830199E-2"/>
          <c:w val="0.8989132358455193"/>
          <c:h val="0.82862096519190187"/>
        </c:manualLayout>
      </c:layout>
      <c:lineChart>
        <c:grouping val="standard"/>
        <c:varyColors val="0"/>
        <c:ser>
          <c:idx val="0"/>
          <c:order val="0"/>
          <c:spPr>
            <a:ln w="41275">
              <a:solidFill>
                <a:srgbClr val="00B050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00B050"/>
                </a:solidFill>
              </a:ln>
            </c:spPr>
          </c:marker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C79A-4CC7-A4A8-982D66478539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79A-4CC7-A4A8-982D66478539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C79A-4CC7-A4A8-982D66478539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C79A-4CC7-A4A8-982D66478539}"/>
              </c:ext>
            </c:extLst>
          </c:dPt>
          <c:dPt>
            <c:idx val="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C79A-4CC7-A4A8-982D66478539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C79A-4CC7-A4A8-982D66478539}"/>
              </c:ext>
            </c:extLst>
          </c:dPt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C79A-4CC7-A4A8-982D66478539}"/>
              </c:ext>
            </c:extLst>
          </c:dPt>
          <c:dPt>
            <c:idx val="1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C79A-4CC7-A4A8-982D66478539}"/>
              </c:ext>
            </c:extLst>
          </c:dPt>
          <c:dPt>
            <c:idx val="1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C79A-4CC7-A4A8-982D66478539}"/>
              </c:ext>
            </c:extLst>
          </c:dPt>
          <c:dPt>
            <c:idx val="1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C79A-4CC7-A4A8-982D66478539}"/>
              </c:ext>
            </c:extLst>
          </c:dPt>
          <c:dPt>
            <c:idx val="1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C79A-4CC7-A4A8-982D66478539}"/>
              </c:ext>
            </c:extLst>
          </c:dPt>
          <c:dPt>
            <c:idx val="1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C79A-4CC7-A4A8-982D66478539}"/>
              </c:ext>
            </c:extLst>
          </c:dPt>
          <c:dPt>
            <c:idx val="1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C79A-4CC7-A4A8-982D66478539}"/>
              </c:ext>
            </c:extLst>
          </c:dPt>
          <c:dPt>
            <c:idx val="18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D-C79A-4CC7-A4A8-982D66478539}"/>
              </c:ext>
            </c:extLst>
          </c:dPt>
          <c:cat>
            <c:strRef>
              <c:f>Sheet1!$A$2:$A$26</c:f>
              <c:strCache>
                <c:ptCount val="25"/>
                <c:pt idx="0">
                  <c:v>2540</c:v>
                </c:pt>
                <c:pt idx="1">
                  <c:v>2541</c:v>
                </c:pt>
                <c:pt idx="2">
                  <c:v>2542</c:v>
                </c:pt>
                <c:pt idx="3">
                  <c:v>2543</c:v>
                </c:pt>
                <c:pt idx="4">
                  <c:v>2544</c:v>
                </c:pt>
                <c:pt idx="5">
                  <c:v>2545</c:v>
                </c:pt>
                <c:pt idx="6">
                  <c:v>2546</c:v>
                </c:pt>
                <c:pt idx="7">
                  <c:v>2547</c:v>
                </c:pt>
                <c:pt idx="8">
                  <c:v>2548</c:v>
                </c:pt>
                <c:pt idx="9">
                  <c:v>2549</c:v>
                </c:pt>
                <c:pt idx="10">
                  <c:v>2550</c:v>
                </c:pt>
                <c:pt idx="11">
                  <c:v>2551</c:v>
                </c:pt>
                <c:pt idx="12">
                  <c:v>2552</c:v>
                </c:pt>
                <c:pt idx="13">
                  <c:v>2553</c:v>
                </c:pt>
                <c:pt idx="14">
                  <c:v>2554</c:v>
                </c:pt>
                <c:pt idx="15">
                  <c:v>2555</c:v>
                </c:pt>
                <c:pt idx="16">
                  <c:v>2556</c:v>
                </c:pt>
                <c:pt idx="17">
                  <c:v>2557</c:v>
                </c:pt>
                <c:pt idx="18">
                  <c:v>2558</c:v>
                </c:pt>
                <c:pt idx="19">
                  <c:v>2559</c:v>
                </c:pt>
                <c:pt idx="20">
                  <c:v>2560</c:v>
                </c:pt>
                <c:pt idx="21">
                  <c:v>2561</c:v>
                </c:pt>
                <c:pt idx="22">
                  <c:v>2562</c:v>
                </c:pt>
                <c:pt idx="23">
                  <c:v>2563</c:v>
                </c:pt>
                <c:pt idx="24">
                  <c:v>2564</c:v>
                </c:pt>
              </c:strCache>
            </c:strRef>
          </c:cat>
          <c:val>
            <c:numRef>
              <c:f>Sheet1!$B$2:$B$26</c:f>
              <c:numCache>
                <c:formatCode>#,##0.00;[Red]\-#,##0.00;\ </c:formatCode>
                <c:ptCount val="25"/>
                <c:pt idx="0">
                  <c:v>2.6328371019793799</c:v>
                </c:pt>
                <c:pt idx="1">
                  <c:v>2.3530375785688182</c:v>
                </c:pt>
                <c:pt idx="2">
                  <c:v>2.41742765990189</c:v>
                </c:pt>
                <c:pt idx="3">
                  <c:v>2.4245643768863716</c:v>
                </c:pt>
                <c:pt idx="4">
                  <c:v>2.4511540885491994</c:v>
                </c:pt>
                <c:pt idx="5">
                  <c:v>2.5907088359829737</c:v>
                </c:pt>
                <c:pt idx="6">
                  <c:v>2.7126192525923329</c:v>
                </c:pt>
                <c:pt idx="7">
                  <c:v>3.0071577024682772</c:v>
                </c:pt>
                <c:pt idx="8">
                  <c:v>3.068366637079071</c:v>
                </c:pt>
                <c:pt idx="9">
                  <c:v>3.0598693265622838</c:v>
                </c:pt>
                <c:pt idx="10">
                  <c:v>3.1678257238022498</c:v>
                </c:pt>
                <c:pt idx="11">
                  <c:v>3.2068159001623808</c:v>
                </c:pt>
                <c:pt idx="12">
                  <c:v>3.2785562676821942</c:v>
                </c:pt>
                <c:pt idx="13">
                  <c:v>3.4538576363381974</c:v>
                </c:pt>
                <c:pt idx="14">
                  <c:v>3.5033089687684003</c:v>
                </c:pt>
                <c:pt idx="15">
                  <c:v>3.7408134251841507</c:v>
                </c:pt>
                <c:pt idx="16">
                  <c:v>3.7410194962302685</c:v>
                </c:pt>
                <c:pt idx="17">
                  <c:v>3.8462625129451609</c:v>
                </c:pt>
                <c:pt idx="18">
                  <c:v>3.8774608733562732</c:v>
                </c:pt>
                <c:pt idx="19">
                  <c:v>3.92363928099673</c:v>
                </c:pt>
                <c:pt idx="20">
                  <c:v>3.9050640982316835</c:v>
                </c:pt>
                <c:pt idx="21">
                  <c:v>3.9665424142860073</c:v>
                </c:pt>
                <c:pt idx="22">
                  <c:v>3.8679873879442335</c:v>
                </c:pt>
                <c:pt idx="23">
                  <c:v>3.754389542302039</c:v>
                </c:pt>
                <c:pt idx="24">
                  <c:v>3.6940891379436369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C79A-4CC7-A4A8-982D664785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722816"/>
        <c:axId val="172780928"/>
      </c:lineChart>
      <c:catAx>
        <c:axId val="172722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3000000" vert="horz"/>
          <a:lstStyle/>
          <a:p>
            <a:pPr>
              <a:defRPr sz="1042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th-TH"/>
          </a:p>
        </c:txPr>
        <c:crossAx val="172780928"/>
        <c:crossesAt val="0"/>
        <c:auto val="1"/>
        <c:lblAlgn val="ctr"/>
        <c:lblOffset val="100"/>
        <c:tickLblSkip val="1"/>
        <c:noMultiLvlLbl val="0"/>
      </c:catAx>
      <c:valAx>
        <c:axId val="172780928"/>
        <c:scaling>
          <c:orientation val="minMax"/>
          <c:max val="5"/>
          <c:min val="1"/>
        </c:scaling>
        <c:delete val="0"/>
        <c:axPos val="l"/>
        <c:numFmt formatCode="#,##0.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136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th-TH"/>
          </a:p>
        </c:txPr>
        <c:crossAx val="172722816"/>
        <c:crosses val="autoZero"/>
        <c:crossBetween val="midCat"/>
        <c:majorUnit val="0.5"/>
        <c:minorUnit val="0.1"/>
      </c:valAx>
      <c:spPr>
        <a:solidFill>
          <a:schemeClr val="bg1"/>
        </a:solidFill>
        <a:ln w="2405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05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th-TH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12" cy="496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375" y="0"/>
            <a:ext cx="2945712" cy="496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323"/>
            <a:ext cx="2945712" cy="49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375" y="9428323"/>
            <a:ext cx="2945712" cy="49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0F6096F-53A6-4E5A-B899-C7CB65FB07D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26846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AB268-2EC6-47B2-BCF8-B2440257CE93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0435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4B28D-AA7F-4DE3-8FFB-786C1AF3E65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145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E8E1C-6EB9-4536-B54A-BD629FD37CB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8682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BA090-16CD-4980-8CCC-8271CB1DB639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160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762C4-81B4-4BF8-A78E-43EDE6CB0AD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0161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88B2A-FDE6-4AE6-AAD6-39D480F4234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239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66ADE-2D17-41F6-AA45-81A19763D93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775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B4C03-1F02-4342-BF31-6B2E3782F64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893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047-B0EC-402A-8A84-6CAB0C97677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3850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5CA61-6A1F-4917-9697-70AB78563B3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644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89675-3ABA-451A-A194-C4AE060A35C7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3802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84D4F-E9D8-48FD-BF00-1D1B42CFEC1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06174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1ED442C-28B6-4D61-A81D-10D22958E76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3"/>
          <p:cNvGrpSpPr>
            <a:grpSpLocks/>
          </p:cNvGrpSpPr>
          <p:nvPr/>
        </p:nvGrpSpPr>
        <p:grpSpPr bwMode="auto">
          <a:xfrm>
            <a:off x="7938" y="-26988"/>
            <a:ext cx="9144000" cy="866776"/>
            <a:chOff x="0" y="0"/>
            <a:chExt cx="5760" cy="546"/>
          </a:xfrm>
        </p:grpSpPr>
        <p:sp>
          <p:nvSpPr>
            <p:cNvPr id="4202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203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aphicFrame>
        <p:nvGraphicFramePr>
          <p:cNvPr id="17" name="Objec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1165247"/>
              </p:ext>
            </p:extLst>
          </p:nvPr>
        </p:nvGraphicFramePr>
        <p:xfrm>
          <a:off x="595591" y="1052736"/>
          <a:ext cx="7825169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7092280" y="3464919"/>
            <a:ext cx="1156653" cy="1273873"/>
            <a:chOff x="7348347" y="3592066"/>
            <a:chExt cx="856063" cy="943176"/>
          </a:xfrm>
        </p:grpSpPr>
        <p:pic>
          <p:nvPicPr>
            <p:cNvPr id="21" name="Picture 9" descr="D:\7. Infographic EPPO\Picture icon\Color Icon\refer-a-client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8347" y="3592066"/>
              <a:ext cx="848106" cy="8481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 descr="D:\7. Infographic EPPO\Picture icon\Color Icon\user_man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02224" y="3933056"/>
              <a:ext cx="602186" cy="6021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5" name="Group 44"/>
          <p:cNvGrpSpPr/>
          <p:nvPr/>
        </p:nvGrpSpPr>
        <p:grpSpPr>
          <a:xfrm>
            <a:off x="7949778" y="1657432"/>
            <a:ext cx="586208" cy="619440"/>
            <a:chOff x="7868559" y="1587740"/>
            <a:chExt cx="586208" cy="619440"/>
          </a:xfrm>
        </p:grpSpPr>
        <p:grpSp>
          <p:nvGrpSpPr>
            <p:cNvPr id="46" name="Group 45"/>
            <p:cNvGrpSpPr/>
            <p:nvPr/>
          </p:nvGrpSpPr>
          <p:grpSpPr>
            <a:xfrm>
              <a:off x="7868559" y="1587740"/>
              <a:ext cx="576064" cy="619440"/>
              <a:chOff x="7868559" y="1587740"/>
              <a:chExt cx="576064" cy="619440"/>
            </a:xfrm>
          </p:grpSpPr>
          <p:sp>
            <p:nvSpPr>
              <p:cNvPr id="48" name="Striped Right Arrow 47"/>
              <p:cNvSpPr/>
              <p:nvPr/>
            </p:nvSpPr>
            <p:spPr>
              <a:xfrm rot="5400000">
                <a:off x="8085739" y="2043987"/>
                <a:ext cx="178558" cy="147828"/>
              </a:xfrm>
              <a:prstGeom prst="stripedRightArrow">
                <a:avLst/>
              </a:prstGeom>
              <a:solidFill>
                <a:srgbClr val="00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9" name="Group 48"/>
              <p:cNvGrpSpPr/>
              <p:nvPr/>
            </p:nvGrpSpPr>
            <p:grpSpPr>
              <a:xfrm>
                <a:off x="7868559" y="1587740"/>
                <a:ext cx="576064" cy="473661"/>
                <a:chOff x="7868559" y="1587740"/>
                <a:chExt cx="576064" cy="473661"/>
              </a:xfrm>
            </p:grpSpPr>
            <p:pic>
              <p:nvPicPr>
                <p:cNvPr id="50" name="Picture 3" descr="D:\7. Infographic EPPO\Picture icon\Color Icon\Users-icon.png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80140" y="1587740"/>
                  <a:ext cx="331145" cy="33114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1" name="Rounded Rectangle 50"/>
                <p:cNvSpPr/>
                <p:nvPr/>
              </p:nvSpPr>
              <p:spPr>
                <a:xfrm>
                  <a:off x="7868559" y="1845377"/>
                  <a:ext cx="576064" cy="21602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6600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47" name="TextBox 46"/>
            <p:cNvSpPr txBox="1"/>
            <p:nvPr/>
          </p:nvSpPr>
          <p:spPr>
            <a:xfrm>
              <a:off x="7878016" y="1816364"/>
              <a:ext cx="57675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3.69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926888" y="2564904"/>
            <a:ext cx="585377" cy="653944"/>
            <a:chOff x="1333953" y="2979454"/>
            <a:chExt cx="585377" cy="653944"/>
          </a:xfrm>
        </p:grpSpPr>
        <p:sp>
          <p:nvSpPr>
            <p:cNvPr id="60" name="Striped Right Arrow 59"/>
            <p:cNvSpPr/>
            <p:nvPr/>
          </p:nvSpPr>
          <p:spPr>
            <a:xfrm rot="5400000">
              <a:off x="1515047" y="3470205"/>
              <a:ext cx="178558" cy="147828"/>
            </a:xfrm>
            <a:prstGeom prst="stripedRightArrow">
              <a:avLst/>
            </a:prstGeom>
            <a:solidFill>
              <a:srgbClr val="00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1343266" y="2979454"/>
              <a:ext cx="576064" cy="473661"/>
              <a:chOff x="7868559" y="1587740"/>
              <a:chExt cx="576064" cy="473661"/>
            </a:xfrm>
          </p:grpSpPr>
          <p:pic>
            <p:nvPicPr>
              <p:cNvPr id="63" name="Picture 3" descr="D:\7. Infographic EPPO\Picture icon\Color Icon\Users-icon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080140" y="1587740"/>
                <a:ext cx="331145" cy="3311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4" name="Rounded Rectangle 63"/>
              <p:cNvSpPr/>
              <p:nvPr/>
            </p:nvSpPr>
            <p:spPr>
              <a:xfrm>
                <a:off x="7868559" y="1845377"/>
                <a:ext cx="576064" cy="216024"/>
              </a:xfrm>
              <a:prstGeom prst="roundRect">
                <a:avLst>
                  <a:gd name="adj" fmla="val 50000"/>
                </a:avLst>
              </a:prstGeom>
              <a:solidFill>
                <a:srgbClr val="0066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1333953" y="3214954"/>
              <a:ext cx="57675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2.63</a:t>
              </a:r>
              <a:endParaRPr lang="th-TH" sz="11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26" name="Text Box 94"/>
          <p:cNvSpPr txBox="1">
            <a:spLocks noChangeArrowheads="1"/>
          </p:cNvSpPr>
          <p:nvPr/>
        </p:nvSpPr>
        <p:spPr bwMode="auto">
          <a:xfrm>
            <a:off x="6661348" y="5373216"/>
            <a:ext cx="19431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h-TH" sz="1000" b="1" dirty="0">
                <a:latin typeface="Tahoma" pitchFamily="34" charset="0"/>
                <a:cs typeface="Tahoma" pitchFamily="34" charset="0"/>
              </a:rPr>
              <a:t>หน่วย 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: </a:t>
            </a:r>
            <a:r>
              <a:rPr lang="th-TH" sz="1000" b="1" dirty="0">
                <a:latin typeface="Tahoma" pitchFamily="34" charset="0"/>
                <a:cs typeface="Tahoma" pitchFamily="34" charset="0"/>
              </a:rPr>
              <a:t> ตัน 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CO</a:t>
            </a:r>
            <a:r>
              <a:rPr lang="en-US" sz="10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/</a:t>
            </a:r>
            <a:r>
              <a:rPr lang="th-TH" sz="1000" b="1" dirty="0">
                <a:latin typeface="Tahoma" pitchFamily="34" charset="0"/>
                <a:cs typeface="Tahoma" pitchFamily="34" charset="0"/>
              </a:rPr>
              <a:t>หัวประชากร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3528" y="1213841"/>
            <a:ext cx="400110" cy="3517045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th-TH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ตัน 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CO</a:t>
            </a:r>
            <a:r>
              <a:rPr lang="en-US" sz="1400" b="1" baseline="-25000" dirty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lang="th-TH" sz="1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หัวประชากร</a:t>
            </a:r>
            <a:endParaRPr lang="th-TH" sz="1400" b="1" baseline="-25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539750" y="146050"/>
            <a:ext cx="7920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การปล่อยก๊าซ </a:t>
            </a:r>
            <a:r>
              <a:rPr lang="en-US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CO</a:t>
            </a:r>
            <a:r>
              <a:rPr lang="en-US" sz="2400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th-TH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ต่อหัวประชากร</a:t>
            </a:r>
          </a:p>
        </p:txBody>
      </p:sp>
      <p:graphicFrame>
        <p:nvGraphicFramePr>
          <p:cNvPr id="31" name="Group 2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625634"/>
              </p:ext>
            </p:extLst>
          </p:nvPr>
        </p:nvGraphicFramePr>
        <p:xfrm>
          <a:off x="404813" y="5623935"/>
          <a:ext cx="8415655" cy="487364"/>
        </p:xfrm>
        <a:graphic>
          <a:graphicData uri="http://schemas.openxmlformats.org/drawingml/2006/table">
            <a:tbl>
              <a:tblPr/>
              <a:tblGrid>
                <a:gridCol w="11428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 พ.ศ.</a:t>
                      </a: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900" b="1" dirty="0">
                          <a:latin typeface="Tahoma" pitchFamily="34" charset="0"/>
                          <a:cs typeface="Tahoma" pitchFamily="34" charset="0"/>
                        </a:rPr>
                        <a:t>ตัน </a:t>
                      </a:r>
                      <a:r>
                        <a:rPr lang="en-US" sz="900" b="1" dirty="0"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lang="en-US" sz="900" b="1" baseline="-25000" dirty="0"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900" b="1" dirty="0">
                          <a:latin typeface="Tahoma" pitchFamily="34" charset="0"/>
                          <a:cs typeface="Tahoma" pitchFamily="34" charset="0"/>
                        </a:rPr>
                        <a:t>/</a:t>
                      </a:r>
                      <a:r>
                        <a:rPr lang="th-TH" sz="900" b="1" dirty="0">
                          <a:latin typeface="Tahoma" pitchFamily="34" charset="0"/>
                          <a:cs typeface="Tahoma" pitchFamily="34" charset="0"/>
                        </a:rPr>
                        <a:t>หัวประชากร</a:t>
                      </a:r>
                      <a:endParaRPr kumimoji="0" lang="th-TH" sz="9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Group 28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098460"/>
              </p:ext>
            </p:extLst>
          </p:nvPr>
        </p:nvGraphicFramePr>
        <p:xfrm>
          <a:off x="401638" y="6192884"/>
          <a:ext cx="8418836" cy="518004"/>
        </p:xfrm>
        <a:graphic>
          <a:graphicData uri="http://schemas.openxmlformats.org/drawingml/2006/table">
            <a:tbl>
              <a:tblPr/>
              <a:tblGrid>
                <a:gridCol w="1069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 พ.ศ.</a:t>
                      </a: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lang="th-TH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ตัน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CO</a:t>
                      </a:r>
                      <a:r>
                        <a:rPr kumimoji="0" lang="en-US" sz="900" b="1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2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/</a:t>
                      </a:r>
                      <a:r>
                        <a:rPr kumimoji="0" lang="th-TH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หัวประชากร</a:t>
                      </a:r>
                      <a:endParaRPr kumimoji="0" lang="th-TH" sz="900" b="1" i="0" u="none" strike="noStrike" kern="1200" cap="none" spc="0" normalizeH="0" baseline="-25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6555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2048</TotalTime>
  <Words>82</Words>
  <Application>Microsoft Office PowerPoint</Application>
  <PresentationFormat>On-screen Show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Bubpha Kunathai</cp:lastModifiedBy>
  <cp:revision>311</cp:revision>
  <cp:lastPrinted>2015-04-04T07:31:45Z</cp:lastPrinted>
  <dcterms:created xsi:type="dcterms:W3CDTF">2009-10-12T02:55:37Z</dcterms:created>
  <dcterms:modified xsi:type="dcterms:W3CDTF">2022-06-13T08:34:01Z</dcterms:modified>
</cp:coreProperties>
</file>