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1"/>
  </p:sldMasterIdLst>
  <p:notesMasterIdLst>
    <p:notesMasterId r:id="rId3"/>
  </p:notesMasterIdLst>
  <p:handoutMasterIdLst>
    <p:handoutMasterId r:id="rId4"/>
  </p:handoutMasterIdLst>
  <p:sldIdLst>
    <p:sldId id="269" r:id="rId2"/>
  </p:sldIdLst>
  <p:sldSz cx="9144000" cy="6858000" type="screen4x3"/>
  <p:notesSz cx="6797675" cy="9926638"/>
  <p:defaultTextStyle>
    <a:defPPr>
      <a:defRPr lang="th-TH"/>
    </a:defPPr>
    <a:lvl1pPr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1pPr>
    <a:lvl2pPr marL="4572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2pPr>
    <a:lvl3pPr marL="9144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3pPr>
    <a:lvl4pPr marL="13716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4pPr>
    <a:lvl5pPr marL="1828800" algn="l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Arial" charset="0"/>
        <a:ea typeface="+mn-ea"/>
        <a:cs typeface="Angsana New" pitchFamily="18" charset="-3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D9C3"/>
    <a:srgbClr val="B6AD80"/>
    <a:srgbClr val="FF9933"/>
    <a:srgbClr val="81C0FF"/>
    <a:srgbClr val="1F8FFF"/>
    <a:srgbClr val="FF9900"/>
    <a:srgbClr val="FF812B"/>
    <a:srgbClr val="FF7313"/>
    <a:srgbClr val="FF8989"/>
    <a:srgbClr val="FFC1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99" autoAdjust="0"/>
    <p:restoredTop sz="94660"/>
  </p:normalViewPr>
  <p:slideViewPr>
    <p:cSldViewPr>
      <p:cViewPr>
        <p:scale>
          <a:sx n="70" d="100"/>
          <a:sy n="70" d="100"/>
        </p:scale>
        <p:origin x="-1254" y="-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th-TH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9773370282496046E-2"/>
          <c:y val="4.6785399912830199E-2"/>
          <c:w val="0.8989132358455193"/>
          <c:h val="0.82862096519190187"/>
        </c:manualLayout>
      </c:layout>
      <c:lineChart>
        <c:grouping val="standard"/>
        <c:varyColors val="0"/>
        <c:ser>
          <c:idx val="0"/>
          <c:order val="0"/>
          <c:spPr>
            <a:ln w="41275">
              <a:solidFill>
                <a:srgbClr val="0033CC"/>
              </a:solidFill>
            </a:ln>
            <a:effectLst/>
          </c:spPr>
          <c:marker>
            <c:symbol val="circle"/>
            <c:size val="7"/>
            <c:spPr>
              <a:solidFill>
                <a:schemeClr val="bg1"/>
              </a:solidFill>
              <a:ln w="25400">
                <a:solidFill>
                  <a:srgbClr val="0033CC"/>
                </a:solidFill>
              </a:ln>
            </c:spPr>
          </c:marker>
          <c:dPt>
            <c:idx val="1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0-270D-4D6B-9886-99FB3BCB1CB0}"/>
              </c:ext>
            </c:extLst>
          </c:dPt>
          <c:dPt>
            <c:idx val="2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1-270D-4D6B-9886-99FB3BCB1CB0}"/>
              </c:ext>
            </c:extLst>
          </c:dPt>
          <c:dPt>
            <c:idx val="3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2-270D-4D6B-9886-99FB3BCB1CB0}"/>
              </c:ext>
            </c:extLst>
          </c:dPt>
          <c:dPt>
            <c:idx val="5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3-270D-4D6B-9886-99FB3BCB1CB0}"/>
              </c:ext>
            </c:extLst>
          </c:dPt>
          <c:dPt>
            <c:idx val="6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4-270D-4D6B-9886-99FB3BCB1CB0}"/>
              </c:ext>
            </c:extLst>
          </c:dPt>
          <c:dPt>
            <c:idx val="7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5-270D-4D6B-9886-99FB3BCB1CB0}"/>
              </c:ext>
            </c:extLst>
          </c:dPt>
          <c:dPt>
            <c:idx val="9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6-270D-4D6B-9886-99FB3BCB1CB0}"/>
              </c:ext>
            </c:extLst>
          </c:dPt>
          <c:dPt>
            <c:idx val="10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7-270D-4D6B-9886-99FB3BCB1CB0}"/>
              </c:ext>
            </c:extLst>
          </c:dPt>
          <c:dPt>
            <c:idx val="11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8-270D-4D6B-9886-99FB3BCB1CB0}"/>
              </c:ext>
            </c:extLst>
          </c:dPt>
          <c:dPt>
            <c:idx val="13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9-270D-4D6B-9886-99FB3BCB1CB0}"/>
              </c:ext>
            </c:extLst>
          </c:dPt>
          <c:dPt>
            <c:idx val="14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A-270D-4D6B-9886-99FB3BCB1CB0}"/>
              </c:ext>
            </c:extLst>
          </c:dPt>
          <c:dPt>
            <c:idx val="15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B-270D-4D6B-9886-99FB3BCB1CB0}"/>
              </c:ext>
            </c:extLst>
          </c:dPt>
          <c:dPt>
            <c:idx val="17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C-270D-4D6B-9886-99FB3BCB1CB0}"/>
              </c:ext>
            </c:extLst>
          </c:dPt>
          <c:dPt>
            <c:idx val="18"/>
            <c:bubble3D val="0"/>
            <c:extLst xmlns:c16r2="http://schemas.microsoft.com/office/drawing/2015/06/chart">
              <c:ext xmlns:c16="http://schemas.microsoft.com/office/drawing/2014/chart" uri="{C3380CC4-5D6E-409C-BE32-E72D297353CC}">
                <c16:uniqueId val="{0000000D-270D-4D6B-9886-99FB3BCB1CB0}"/>
              </c:ext>
            </c:extLst>
          </c:dPt>
          <c:cat>
            <c:strRef>
              <c:f>Sheet1!$A$2:$A$26</c:f>
              <c:strCache>
                <c:ptCount val="25"/>
                <c:pt idx="0">
                  <c:v>2540</c:v>
                </c:pt>
                <c:pt idx="1">
                  <c:v>2541</c:v>
                </c:pt>
                <c:pt idx="2">
                  <c:v>2542</c:v>
                </c:pt>
                <c:pt idx="3">
                  <c:v>2543</c:v>
                </c:pt>
                <c:pt idx="4">
                  <c:v>2544</c:v>
                </c:pt>
                <c:pt idx="5">
                  <c:v>2545</c:v>
                </c:pt>
                <c:pt idx="6">
                  <c:v>2546</c:v>
                </c:pt>
                <c:pt idx="7">
                  <c:v>2547</c:v>
                </c:pt>
                <c:pt idx="8">
                  <c:v>2548</c:v>
                </c:pt>
                <c:pt idx="9">
                  <c:v>2549</c:v>
                </c:pt>
                <c:pt idx="10">
                  <c:v>2550</c:v>
                </c:pt>
                <c:pt idx="11">
                  <c:v>2551</c:v>
                </c:pt>
                <c:pt idx="12">
                  <c:v>2552</c:v>
                </c:pt>
                <c:pt idx="13">
                  <c:v>2553</c:v>
                </c:pt>
                <c:pt idx="14">
                  <c:v>2554</c:v>
                </c:pt>
                <c:pt idx="15">
                  <c:v>2555</c:v>
                </c:pt>
                <c:pt idx="16">
                  <c:v>2556</c:v>
                </c:pt>
                <c:pt idx="17">
                  <c:v>2557</c:v>
                </c:pt>
                <c:pt idx="18">
                  <c:v>2558</c:v>
                </c:pt>
                <c:pt idx="19">
                  <c:v>2559</c:v>
                </c:pt>
                <c:pt idx="20">
                  <c:v>2560</c:v>
                </c:pt>
                <c:pt idx="21">
                  <c:v>2561</c:v>
                </c:pt>
                <c:pt idx="22">
                  <c:v>2562</c:v>
                </c:pt>
                <c:pt idx="23">
                  <c:v>2563</c:v>
                </c:pt>
                <c:pt idx="24">
                  <c:v>2564</c:v>
                </c:pt>
              </c:strCache>
            </c:strRef>
          </c:cat>
          <c:val>
            <c:numRef>
              <c:f>Sheet1!$B$2:$B$26</c:f>
              <c:numCache>
                <c:formatCode>#,##0.00;[Red]\-#,##0.00;\ </c:formatCode>
                <c:ptCount val="25"/>
                <c:pt idx="0">
                  <c:v>30.745442136476889</c:v>
                </c:pt>
                <c:pt idx="1">
                  <c:v>30.067019680362748</c:v>
                </c:pt>
                <c:pt idx="2">
                  <c:v>29.63313538256687</c:v>
                </c:pt>
                <c:pt idx="3">
                  <c:v>28.553120659670359</c:v>
                </c:pt>
                <c:pt idx="4">
                  <c:v>28.099113125800784</c:v>
                </c:pt>
                <c:pt idx="5">
                  <c:v>28.198979455339579</c:v>
                </c:pt>
                <c:pt idx="6">
                  <c:v>27.66837495058104</c:v>
                </c:pt>
                <c:pt idx="7">
                  <c:v>28.351634590297746</c:v>
                </c:pt>
                <c:pt idx="8">
                  <c:v>27.965095653995913</c:v>
                </c:pt>
                <c:pt idx="9">
                  <c:v>26.742603658182848</c:v>
                </c:pt>
                <c:pt idx="10">
                  <c:v>26.346484499451023</c:v>
                </c:pt>
                <c:pt idx="11">
                  <c:v>26.364498426787549</c:v>
                </c:pt>
                <c:pt idx="12">
                  <c:v>27.199695625191247</c:v>
                </c:pt>
                <c:pt idx="13">
                  <c:v>26.799784688928991</c:v>
                </c:pt>
                <c:pt idx="14">
                  <c:v>27.040480118493402</c:v>
                </c:pt>
                <c:pt idx="15">
                  <c:v>27.083593924691776</c:v>
                </c:pt>
                <c:pt idx="16">
                  <c:v>26.510943141319924</c:v>
                </c:pt>
                <c:pt idx="17">
                  <c:v>27.132188711481081</c:v>
                </c:pt>
                <c:pt idx="18">
                  <c:v>26.767209631834568</c:v>
                </c:pt>
                <c:pt idx="19">
                  <c:v>26.267103305355466</c:v>
                </c:pt>
                <c:pt idx="20">
                  <c:v>25.192186463937762</c:v>
                </c:pt>
                <c:pt idx="21">
                  <c:v>24.635632123858112</c:v>
                </c:pt>
                <c:pt idx="22">
                  <c:v>23.568834610299501</c:v>
                </c:pt>
                <c:pt idx="23">
                  <c:v>24.251198643053481</c:v>
                </c:pt>
                <c:pt idx="24">
                  <c:v>23.5</c:v>
                </c:pt>
              </c:numCache>
            </c:numRef>
          </c:val>
          <c:smooth val="0"/>
          <c:extLst xmlns:c16r2="http://schemas.microsoft.com/office/drawing/2015/06/chart">
            <c:ext xmlns:c16="http://schemas.microsoft.com/office/drawing/2014/chart" uri="{C3380CC4-5D6E-409C-BE32-E72D297353CC}">
              <c16:uniqueId val="{0000000E-270D-4D6B-9886-99FB3BCB1CB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1274752"/>
        <c:axId val="101704064"/>
      </c:lineChart>
      <c:catAx>
        <c:axId val="10127475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3000000" vert="horz"/>
          <a:lstStyle/>
          <a:p>
            <a:pPr>
              <a:defRPr sz="1042" b="1" i="0" u="none" strike="noStrike" baseline="0">
                <a:solidFill>
                  <a:srgbClr val="000000"/>
                </a:solidFill>
                <a:latin typeface="Tahoma"/>
                <a:ea typeface="Tahoma"/>
                <a:cs typeface="Tahoma"/>
              </a:defRPr>
            </a:pPr>
            <a:endParaRPr lang="th-TH"/>
          </a:p>
        </c:txPr>
        <c:crossAx val="101704064"/>
        <c:crossesAt val="0"/>
        <c:auto val="1"/>
        <c:lblAlgn val="ctr"/>
        <c:lblOffset val="100"/>
        <c:tickLblSkip val="1"/>
        <c:noMultiLvlLbl val="0"/>
      </c:catAx>
      <c:valAx>
        <c:axId val="101704064"/>
        <c:scaling>
          <c:orientation val="minMax"/>
          <c:max val="32"/>
          <c:min val="22"/>
        </c:scaling>
        <c:delete val="0"/>
        <c:axPos val="l"/>
        <c:numFmt formatCode="#,##0" sourceLinked="0"/>
        <c:majorTickMark val="out"/>
        <c:minorTickMark val="none"/>
        <c:tickLblPos val="nextTo"/>
        <c:txPr>
          <a:bodyPr rot="0" vert="horz"/>
          <a:lstStyle/>
          <a:p>
            <a:pPr>
              <a:defRPr sz="1136" b="1" i="0" u="none" strike="noStrike" baseline="0">
                <a:solidFill>
                  <a:srgbClr val="000000"/>
                </a:solidFill>
                <a:latin typeface="Tahoma"/>
                <a:ea typeface="Tahoma"/>
                <a:cs typeface="Tahoma"/>
              </a:defRPr>
            </a:pPr>
            <a:endParaRPr lang="th-TH"/>
          </a:p>
        </c:txPr>
        <c:crossAx val="101274752"/>
        <c:crosses val="autoZero"/>
        <c:crossBetween val="midCat"/>
        <c:majorUnit val="1"/>
        <c:minorUnit val="0.5"/>
      </c:valAx>
      <c:spPr>
        <a:solidFill>
          <a:schemeClr val="bg1"/>
        </a:solidFill>
        <a:ln w="24053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705" b="0" i="0" u="none" strike="noStrike" baseline="0">
          <a:solidFill>
            <a:srgbClr val="000000"/>
          </a:solidFill>
          <a:latin typeface="Angsana New"/>
          <a:ea typeface="Angsana New"/>
          <a:cs typeface="Angsana New"/>
        </a:defRPr>
      </a:pPr>
      <a:endParaRPr lang="th-TH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17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17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25C7AD5D-BEB4-4CB7-88C7-129B87281D6D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295054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57EB109E-8BB9-45E4-B8E7-366C38871058}" type="datetimeFigureOut">
              <a:rPr lang="th-TH"/>
              <a:pPr>
                <a:defRPr/>
              </a:pPr>
              <a:t>13/06/65</a:t>
            </a:fld>
            <a:endParaRPr lang="th-T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th-TH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th-TH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25B1502F-E845-42A8-A0B9-22C0E2473B47}" type="slidenum">
              <a:rPr lang="th-TH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5157804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E5A0249-EA16-45EE-9095-BBA68E549B3E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778828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B46A81-7DE5-435B-8574-FBC2D200283C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45838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B3F6F0-7A6E-412E-8EEE-D9C4C5AF2C70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87056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GB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E941CD-11C3-4CE8-ABA8-609DA5B3AAC8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51304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DBABB2-8A89-4AF9-8DC2-C7CD6C00E325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424416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02BCC7-28D7-409F-AC71-F6FF7995EC9E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462736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AAD3AD-3580-4C9D-AB28-0FC1BF641CF8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575257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ADAFBE-AAC0-4CC2-8C9F-1DDC4988EC4F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31727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6ECDA3-3E98-4749-9ACC-16C3B51A59E1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23983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97448B-CC0A-4796-A4FB-846612467CCC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832035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D4524D-5CD7-4D52-86E7-17424B6A9242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4850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5EE025-0D83-4014-B296-9D3C7518DC98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46189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Click to edit Master text styles</a:t>
            </a:r>
          </a:p>
          <a:p>
            <a:pPr lvl="1"/>
            <a:r>
              <a:rPr lang="th-TH" smtClean="0"/>
              <a:t>Second level</a:t>
            </a:r>
          </a:p>
          <a:p>
            <a:pPr lvl="2"/>
            <a:r>
              <a:rPr lang="th-TH" smtClean="0"/>
              <a:t>Third level</a:t>
            </a:r>
          </a:p>
          <a:p>
            <a:pPr lvl="3"/>
            <a:r>
              <a:rPr lang="th-TH" smtClean="0"/>
              <a:t>Fourth level</a:t>
            </a:r>
          </a:p>
          <a:p>
            <a:pPr lvl="4"/>
            <a:r>
              <a:rPr lang="th-TH" smtClean="0"/>
              <a:t>Fifth level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40985636-96EC-4547-AF92-35861E8E86E5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ngsana New" pitchFamily="18" charset="-34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92"/>
          <p:cNvGrpSpPr>
            <a:grpSpLocks/>
          </p:cNvGrpSpPr>
          <p:nvPr/>
        </p:nvGrpSpPr>
        <p:grpSpPr bwMode="auto">
          <a:xfrm>
            <a:off x="6350" y="1588"/>
            <a:ext cx="9144000" cy="866775"/>
            <a:chOff x="0" y="0"/>
            <a:chExt cx="5760" cy="546"/>
          </a:xfrm>
        </p:grpSpPr>
        <p:sp>
          <p:nvSpPr>
            <p:cNvPr id="6243" name="Rectangle 93"/>
            <p:cNvSpPr>
              <a:spLocks noChangeArrowheads="1"/>
            </p:cNvSpPr>
            <p:nvPr/>
          </p:nvSpPr>
          <p:spPr bwMode="auto">
            <a:xfrm>
              <a:off x="0" y="0"/>
              <a:ext cx="5760" cy="480"/>
            </a:xfrm>
            <a:prstGeom prst="rect">
              <a:avLst/>
            </a:prstGeom>
            <a:solidFill>
              <a:srgbClr val="B8005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6244" name="Rectangle 94"/>
            <p:cNvSpPr>
              <a:spLocks noChangeArrowheads="1"/>
            </p:cNvSpPr>
            <p:nvPr/>
          </p:nvSpPr>
          <p:spPr bwMode="auto">
            <a:xfrm>
              <a:off x="0" y="480"/>
              <a:ext cx="5760" cy="66"/>
            </a:xfrm>
            <a:prstGeom prst="rect">
              <a:avLst/>
            </a:prstGeom>
            <a:gradFill rotWithShape="1">
              <a:gsLst>
                <a:gs pos="0">
                  <a:srgbClr val="FFFFFF"/>
                </a:gs>
                <a:gs pos="100000">
                  <a:srgbClr val="FF5050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GB"/>
            </a:p>
          </p:txBody>
        </p:sp>
      </p:grpSp>
      <p:sp>
        <p:nvSpPr>
          <p:cNvPr id="17" name="Rectangle 16"/>
          <p:cNvSpPr/>
          <p:nvPr/>
        </p:nvSpPr>
        <p:spPr>
          <a:xfrm>
            <a:off x="468313" y="981075"/>
            <a:ext cx="8280400" cy="446405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th-TH"/>
          </a:p>
        </p:txBody>
      </p:sp>
      <p:graphicFrame>
        <p:nvGraphicFramePr>
          <p:cNvPr id="35" name="Objec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53879982"/>
              </p:ext>
            </p:extLst>
          </p:nvPr>
        </p:nvGraphicFramePr>
        <p:xfrm>
          <a:off x="651631" y="980728"/>
          <a:ext cx="7856790" cy="422964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pSp>
        <p:nvGrpSpPr>
          <p:cNvPr id="46" name="Group 45"/>
          <p:cNvGrpSpPr/>
          <p:nvPr/>
        </p:nvGrpSpPr>
        <p:grpSpPr>
          <a:xfrm>
            <a:off x="1346910" y="3733400"/>
            <a:ext cx="1336903" cy="883487"/>
            <a:chOff x="1835696" y="3017670"/>
            <a:chExt cx="1336903" cy="883487"/>
          </a:xfrm>
        </p:grpSpPr>
        <p:pic>
          <p:nvPicPr>
            <p:cNvPr id="47" name="Picture 2" descr="D:\7. Infographic EPPO\Picture icon\Color Icon\other_coin01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23728" y="3140968"/>
              <a:ext cx="1048871" cy="66746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48" name="Picture 10" descr="D:\7. Infographic EPPO\Picture icon\Color Icon\cartoon-money-stacks-199182.jpg"/>
            <p:cNvPicPr>
              <a:picLocks noChangeAspect="1" noChangeArrowheads="1"/>
            </p:cNvPicPr>
            <p:nvPr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35696" y="3017670"/>
              <a:ext cx="913044" cy="883487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pSp>
        <p:nvGrpSpPr>
          <p:cNvPr id="2" name="Group 1"/>
          <p:cNvGrpSpPr/>
          <p:nvPr/>
        </p:nvGrpSpPr>
        <p:grpSpPr>
          <a:xfrm>
            <a:off x="950383" y="1700808"/>
            <a:ext cx="757063" cy="367718"/>
            <a:chOff x="691297" y="3111492"/>
            <a:chExt cx="757063" cy="367718"/>
          </a:xfrm>
        </p:grpSpPr>
        <p:sp>
          <p:nvSpPr>
            <p:cNvPr id="55" name="Striped Right Arrow 54"/>
            <p:cNvSpPr/>
            <p:nvPr/>
          </p:nvSpPr>
          <p:spPr>
            <a:xfrm rot="5400000" flipH="1">
              <a:off x="912697" y="3148129"/>
              <a:ext cx="202425" cy="147828"/>
            </a:xfrm>
            <a:prstGeom prst="stripedRightArrow">
              <a:avLst/>
            </a:prstGeom>
            <a:solidFill>
              <a:srgbClr val="0033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6" name="Group 55"/>
            <p:cNvGrpSpPr/>
            <p:nvPr/>
          </p:nvGrpSpPr>
          <p:grpSpPr>
            <a:xfrm>
              <a:off x="691297" y="3111492"/>
              <a:ext cx="757063" cy="367718"/>
              <a:chOff x="1233489" y="2182841"/>
              <a:chExt cx="757063" cy="367718"/>
            </a:xfrm>
          </p:grpSpPr>
          <p:sp>
            <p:nvSpPr>
              <p:cNvPr id="57" name="Rounded Rectangle 56"/>
              <p:cNvSpPr/>
              <p:nvPr/>
            </p:nvSpPr>
            <p:spPr>
              <a:xfrm>
                <a:off x="1233489" y="2315034"/>
                <a:ext cx="697088" cy="216024"/>
              </a:xfrm>
              <a:prstGeom prst="roundRect">
                <a:avLst>
                  <a:gd name="adj" fmla="val 50000"/>
                </a:avLst>
              </a:prstGeom>
              <a:solidFill>
                <a:srgbClr val="003399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58" name="Picture 11" descr="D:\7. Infographic EPPO\Picture icon\Color Icon\change.png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1734887" y="2182841"/>
                <a:ext cx="255665" cy="24738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59" name="TextBox 58"/>
              <p:cNvSpPr txBox="1"/>
              <p:nvPr/>
            </p:nvSpPr>
            <p:spPr>
              <a:xfrm>
                <a:off x="1233489" y="2288949"/>
                <a:ext cx="597727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100" b="1" dirty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30.75</a:t>
                </a:r>
                <a:endParaRPr lang="th-TH" sz="11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sp>
        <p:nvSpPr>
          <p:cNvPr id="27" name="TextBox 26"/>
          <p:cNvSpPr txBox="1"/>
          <p:nvPr/>
        </p:nvSpPr>
        <p:spPr>
          <a:xfrm>
            <a:off x="251520" y="1161127"/>
            <a:ext cx="369332" cy="3517045"/>
          </a:xfrm>
          <a:prstGeom prst="rect">
            <a:avLst/>
          </a:prstGeom>
          <a:noFill/>
        </p:spPr>
        <p:txBody>
          <a:bodyPr vert="vert270" wrap="square"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th-TH" sz="1200" b="1" dirty="0">
                <a:latin typeface="Tahoma" pitchFamily="34" charset="0"/>
                <a:cs typeface="Tahoma" pitchFamily="34" charset="0"/>
              </a:rPr>
              <a:t>ตัน </a:t>
            </a:r>
            <a:r>
              <a:rPr lang="en-US" sz="1200" b="1" dirty="0">
                <a:latin typeface="Tahoma" pitchFamily="34" charset="0"/>
                <a:cs typeface="Tahoma" pitchFamily="34" charset="0"/>
              </a:rPr>
              <a:t>CO</a:t>
            </a:r>
            <a:r>
              <a:rPr lang="en-US" sz="1200" b="1" baseline="-25000" dirty="0">
                <a:latin typeface="Tahoma" pitchFamily="34" charset="0"/>
                <a:cs typeface="Tahoma" pitchFamily="34" charset="0"/>
              </a:rPr>
              <a:t>2</a:t>
            </a:r>
            <a:r>
              <a:rPr lang="en-US" sz="1200" b="1" dirty="0">
                <a:latin typeface="Tahoma" pitchFamily="34" charset="0"/>
                <a:cs typeface="Tahoma" pitchFamily="34" charset="0"/>
              </a:rPr>
              <a:t>/</a:t>
            </a:r>
            <a:r>
              <a:rPr lang="th-TH" sz="1200" b="1" dirty="0">
                <a:latin typeface="Tahoma" pitchFamily="34" charset="0"/>
                <a:cs typeface="Tahoma" pitchFamily="34" charset="0"/>
              </a:rPr>
              <a:t>ล้านบาท</a:t>
            </a:r>
          </a:p>
        </p:txBody>
      </p:sp>
      <p:sp>
        <p:nvSpPr>
          <p:cNvPr id="28" name="Text Box 91"/>
          <p:cNvSpPr txBox="1">
            <a:spLocks noChangeArrowheads="1"/>
          </p:cNvSpPr>
          <p:nvPr/>
        </p:nvSpPr>
        <p:spPr bwMode="auto">
          <a:xfrm>
            <a:off x="6621050" y="5334662"/>
            <a:ext cx="1856582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algn="r" eaLnBrk="1" hangingPunct="1">
              <a:spcBef>
                <a:spcPct val="50000"/>
              </a:spcBef>
            </a:pPr>
            <a:r>
              <a:rPr lang="th-TH" sz="1000" b="1" dirty="0">
                <a:latin typeface="Tahoma" pitchFamily="34" charset="0"/>
                <a:cs typeface="Tahoma" pitchFamily="34" charset="0"/>
              </a:rPr>
              <a:t>หน่วย </a:t>
            </a:r>
            <a:r>
              <a:rPr lang="en-US" sz="1000" b="1" dirty="0">
                <a:latin typeface="Tahoma" pitchFamily="34" charset="0"/>
                <a:cs typeface="Tahoma" pitchFamily="34" charset="0"/>
              </a:rPr>
              <a:t>: </a:t>
            </a:r>
            <a:r>
              <a:rPr lang="th-TH" sz="1000" b="1" dirty="0">
                <a:latin typeface="Tahoma" pitchFamily="34" charset="0"/>
                <a:cs typeface="Tahoma" pitchFamily="34" charset="0"/>
              </a:rPr>
              <a:t>ตัน </a:t>
            </a:r>
            <a:r>
              <a:rPr lang="en-US" sz="1000" b="1" dirty="0">
                <a:latin typeface="Tahoma" pitchFamily="34" charset="0"/>
                <a:cs typeface="Tahoma" pitchFamily="34" charset="0"/>
              </a:rPr>
              <a:t>CO</a:t>
            </a:r>
            <a:r>
              <a:rPr lang="en-US" sz="1000" b="1" baseline="-25000" dirty="0">
                <a:latin typeface="Tahoma" pitchFamily="34" charset="0"/>
                <a:cs typeface="Tahoma" pitchFamily="34" charset="0"/>
              </a:rPr>
              <a:t>2</a:t>
            </a:r>
            <a:r>
              <a:rPr lang="en-US" sz="1000" b="1" dirty="0">
                <a:latin typeface="Tahoma" pitchFamily="34" charset="0"/>
                <a:cs typeface="Tahoma" pitchFamily="34" charset="0"/>
              </a:rPr>
              <a:t>/</a:t>
            </a:r>
            <a:r>
              <a:rPr lang="th-TH" sz="1000" b="1" dirty="0">
                <a:latin typeface="Tahoma" pitchFamily="34" charset="0"/>
                <a:cs typeface="Tahoma" pitchFamily="34" charset="0"/>
              </a:rPr>
              <a:t>ล้านบาท</a:t>
            </a:r>
          </a:p>
        </p:txBody>
      </p:sp>
      <p:sp>
        <p:nvSpPr>
          <p:cNvPr id="29" name="Text Box 257"/>
          <p:cNvSpPr txBox="1">
            <a:spLocks noChangeArrowheads="1"/>
          </p:cNvSpPr>
          <p:nvPr/>
        </p:nvSpPr>
        <p:spPr bwMode="auto">
          <a:xfrm>
            <a:off x="747229" y="5339913"/>
            <a:ext cx="6017837" cy="246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Arial" charset="0"/>
                <a:cs typeface="Angsana New" pitchFamily="18" charset="-34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1000" dirty="0">
                <a:latin typeface="Tahoma" pitchFamily="34" charset="0"/>
                <a:ea typeface="Tahoma" pitchFamily="34" charset="0"/>
                <a:cs typeface="Tahoma" pitchFamily="34" charset="0"/>
              </a:rPr>
              <a:t>GDP </a:t>
            </a:r>
            <a:r>
              <a:rPr lang="th-TH" sz="1000" dirty="0">
                <a:latin typeface="Tahoma" pitchFamily="34" charset="0"/>
                <a:ea typeface="Tahoma" pitchFamily="34" charset="0"/>
                <a:cs typeface="Tahoma" pitchFamily="34" charset="0"/>
              </a:rPr>
              <a:t>(</a:t>
            </a:r>
            <a:r>
              <a:rPr lang="en-US" sz="1000" dirty="0">
                <a:latin typeface="Tahoma" pitchFamily="34" charset="0"/>
                <a:ea typeface="Tahoma" pitchFamily="34" charset="0"/>
                <a:cs typeface="Tahoma" pitchFamily="34" charset="0"/>
              </a:rPr>
              <a:t>CVM</a:t>
            </a:r>
            <a:r>
              <a:rPr lang="th-TH" sz="1000" dirty="0">
                <a:latin typeface="Tahoma" pitchFamily="34" charset="0"/>
                <a:ea typeface="Tahoma" pitchFamily="34" charset="0"/>
                <a:cs typeface="Tahoma" pitchFamily="34" charset="0"/>
              </a:rPr>
              <a:t>)</a:t>
            </a:r>
            <a:r>
              <a:rPr lang="en-US" sz="1000" dirty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th-TH" sz="1000" dirty="0">
                <a:latin typeface="Tahoma" pitchFamily="34" charset="0"/>
                <a:ea typeface="Tahoma" pitchFamily="34" charset="0"/>
                <a:cs typeface="Tahoma" pitchFamily="34" charset="0"/>
              </a:rPr>
              <a:t>ณ ปีฐาน พ.ศ. 2545 จากสำนักงานคณะกรรมการพัฒนาการเศรษฐกิจและสังคมแห่งชาติ</a:t>
            </a:r>
          </a:p>
        </p:txBody>
      </p:sp>
      <p:sp>
        <p:nvSpPr>
          <p:cNvPr id="31" name="Rectangle 9"/>
          <p:cNvSpPr>
            <a:spLocks noChangeArrowheads="1"/>
          </p:cNvSpPr>
          <p:nvPr/>
        </p:nvSpPr>
        <p:spPr bwMode="auto">
          <a:xfrm>
            <a:off x="539750" y="146050"/>
            <a:ext cx="79200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defRPr/>
            </a:pPr>
            <a:r>
              <a:rPr lang="th-TH" sz="24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การปล่อยก๊าซ </a:t>
            </a:r>
            <a:r>
              <a:rPr lang="en-US" sz="24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CO</a:t>
            </a:r>
            <a:r>
              <a:rPr lang="en-US" sz="2400" b="1" baseline="-25000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2</a:t>
            </a:r>
            <a:r>
              <a:rPr lang="th-TH" sz="24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 ต่อ </a:t>
            </a:r>
            <a:r>
              <a:rPr lang="en-US" sz="24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GDP</a:t>
            </a:r>
            <a:endParaRPr lang="th-TH" sz="2400" b="1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  <p:grpSp>
        <p:nvGrpSpPr>
          <p:cNvPr id="32" name="Group 31"/>
          <p:cNvGrpSpPr/>
          <p:nvPr/>
        </p:nvGrpSpPr>
        <p:grpSpPr>
          <a:xfrm>
            <a:off x="8028384" y="4221088"/>
            <a:ext cx="757063" cy="367718"/>
            <a:chOff x="691297" y="3111492"/>
            <a:chExt cx="757063" cy="367718"/>
          </a:xfrm>
        </p:grpSpPr>
        <p:sp>
          <p:nvSpPr>
            <p:cNvPr id="33" name="Striped Right Arrow 32"/>
            <p:cNvSpPr/>
            <p:nvPr/>
          </p:nvSpPr>
          <p:spPr>
            <a:xfrm rot="5400000" flipH="1">
              <a:off x="912697" y="3148129"/>
              <a:ext cx="202425" cy="147828"/>
            </a:xfrm>
            <a:prstGeom prst="stripedRightArrow">
              <a:avLst/>
            </a:prstGeom>
            <a:solidFill>
              <a:srgbClr val="00339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4" name="Group 33"/>
            <p:cNvGrpSpPr/>
            <p:nvPr/>
          </p:nvGrpSpPr>
          <p:grpSpPr>
            <a:xfrm>
              <a:off x="691297" y="3111492"/>
              <a:ext cx="757063" cy="367718"/>
              <a:chOff x="1233489" y="2182841"/>
              <a:chExt cx="757063" cy="367718"/>
            </a:xfrm>
          </p:grpSpPr>
          <p:sp>
            <p:nvSpPr>
              <p:cNvPr id="36" name="Rounded Rectangle 35"/>
              <p:cNvSpPr/>
              <p:nvPr/>
            </p:nvSpPr>
            <p:spPr>
              <a:xfrm>
                <a:off x="1233489" y="2315034"/>
                <a:ext cx="697088" cy="216024"/>
              </a:xfrm>
              <a:prstGeom prst="roundRect">
                <a:avLst>
                  <a:gd name="adj" fmla="val 50000"/>
                </a:avLst>
              </a:prstGeom>
              <a:solidFill>
                <a:srgbClr val="003399"/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>
                <a:bevelT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pic>
            <p:nvPicPr>
              <p:cNvPr id="37" name="Picture 11" descr="D:\7. Infographic EPPO\Picture icon\Color Icon\change.png"/>
              <p:cNvPicPr>
                <a:picLocks noChangeAspect="1" noChangeArrowheads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 flipH="1">
                <a:off x="1734887" y="2182841"/>
                <a:ext cx="255665" cy="247389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38" name="TextBox 37"/>
              <p:cNvSpPr txBox="1"/>
              <p:nvPr/>
            </p:nvSpPr>
            <p:spPr>
              <a:xfrm>
                <a:off x="1233489" y="2288949"/>
                <a:ext cx="597727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th-TH" sz="1100" b="1" dirty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2</a:t>
                </a:r>
                <a:r>
                  <a:rPr lang="en-US" sz="1100" b="1" dirty="0" smtClean="0">
                    <a:solidFill>
                      <a:schemeClr val="bg1"/>
                    </a:solidFill>
                    <a:latin typeface="Tahoma" pitchFamily="34" charset="0"/>
                    <a:ea typeface="Tahoma" pitchFamily="34" charset="0"/>
                    <a:cs typeface="Tahoma" pitchFamily="34" charset="0"/>
                  </a:rPr>
                  <a:t>3.50</a:t>
                </a:r>
                <a:endParaRPr lang="th-TH" sz="1100" b="1" dirty="0">
                  <a:solidFill>
                    <a:schemeClr val="bg1"/>
                  </a:solidFill>
                  <a:latin typeface="Tahoma" pitchFamily="34" charset="0"/>
                  <a:ea typeface="Tahoma" pitchFamily="34" charset="0"/>
                  <a:cs typeface="Tahoma" pitchFamily="34" charset="0"/>
                </a:endParaRPr>
              </a:p>
            </p:txBody>
          </p:sp>
        </p:grpSp>
      </p:grpSp>
      <p:graphicFrame>
        <p:nvGraphicFramePr>
          <p:cNvPr id="30" name="Group 28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9725787"/>
              </p:ext>
            </p:extLst>
          </p:nvPr>
        </p:nvGraphicFramePr>
        <p:xfrm>
          <a:off x="404813" y="5623935"/>
          <a:ext cx="8415655" cy="487364"/>
        </p:xfrm>
        <a:graphic>
          <a:graphicData uri="http://schemas.openxmlformats.org/drawingml/2006/table">
            <a:tbl>
              <a:tblPr/>
              <a:tblGrid>
                <a:gridCol w="114285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0606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0606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60606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60606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06067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606067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606067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606067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606067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606067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606067">
                  <a:extLst>
                    <a:ext uri="{9D8B030D-6E8A-4147-A177-3AD203B41FA5}">
                      <a16:colId xmlns="" xmlns:a16="http://schemas.microsoft.com/office/drawing/2014/main" val="20011"/>
                    </a:ext>
                  </a:extLst>
                </a:gridCol>
                <a:gridCol w="606067">
                  <a:extLst>
                    <a:ext uri="{9D8B030D-6E8A-4147-A177-3AD203B41FA5}">
                      <a16:colId xmlns="" xmlns:a16="http://schemas.microsoft.com/office/drawing/2014/main" val="20012"/>
                    </a:ext>
                  </a:extLst>
                </a:gridCol>
              </a:tblGrid>
              <a:tr h="2436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9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ปี พ.ศ.</a:t>
                      </a: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2540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2541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2542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2543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2544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2545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2546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2547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2548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2549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2550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2551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436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th-TH" sz="900" b="1" dirty="0">
                          <a:latin typeface="Tahoma" pitchFamily="34" charset="0"/>
                          <a:cs typeface="Tahoma" pitchFamily="34" charset="0"/>
                        </a:rPr>
                        <a:t>ตัน </a:t>
                      </a:r>
                      <a:r>
                        <a:rPr lang="en-US" sz="900" b="1" dirty="0">
                          <a:latin typeface="Tahoma" pitchFamily="34" charset="0"/>
                          <a:cs typeface="Tahoma" pitchFamily="34" charset="0"/>
                        </a:rPr>
                        <a:t>CO</a:t>
                      </a:r>
                      <a:r>
                        <a:rPr lang="en-US" sz="900" b="1" baseline="-25000" dirty="0">
                          <a:latin typeface="Tahoma" pitchFamily="34" charset="0"/>
                          <a:cs typeface="Tahoma" pitchFamily="34" charset="0"/>
                        </a:rPr>
                        <a:t>2</a:t>
                      </a:r>
                      <a:r>
                        <a:rPr lang="en-US" sz="900" b="1" dirty="0">
                          <a:latin typeface="Tahoma" pitchFamily="34" charset="0"/>
                          <a:cs typeface="Tahoma" pitchFamily="34" charset="0"/>
                        </a:rPr>
                        <a:t>/</a:t>
                      </a:r>
                      <a:r>
                        <a:rPr lang="th-TH" sz="900" b="1" dirty="0">
                          <a:latin typeface="Tahoma" pitchFamily="34" charset="0"/>
                          <a:cs typeface="Tahoma" pitchFamily="34" charset="0"/>
                        </a:rPr>
                        <a:t>ล้านบาท</a:t>
                      </a:r>
                      <a:endParaRPr kumimoji="0" lang="th-TH" sz="900" b="1" i="0" u="none" strike="noStrike" cap="none" normalizeH="0" baseline="-25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30.75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30.07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29.63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28.55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28.10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28.20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27.67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28.35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27.97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26.74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26.35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26.36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1" name="Group 28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29814279"/>
              </p:ext>
            </p:extLst>
          </p:nvPr>
        </p:nvGraphicFramePr>
        <p:xfrm>
          <a:off x="401638" y="6192884"/>
          <a:ext cx="8418836" cy="487366"/>
        </p:xfrm>
        <a:graphic>
          <a:graphicData uri="http://schemas.openxmlformats.org/drawingml/2006/table">
            <a:tbl>
              <a:tblPr/>
              <a:tblGrid>
                <a:gridCol w="106906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6536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6536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56536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6536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565367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565367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565367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565367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565367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  <a:gridCol w="565367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565367">
                  <a:extLst>
                    <a:ext uri="{9D8B030D-6E8A-4147-A177-3AD203B41FA5}">
                      <a16:colId xmlns="" xmlns:a16="http://schemas.microsoft.com/office/drawing/2014/main" val="20011"/>
                    </a:ext>
                  </a:extLst>
                </a:gridCol>
                <a:gridCol w="565367">
                  <a:extLst>
                    <a:ext uri="{9D8B030D-6E8A-4147-A177-3AD203B41FA5}">
                      <a16:colId xmlns="" xmlns:a16="http://schemas.microsoft.com/office/drawing/2014/main" val="20012"/>
                    </a:ext>
                  </a:extLst>
                </a:gridCol>
                <a:gridCol w="565367">
                  <a:extLst>
                    <a:ext uri="{9D8B030D-6E8A-4147-A177-3AD203B41FA5}">
                      <a16:colId xmlns="" xmlns:a16="http://schemas.microsoft.com/office/drawing/2014/main" val="20013"/>
                    </a:ext>
                  </a:extLst>
                </a:gridCol>
              </a:tblGrid>
              <a:tr h="2436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1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ปี พ.ศ.</a:t>
                      </a:r>
                    </a:p>
                  </a:txBody>
                  <a:tcPr marL="91446" marR="91446" marT="45642" marB="45642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2552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2553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2554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2555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2556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2557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2558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2559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2560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256</a:t>
                      </a:r>
                      <a:r>
                        <a:rPr lang="th-TH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1</a:t>
                      </a:r>
                      <a:endParaRPr lang="en-US" sz="1000" b="1" i="0" u="none" strike="noStrike" dirty="0">
                        <a:solidFill>
                          <a:schemeClr val="tx1"/>
                        </a:solidFill>
                        <a:effectLst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2562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2563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ahoma" pitchFamily="34" charset="0"/>
                          <a:cs typeface="Tahoma" pitchFamily="34" charset="0"/>
                        </a:rPr>
                        <a:t>2564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6AD8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4368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h-TH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ตัน </a:t>
                      </a: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CO</a:t>
                      </a:r>
                      <a:r>
                        <a:rPr kumimoji="0" lang="en-US" sz="900" b="1" i="0" u="none" strike="noStrike" kern="1200" cap="none" spc="0" normalizeH="0" baseline="-2500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2</a:t>
                      </a: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/</a:t>
                      </a:r>
                      <a:r>
                        <a:rPr kumimoji="0" lang="th-TH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ahoma" pitchFamily="34" charset="0"/>
                          <a:ea typeface="+mn-ea"/>
                          <a:cs typeface="Tahoma" pitchFamily="34" charset="0"/>
                        </a:rPr>
                        <a:t>ล้านบาท</a:t>
                      </a:r>
                      <a:endParaRPr kumimoji="0" lang="th-TH" sz="900" b="1" i="0" u="none" strike="noStrike" kern="1200" cap="none" spc="0" normalizeH="0" baseline="-2500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ahoma" pitchFamily="34" charset="0"/>
                        <a:ea typeface="Tahoma" pitchFamily="34" charset="0"/>
                        <a:cs typeface="Tahoma" pitchFamily="34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27.20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26.80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27.04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27.08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26.51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27.13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26.77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26.27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25.19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24.64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23.57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24.25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23.50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90029645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ngsana New"/>
      </a:majorFont>
      <a:minorFont>
        <a:latin typeface="Arial"/>
        <a:ea typeface=""/>
        <a:cs typeface="Angsana New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3152</TotalTime>
  <Words>99</Words>
  <Application>Microsoft Office PowerPoint</Application>
  <PresentationFormat>On-screen Show (4:3)</PresentationFormat>
  <Paragraphs>60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Design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สัดส่วนการปล่อย CO2 ต่อการใช้พลังงาน</dc:title>
  <dc:creator>user</dc:creator>
  <cp:lastModifiedBy>Bubpha Kunathai</cp:lastModifiedBy>
  <cp:revision>358</cp:revision>
  <cp:lastPrinted>2015-04-04T07:35:15Z</cp:lastPrinted>
  <dcterms:created xsi:type="dcterms:W3CDTF">2009-10-12T02:55:37Z</dcterms:created>
  <dcterms:modified xsi:type="dcterms:W3CDTF">2022-06-13T08:35:07Z</dcterms:modified>
</cp:coreProperties>
</file>