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83" r:id="rId3"/>
    <p:sldId id="257" r:id="rId4"/>
    <p:sldId id="262" r:id="rId5"/>
    <p:sldId id="261" r:id="rId6"/>
    <p:sldId id="284" r:id="rId7"/>
    <p:sldId id="293" r:id="rId8"/>
    <p:sldId id="291" r:id="rId9"/>
    <p:sldId id="296" r:id="rId10"/>
    <p:sldId id="259" r:id="rId11"/>
    <p:sldId id="295" r:id="rId12"/>
    <p:sldId id="287" r:id="rId13"/>
    <p:sldId id="288" r:id="rId14"/>
    <p:sldId id="292" r:id="rId15"/>
  </p:sldIdLst>
  <p:sldSz cx="9144000" cy="6858000" type="screen4x3"/>
  <p:notesSz cx="68199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66"/>
    <a:srgbClr val="008000"/>
    <a:srgbClr val="6E663E"/>
    <a:srgbClr val="605936"/>
    <a:srgbClr val="663300"/>
    <a:srgbClr val="660066"/>
    <a:srgbClr val="460046"/>
    <a:srgbClr val="2A1500"/>
    <a:srgbClr val="50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70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035942750615264E-2"/>
          <c:y val="5.6450538568087814E-2"/>
          <c:w val="0.81850419036362698"/>
          <c:h val="0.82739598999102792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HSD</c:v>
                </c:pt>
              </c:strCache>
            </c:strRef>
          </c:tx>
          <c:spPr>
            <a:solidFill>
              <a:srgbClr val="FFCC66"/>
            </a:solidFill>
            <a:ln w="50800" cmpd="sng">
              <a:noFill/>
              <a:prstDash val="sysDash"/>
            </a:ln>
          </c:spPr>
          <c:cat>
            <c:strRef>
              <c:f>Sheet1!$A$2:$A$73</c:f>
              <c:strCache>
                <c:ptCount val="36"/>
                <c:pt idx="0">
                  <c:v>ม.ค.58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ม.ค.59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ม.ค.60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</c:strCache>
            </c:strRef>
          </c:cat>
          <c:val>
            <c:numRef>
              <c:f>Sheet1!$B$2:$B$73</c:f>
              <c:numCache>
                <c:formatCode>#,##0.0</c:formatCode>
                <c:ptCount val="36"/>
                <c:pt idx="0">
                  <c:v>60.217955290322578</c:v>
                </c:pt>
                <c:pt idx="1">
                  <c:v>62.567640964285715</c:v>
                </c:pt>
                <c:pt idx="2">
                  <c:v>62.04</c:v>
                </c:pt>
                <c:pt idx="3">
                  <c:v>62.05</c:v>
                </c:pt>
                <c:pt idx="4">
                  <c:v>61.98</c:v>
                </c:pt>
                <c:pt idx="5">
                  <c:v>59.722672300000006</c:v>
                </c:pt>
                <c:pt idx="6">
                  <c:v>58.010220064516126</c:v>
                </c:pt>
                <c:pt idx="7">
                  <c:v>56.843363225806449</c:v>
                </c:pt>
                <c:pt idx="8">
                  <c:v>55.11</c:v>
                </c:pt>
                <c:pt idx="9">
                  <c:v>56.45</c:v>
                </c:pt>
                <c:pt idx="10">
                  <c:v>61.15</c:v>
                </c:pt>
                <c:pt idx="11">
                  <c:v>65.400000000000006</c:v>
                </c:pt>
                <c:pt idx="12" formatCode="0.0">
                  <c:v>62.398451612903223</c:v>
                </c:pt>
                <c:pt idx="13" formatCode="0.0">
                  <c:v>65.910758620689649</c:v>
                </c:pt>
                <c:pt idx="14" formatCode="0.0">
                  <c:v>65.188225806451612</c:v>
                </c:pt>
                <c:pt idx="15" formatCode="0.0">
                  <c:v>63.528900000000007</c:v>
                </c:pt>
                <c:pt idx="16" formatCode="0.0">
                  <c:v>64.894548387096791</c:v>
                </c:pt>
                <c:pt idx="17">
                  <c:v>61.969499999999996</c:v>
                </c:pt>
                <c:pt idx="18">
                  <c:v>57.241677419354822</c:v>
                </c:pt>
                <c:pt idx="19">
                  <c:v>58.530193548387111</c:v>
                </c:pt>
                <c:pt idx="20">
                  <c:v>58.207499999999989</c:v>
                </c:pt>
                <c:pt idx="21">
                  <c:v>55.791387096774208</c:v>
                </c:pt>
                <c:pt idx="22">
                  <c:v>63.343499999999999</c:v>
                </c:pt>
                <c:pt idx="23">
                  <c:v>66.05590322580646</c:v>
                </c:pt>
                <c:pt idx="24">
                  <c:v>61.801645161290317</c:v>
                </c:pt>
                <c:pt idx="25">
                  <c:v>68.00132142857143</c:v>
                </c:pt>
                <c:pt idx="26">
                  <c:v>68.980258064516121</c:v>
                </c:pt>
                <c:pt idx="27">
                  <c:v>64.052066666666661</c:v>
                </c:pt>
                <c:pt idx="28">
                  <c:v>65.298935483870963</c:v>
                </c:pt>
                <c:pt idx="29">
                  <c:v>65.112633333333335</c:v>
                </c:pt>
                <c:pt idx="30">
                  <c:v>59.563096774193546</c:v>
                </c:pt>
                <c:pt idx="31">
                  <c:v>60.781677419354835</c:v>
                </c:pt>
                <c:pt idx="32">
                  <c:v>61.171166666666664</c:v>
                </c:pt>
                <c:pt idx="33">
                  <c:v>58.149258064516133</c:v>
                </c:pt>
                <c:pt idx="34">
                  <c:v>64.446666666666673</c:v>
                </c:pt>
                <c:pt idx="35">
                  <c:v>67.632258064516122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474688"/>
        <c:axId val="147484672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ราคา</c:v>
                </c:pt>
              </c:strCache>
            </c:strRef>
          </c:tx>
          <c:spPr>
            <a:ln w="50800">
              <a:solidFill>
                <a:srgbClr val="0033CC"/>
              </a:solidFill>
              <a:prstDash val="solid"/>
            </a:ln>
          </c:spPr>
          <c:marker>
            <c:symbol val="none"/>
          </c:marker>
          <c:cat>
            <c:strRef>
              <c:f>Sheet1!$A$2:$A$73</c:f>
              <c:strCache>
                <c:ptCount val="36"/>
                <c:pt idx="0">
                  <c:v>ม.ค.58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ม.ค.59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ม.ค.60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</c:strCache>
            </c:strRef>
          </c:cat>
          <c:val>
            <c:numRef>
              <c:f>Sheet1!$C$2:$C$73</c:f>
              <c:numCache>
                <c:formatCode>#,##0.00</c:formatCode>
                <c:ptCount val="36"/>
                <c:pt idx="0">
                  <c:v>25.83</c:v>
                </c:pt>
                <c:pt idx="1">
                  <c:v>26.27</c:v>
                </c:pt>
                <c:pt idx="2">
                  <c:v>26.77</c:v>
                </c:pt>
                <c:pt idx="3">
                  <c:v>25.26</c:v>
                </c:pt>
                <c:pt idx="4">
                  <c:v>26.07</c:v>
                </c:pt>
                <c:pt idx="5">
                  <c:v>25.9</c:v>
                </c:pt>
                <c:pt idx="6">
                  <c:v>24.51</c:v>
                </c:pt>
                <c:pt idx="7">
                  <c:v>22.93</c:v>
                </c:pt>
                <c:pt idx="8">
                  <c:v>23.21</c:v>
                </c:pt>
                <c:pt idx="9">
                  <c:v>23.31</c:v>
                </c:pt>
                <c:pt idx="10">
                  <c:v>23.06</c:v>
                </c:pt>
                <c:pt idx="11">
                  <c:v>21.37</c:v>
                </c:pt>
                <c:pt idx="12">
                  <c:v>19.91</c:v>
                </c:pt>
                <c:pt idx="13">
                  <c:v>20.309999999999999</c:v>
                </c:pt>
                <c:pt idx="14">
                  <c:v>21.78</c:v>
                </c:pt>
                <c:pt idx="15">
                  <c:v>22.29</c:v>
                </c:pt>
                <c:pt idx="16">
                  <c:v>24.29</c:v>
                </c:pt>
                <c:pt idx="17">
                  <c:v>25.04</c:v>
                </c:pt>
                <c:pt idx="18">
                  <c:v>24.55</c:v>
                </c:pt>
                <c:pt idx="19">
                  <c:v>23.38</c:v>
                </c:pt>
                <c:pt idx="20">
                  <c:v>23.34</c:v>
                </c:pt>
                <c:pt idx="21">
                  <c:v>24.39</c:v>
                </c:pt>
                <c:pt idx="22">
                  <c:v>24.2</c:v>
                </c:pt>
                <c:pt idx="23">
                  <c:v>25.61</c:v>
                </c:pt>
                <c:pt idx="24">
                  <c:v>26.43</c:v>
                </c:pt>
                <c:pt idx="25">
                  <c:v>26.57</c:v>
                </c:pt>
                <c:pt idx="26">
                  <c:v>25.8</c:v>
                </c:pt>
                <c:pt idx="27">
                  <c:v>25.57</c:v>
                </c:pt>
                <c:pt idx="28">
                  <c:v>25.02</c:v>
                </c:pt>
                <c:pt idx="29">
                  <c:v>24.17</c:v>
                </c:pt>
                <c:pt idx="30">
                  <c:v>24.52</c:v>
                </c:pt>
                <c:pt idx="31">
                  <c:v>24.99</c:v>
                </c:pt>
                <c:pt idx="32">
                  <c:v>25.46</c:v>
                </c:pt>
                <c:pt idx="33">
                  <c:v>25.93</c:v>
                </c:pt>
                <c:pt idx="34">
                  <c:v>26.46</c:v>
                </c:pt>
                <c:pt idx="35">
                  <c:v>26.39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87744"/>
        <c:axId val="147486208"/>
      </c:lineChart>
      <c:catAx>
        <c:axId val="147474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/>
          <a:lstStyle/>
          <a:p>
            <a:pPr>
              <a:defRPr sz="105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47484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484672"/>
        <c:scaling>
          <c:orientation val="minMax"/>
          <c:max val="70"/>
          <c:min val="4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47474688"/>
        <c:crosses val="autoZero"/>
        <c:crossBetween val="midCat"/>
      </c:valAx>
      <c:valAx>
        <c:axId val="147486208"/>
        <c:scaling>
          <c:orientation val="minMax"/>
          <c:max val="36"/>
          <c:min val="14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47487744"/>
        <c:crosses val="max"/>
        <c:crossBetween val="between"/>
        <c:majorUnit val="2"/>
      </c:valAx>
      <c:catAx>
        <c:axId val="147487744"/>
        <c:scaling>
          <c:orientation val="minMax"/>
        </c:scaling>
        <c:delete val="1"/>
        <c:axPos val="b"/>
        <c:majorTickMark val="out"/>
        <c:minorTickMark val="none"/>
        <c:tickLblPos val="nextTo"/>
        <c:crossAx val="1474862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035942750615264E-2"/>
          <c:y val="5.6450538568087814E-2"/>
          <c:w val="0.81850419036362698"/>
          <c:h val="0.82739598999102792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A6D86E"/>
            </a:solidFill>
            <a:ln w="50800" cmpd="sng">
              <a:noFill/>
            </a:ln>
          </c:spPr>
          <c:cat>
            <c:strRef>
              <c:f>Sheet1!$A$3:$A$38</c:f>
              <c:strCache>
                <c:ptCount val="36"/>
                <c:pt idx="0">
                  <c:v>ม.ค.58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ม.ค.59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ม.ค.60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</c:strCache>
            </c:strRef>
          </c:cat>
          <c:val>
            <c:numRef>
              <c:f>Sheet1!$B$3:$B$38</c:f>
              <c:numCache>
                <c:formatCode>#,##0.0</c:formatCode>
                <c:ptCount val="36"/>
                <c:pt idx="0">
                  <c:v>25.055290322580646</c:v>
                </c:pt>
                <c:pt idx="1">
                  <c:v>25.83792857142857</c:v>
                </c:pt>
                <c:pt idx="2">
                  <c:v>25.409419354838708</c:v>
                </c:pt>
                <c:pt idx="3">
                  <c:v>26.53693333333333</c:v>
                </c:pt>
                <c:pt idx="4">
                  <c:v>25.721838709677417</c:v>
                </c:pt>
                <c:pt idx="5">
                  <c:v>26.055199999999999</c:v>
                </c:pt>
                <c:pt idx="6">
                  <c:v>26.60693548387097</c:v>
                </c:pt>
                <c:pt idx="7">
                  <c:v>26.578612903225807</c:v>
                </c:pt>
                <c:pt idx="8">
                  <c:v>26.207133333333331</c:v>
                </c:pt>
                <c:pt idx="9">
                  <c:v>26.683483870967741</c:v>
                </c:pt>
                <c:pt idx="10">
                  <c:v>27.055</c:v>
                </c:pt>
                <c:pt idx="11">
                  <c:v>28.884</c:v>
                </c:pt>
                <c:pt idx="12">
                  <c:v>27.490100000000002</c:v>
                </c:pt>
                <c:pt idx="13">
                  <c:v>28.798100000000005</c:v>
                </c:pt>
                <c:pt idx="14">
                  <c:v>28.392999999999997</c:v>
                </c:pt>
                <c:pt idx="15">
                  <c:v>29.710999999999999</c:v>
                </c:pt>
                <c:pt idx="16">
                  <c:v>28.530999999999999</c:v>
                </c:pt>
                <c:pt idx="17">
                  <c:v>28.582699999999999</c:v>
                </c:pt>
                <c:pt idx="18">
                  <c:v>29.116</c:v>
                </c:pt>
                <c:pt idx="19">
                  <c:v>30.454935483870965</c:v>
                </c:pt>
                <c:pt idx="20">
                  <c:v>28.890300000000003</c:v>
                </c:pt>
                <c:pt idx="21">
                  <c:v>27.963483870967742</c:v>
                </c:pt>
                <c:pt idx="22">
                  <c:v>29.330166666666663</c:v>
                </c:pt>
                <c:pt idx="23">
                  <c:v>30.569870967741931</c:v>
                </c:pt>
                <c:pt idx="24">
                  <c:v>28.664645161290327</c:v>
                </c:pt>
                <c:pt idx="25">
                  <c:v>29.358499999999992</c:v>
                </c:pt>
                <c:pt idx="26">
                  <c:v>30.234741935483871</c:v>
                </c:pt>
                <c:pt idx="27">
                  <c:v>29.93546666666667</c:v>
                </c:pt>
                <c:pt idx="28">
                  <c:v>29.766483870967743</c:v>
                </c:pt>
                <c:pt idx="29">
                  <c:v>31.179733333333331</c:v>
                </c:pt>
                <c:pt idx="30">
                  <c:v>30.151612903225804</c:v>
                </c:pt>
                <c:pt idx="31">
                  <c:v>30.613774193548384</c:v>
                </c:pt>
                <c:pt idx="32">
                  <c:v>30.318033333333332</c:v>
                </c:pt>
                <c:pt idx="33">
                  <c:v>29.945161290322581</c:v>
                </c:pt>
                <c:pt idx="34">
                  <c:v>30.185271172544645</c:v>
                </c:pt>
                <c:pt idx="35">
                  <c:v>31.51233664288873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020672"/>
        <c:axId val="149022208"/>
      </c:areaChart>
      <c:lineChart>
        <c:grouping val="standard"/>
        <c:varyColors val="0"/>
        <c:ser>
          <c:idx val="1"/>
          <c:order val="1"/>
          <c:spPr>
            <a:ln w="50800">
              <a:solidFill>
                <a:srgbClr val="0033CC"/>
              </a:solidFill>
              <a:prstDash val="solid"/>
            </a:ln>
          </c:spPr>
          <c:marker>
            <c:symbol val="none"/>
          </c:marker>
          <c:cat>
            <c:strRef>
              <c:f>Sheet1!$A$3:$A$38</c:f>
              <c:strCache>
                <c:ptCount val="36"/>
                <c:pt idx="0">
                  <c:v>ม.ค.58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ม.ค.59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ม.ค.60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</c:strCache>
            </c:strRef>
          </c:cat>
          <c:val>
            <c:numRef>
              <c:f>Sheet1!$C$3:$C$38</c:f>
              <c:numCache>
                <c:formatCode>#,##0.00</c:formatCode>
                <c:ptCount val="36"/>
                <c:pt idx="0">
                  <c:v>27.131700278352135</c:v>
                </c:pt>
                <c:pt idx="1">
                  <c:v>27.713025217634105</c:v>
                </c:pt>
                <c:pt idx="2">
                  <c:v>28.493470722058877</c:v>
                </c:pt>
                <c:pt idx="3">
                  <c:v>27.500877104613945</c:v>
                </c:pt>
                <c:pt idx="4">
                  <c:v>28.512136103750173</c:v>
                </c:pt>
                <c:pt idx="5">
                  <c:v>29.025608349452956</c:v>
                </c:pt>
                <c:pt idx="6">
                  <c:v>27.91601802828513</c:v>
                </c:pt>
                <c:pt idx="7">
                  <c:v>26.95880357357419</c:v>
                </c:pt>
                <c:pt idx="8">
                  <c:v>26.087225055773619</c:v>
                </c:pt>
                <c:pt idx="9">
                  <c:v>26.038824837884494</c:v>
                </c:pt>
                <c:pt idx="10">
                  <c:v>25.168000369617442</c:v>
                </c:pt>
                <c:pt idx="11">
                  <c:v>23.850354521534417</c:v>
                </c:pt>
                <c:pt idx="12">
                  <c:v>23.040331792172459</c:v>
                </c:pt>
                <c:pt idx="13">
                  <c:v>22.007896388997885</c:v>
                </c:pt>
                <c:pt idx="14">
                  <c:v>23.028881062233648</c:v>
                </c:pt>
                <c:pt idx="15">
                  <c:v>23.493289690686954</c:v>
                </c:pt>
                <c:pt idx="16">
                  <c:v>24.713491640671545</c:v>
                </c:pt>
                <c:pt idx="17">
                  <c:v>24.630762139336031</c:v>
                </c:pt>
                <c:pt idx="18">
                  <c:v>23.548303338370658</c:v>
                </c:pt>
                <c:pt idx="19">
                  <c:v>23.313733713376607</c:v>
                </c:pt>
                <c:pt idx="20">
                  <c:v>24.464144736007125</c:v>
                </c:pt>
                <c:pt idx="21">
                  <c:v>25.283639135370091</c:v>
                </c:pt>
                <c:pt idx="22">
                  <c:v>25.060313101982601</c:v>
                </c:pt>
                <c:pt idx="23">
                  <c:v>26.445147013821323</c:v>
                </c:pt>
                <c:pt idx="24">
                  <c:v>27.144070620883994</c:v>
                </c:pt>
                <c:pt idx="25">
                  <c:v>27.634582561876705</c:v>
                </c:pt>
                <c:pt idx="26">
                  <c:v>26.488765626383664</c:v>
                </c:pt>
                <c:pt idx="27">
                  <c:v>26.831149138591456</c:v>
                </c:pt>
                <c:pt idx="28">
                  <c:v>26.393345124035374</c:v>
                </c:pt>
                <c:pt idx="29">
                  <c:v>25.406728056258768</c:v>
                </c:pt>
                <c:pt idx="30">
                  <c:v>25.252908655183482</c:v>
                </c:pt>
                <c:pt idx="31">
                  <c:v>26.215464270247317</c:v>
                </c:pt>
                <c:pt idx="32">
                  <c:v>26.938305903747061</c:v>
                </c:pt>
                <c:pt idx="33">
                  <c:v>26.775398908566359</c:v>
                </c:pt>
                <c:pt idx="34">
                  <c:v>27.600437627169718</c:v>
                </c:pt>
                <c:pt idx="35">
                  <c:v>27.769989368058027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025536"/>
        <c:axId val="149023744"/>
      </c:lineChart>
      <c:catAx>
        <c:axId val="149020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/>
          <a:lstStyle/>
          <a:p>
            <a:pPr>
              <a:defRPr sz="105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49022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022208"/>
        <c:scaling>
          <c:orientation val="minMax"/>
          <c:max val="34"/>
          <c:min val="12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49020672"/>
        <c:crosses val="autoZero"/>
        <c:crossBetween val="midCat"/>
        <c:majorUnit val="3"/>
      </c:valAx>
      <c:valAx>
        <c:axId val="149023744"/>
        <c:scaling>
          <c:orientation val="minMax"/>
          <c:max val="44"/>
          <c:min val="16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49025536"/>
        <c:crosses val="max"/>
        <c:crossBetween val="between"/>
        <c:majorUnit val="3"/>
      </c:valAx>
      <c:catAx>
        <c:axId val="149025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4902374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035942750615264E-2"/>
          <c:y val="5.6450538568087814E-2"/>
          <c:w val="0.81850419036362698"/>
          <c:h val="0.827395989991027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ครัวเรือน</c:v>
                </c:pt>
              </c:strCache>
            </c:strRef>
          </c:tx>
          <c:spPr>
            <a:ln w="44450">
              <a:solidFill>
                <a:srgbClr val="FF5050"/>
              </a:solidFill>
              <a:prstDash val="sysDash"/>
            </a:ln>
          </c:spPr>
          <c:marker>
            <c:symbol val="none"/>
          </c:marker>
          <c:cat>
            <c:strRef>
              <c:f>Sheet1!$A$2:$A$73</c:f>
              <c:strCache>
                <c:ptCount val="36"/>
                <c:pt idx="0">
                  <c:v>ม.ค.58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ม.ค.59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ม.ค.60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</c:strCache>
            </c:strRef>
          </c:cat>
          <c:val>
            <c:numRef>
              <c:f>Sheet1!$B$2:$B$73</c:f>
              <c:numCache>
                <c:formatCode>#,##0</c:formatCode>
                <c:ptCount val="36"/>
                <c:pt idx="0">
                  <c:v>186.75399999999999</c:v>
                </c:pt>
                <c:pt idx="1">
                  <c:v>168.114</c:v>
                </c:pt>
                <c:pt idx="2">
                  <c:v>176.85599999999999</c:v>
                </c:pt>
                <c:pt idx="3">
                  <c:v>165.166</c:v>
                </c:pt>
                <c:pt idx="4">
                  <c:v>169.18600000000001</c:v>
                </c:pt>
                <c:pt idx="5">
                  <c:v>168.66499999999999</c:v>
                </c:pt>
                <c:pt idx="6">
                  <c:v>174.411</c:v>
                </c:pt>
                <c:pt idx="7">
                  <c:v>177.20099999999999</c:v>
                </c:pt>
                <c:pt idx="8">
                  <c:v>172.89500000000001</c:v>
                </c:pt>
                <c:pt idx="9">
                  <c:v>179.63200000000001</c:v>
                </c:pt>
                <c:pt idx="10">
                  <c:v>171.4</c:v>
                </c:pt>
                <c:pt idx="11">
                  <c:v>183.41499999999999</c:v>
                </c:pt>
                <c:pt idx="12">
                  <c:v>178.30500000000004</c:v>
                </c:pt>
                <c:pt idx="13">
                  <c:v>175.054</c:v>
                </c:pt>
                <c:pt idx="14">
                  <c:v>179.43699999999998</c:v>
                </c:pt>
                <c:pt idx="15">
                  <c:v>162.49199999999999</c:v>
                </c:pt>
                <c:pt idx="16">
                  <c:v>169.01599999999999</c:v>
                </c:pt>
                <c:pt idx="17">
                  <c:v>169.93199999999999</c:v>
                </c:pt>
                <c:pt idx="18">
                  <c:v>175.75300000000001</c:v>
                </c:pt>
                <c:pt idx="19">
                  <c:v>182.66500000000002</c:v>
                </c:pt>
                <c:pt idx="20">
                  <c:v>177.05399999999997</c:v>
                </c:pt>
                <c:pt idx="21">
                  <c:v>176.97900000000001</c:v>
                </c:pt>
                <c:pt idx="22">
                  <c:v>176.40400000000002</c:v>
                </c:pt>
                <c:pt idx="23">
                  <c:v>187.12800000000001</c:v>
                </c:pt>
                <c:pt idx="24">
                  <c:v>182.816</c:v>
                </c:pt>
                <c:pt idx="25">
                  <c:v>169.42400000000001</c:v>
                </c:pt>
                <c:pt idx="26">
                  <c:v>182.78599999999997</c:v>
                </c:pt>
                <c:pt idx="27">
                  <c:v>165.315</c:v>
                </c:pt>
                <c:pt idx="28">
                  <c:v>179.203</c:v>
                </c:pt>
                <c:pt idx="29">
                  <c:v>174.43</c:v>
                </c:pt>
                <c:pt idx="30">
                  <c:v>180.32599999999999</c:v>
                </c:pt>
                <c:pt idx="31">
                  <c:v>185.648</c:v>
                </c:pt>
                <c:pt idx="32">
                  <c:v>179.065</c:v>
                </c:pt>
                <c:pt idx="33">
                  <c:v>178.81100000000001</c:v>
                </c:pt>
                <c:pt idx="34">
                  <c:v>181.42599999999999</c:v>
                </c:pt>
                <c:pt idx="35">
                  <c:v>191.755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อุตสาหกรรม</c:v>
                </c:pt>
              </c:strCache>
            </c:strRef>
          </c:tx>
          <c:spPr>
            <a:ln w="44450">
              <a:solidFill>
                <a:srgbClr val="663300"/>
              </a:solidFill>
              <a:prstDash val="sysDash"/>
            </a:ln>
          </c:spPr>
          <c:marker>
            <c:symbol val="none"/>
          </c:marker>
          <c:cat>
            <c:strRef>
              <c:f>Sheet1!$A$2:$A$73</c:f>
              <c:strCache>
                <c:ptCount val="36"/>
                <c:pt idx="0">
                  <c:v>ม.ค.58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ม.ค.59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ม.ค.60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</c:strCache>
            </c:strRef>
          </c:cat>
          <c:val>
            <c:numRef>
              <c:f>Sheet1!$C$2:$C$73</c:f>
              <c:numCache>
                <c:formatCode>#,##0</c:formatCode>
                <c:ptCount val="36"/>
                <c:pt idx="0">
                  <c:v>50.524000000000001</c:v>
                </c:pt>
                <c:pt idx="1">
                  <c:v>48.238</c:v>
                </c:pt>
                <c:pt idx="2">
                  <c:v>51.927</c:v>
                </c:pt>
                <c:pt idx="3">
                  <c:v>43.825000000000003</c:v>
                </c:pt>
                <c:pt idx="4">
                  <c:v>49.595999999999997</c:v>
                </c:pt>
                <c:pt idx="5">
                  <c:v>50.244999999999997</c:v>
                </c:pt>
                <c:pt idx="6">
                  <c:v>51.131</c:v>
                </c:pt>
                <c:pt idx="7">
                  <c:v>48.847999999999999</c:v>
                </c:pt>
                <c:pt idx="8">
                  <c:v>50.404000000000003</c:v>
                </c:pt>
                <c:pt idx="9">
                  <c:v>51.323</c:v>
                </c:pt>
                <c:pt idx="10">
                  <c:v>50.218000000000004</c:v>
                </c:pt>
                <c:pt idx="11">
                  <c:v>47.398000000000003</c:v>
                </c:pt>
                <c:pt idx="12">
                  <c:v>49.24</c:v>
                </c:pt>
                <c:pt idx="13">
                  <c:v>50.804000000000009</c:v>
                </c:pt>
                <c:pt idx="14">
                  <c:v>54.493999999999993</c:v>
                </c:pt>
                <c:pt idx="15">
                  <c:v>44.626999999999995</c:v>
                </c:pt>
                <c:pt idx="16">
                  <c:v>50.612000000000009</c:v>
                </c:pt>
                <c:pt idx="17">
                  <c:v>51.082999999999998</c:v>
                </c:pt>
                <c:pt idx="18">
                  <c:v>50.811</c:v>
                </c:pt>
                <c:pt idx="19">
                  <c:v>51.253000000000007</c:v>
                </c:pt>
                <c:pt idx="20">
                  <c:v>51.425999999999995</c:v>
                </c:pt>
                <c:pt idx="21">
                  <c:v>52.552999999999997</c:v>
                </c:pt>
                <c:pt idx="22">
                  <c:v>52.858000000000004</c:v>
                </c:pt>
                <c:pt idx="23">
                  <c:v>50.329000000000001</c:v>
                </c:pt>
                <c:pt idx="24">
                  <c:v>50.914999999999999</c:v>
                </c:pt>
                <c:pt idx="25">
                  <c:v>50.853000000000009</c:v>
                </c:pt>
                <c:pt idx="26">
                  <c:v>57.563000000000002</c:v>
                </c:pt>
                <c:pt idx="27">
                  <c:v>45.642000000000003</c:v>
                </c:pt>
                <c:pt idx="28">
                  <c:v>55.145000000000017</c:v>
                </c:pt>
                <c:pt idx="29">
                  <c:v>54.261000000000003</c:v>
                </c:pt>
                <c:pt idx="30">
                  <c:v>54.653999999999996</c:v>
                </c:pt>
                <c:pt idx="31">
                  <c:v>56.489999999999995</c:v>
                </c:pt>
                <c:pt idx="32">
                  <c:v>56.292999999999999</c:v>
                </c:pt>
                <c:pt idx="33">
                  <c:v>54.785999999999994</c:v>
                </c:pt>
                <c:pt idx="34">
                  <c:v>54.677</c:v>
                </c:pt>
                <c:pt idx="35">
                  <c:v>51.654000000000003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ขนส่ง</c:v>
                </c:pt>
              </c:strCache>
            </c:strRef>
          </c:tx>
          <c:spPr>
            <a:ln w="44450">
              <a:solidFill>
                <a:srgbClr val="006600"/>
              </a:solidFill>
              <a:prstDash val="sysDash"/>
            </a:ln>
          </c:spPr>
          <c:marker>
            <c:symbol val="none"/>
          </c:marker>
          <c:cat>
            <c:strRef>
              <c:f>Sheet1!$A$2:$A$73</c:f>
              <c:strCache>
                <c:ptCount val="36"/>
                <c:pt idx="0">
                  <c:v>ม.ค.58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ม.ค.59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ม.ค.60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</c:strCache>
            </c:strRef>
          </c:cat>
          <c:val>
            <c:numRef>
              <c:f>Sheet1!$D$2:$D$73</c:f>
              <c:numCache>
                <c:formatCode>#,##0</c:formatCode>
                <c:ptCount val="36"/>
                <c:pt idx="0">
                  <c:v>153.946</c:v>
                </c:pt>
                <c:pt idx="1">
                  <c:v>138.58600000000001</c:v>
                </c:pt>
                <c:pt idx="2">
                  <c:v>152.554</c:v>
                </c:pt>
                <c:pt idx="3">
                  <c:v>149.66399999999999</c:v>
                </c:pt>
                <c:pt idx="4">
                  <c:v>151.15700000000001</c:v>
                </c:pt>
                <c:pt idx="5">
                  <c:v>144.98099999999999</c:v>
                </c:pt>
                <c:pt idx="6">
                  <c:v>147.20099999999999</c:v>
                </c:pt>
                <c:pt idx="7">
                  <c:v>144.256</c:v>
                </c:pt>
                <c:pt idx="8">
                  <c:v>135.29599999999999</c:v>
                </c:pt>
                <c:pt idx="9">
                  <c:v>139.458</c:v>
                </c:pt>
                <c:pt idx="10">
                  <c:v>135.499</c:v>
                </c:pt>
                <c:pt idx="11">
                  <c:v>138.73099999999999</c:v>
                </c:pt>
                <c:pt idx="12">
                  <c:v>128.66900000000001</c:v>
                </c:pt>
                <c:pt idx="13">
                  <c:v>120.512</c:v>
                </c:pt>
                <c:pt idx="14">
                  <c:v>127.07200000000002</c:v>
                </c:pt>
                <c:pt idx="15">
                  <c:v>124.89100000000001</c:v>
                </c:pt>
                <c:pt idx="16">
                  <c:v>126.846</c:v>
                </c:pt>
                <c:pt idx="17">
                  <c:v>120.384</c:v>
                </c:pt>
                <c:pt idx="18">
                  <c:v>124.50300000000001</c:v>
                </c:pt>
                <c:pt idx="19">
                  <c:v>123.13699999999999</c:v>
                </c:pt>
                <c:pt idx="20">
                  <c:v>115.30499999999998</c:v>
                </c:pt>
                <c:pt idx="21">
                  <c:v>117.879</c:v>
                </c:pt>
                <c:pt idx="22">
                  <c:v>115.33300000000003</c:v>
                </c:pt>
                <c:pt idx="23">
                  <c:v>121.84000000000002</c:v>
                </c:pt>
                <c:pt idx="24">
                  <c:v>117.42999999999999</c:v>
                </c:pt>
                <c:pt idx="25">
                  <c:v>106.39100000000001</c:v>
                </c:pt>
                <c:pt idx="26">
                  <c:v>116.55699999999999</c:v>
                </c:pt>
                <c:pt idx="27">
                  <c:v>113.336</c:v>
                </c:pt>
                <c:pt idx="28">
                  <c:v>113.29100000000001</c:v>
                </c:pt>
                <c:pt idx="29">
                  <c:v>108.22899999999998</c:v>
                </c:pt>
                <c:pt idx="30">
                  <c:v>111.00199999999998</c:v>
                </c:pt>
                <c:pt idx="31">
                  <c:v>110.35300000000001</c:v>
                </c:pt>
                <c:pt idx="32">
                  <c:v>105.108</c:v>
                </c:pt>
                <c:pt idx="33">
                  <c:v>104.87599999999999</c:v>
                </c:pt>
                <c:pt idx="34">
                  <c:v>99.99</c:v>
                </c:pt>
                <c:pt idx="35">
                  <c:v>104.551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441152"/>
        <c:axId val="149459328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ราคา</c:v>
                </c:pt>
              </c:strCache>
            </c:strRef>
          </c:tx>
          <c:spPr>
            <a:ln w="50800">
              <a:solidFill>
                <a:srgbClr val="0033CC"/>
              </a:solidFill>
            </a:ln>
          </c:spPr>
          <c:marker>
            <c:symbol val="none"/>
          </c:marker>
          <c:cat>
            <c:strRef>
              <c:f>Sheet1!$A$2:$A$73</c:f>
              <c:strCache>
                <c:ptCount val="36"/>
                <c:pt idx="0">
                  <c:v>ม.ค.58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ม.ค.59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ม.ค.60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</c:strCache>
            </c:strRef>
          </c:cat>
          <c:val>
            <c:numRef>
              <c:f>Sheet1!$E$2:$E$73</c:f>
              <c:numCache>
                <c:formatCode>#,##0.00</c:formatCode>
                <c:ptCount val="36"/>
                <c:pt idx="0">
                  <c:v>24.16</c:v>
                </c:pt>
                <c:pt idx="1">
                  <c:v>24.16</c:v>
                </c:pt>
                <c:pt idx="2">
                  <c:v>24.16</c:v>
                </c:pt>
                <c:pt idx="3">
                  <c:v>23.980000000000004</c:v>
                </c:pt>
                <c:pt idx="4">
                  <c:v>23.96</c:v>
                </c:pt>
                <c:pt idx="5">
                  <c:v>23.96</c:v>
                </c:pt>
                <c:pt idx="6">
                  <c:v>23.96</c:v>
                </c:pt>
                <c:pt idx="7">
                  <c:v>23.056774193548389</c:v>
                </c:pt>
                <c:pt idx="8">
                  <c:v>22.45</c:v>
                </c:pt>
                <c:pt idx="9">
                  <c:v>22.29</c:v>
                </c:pt>
                <c:pt idx="10">
                  <c:v>22.29</c:v>
                </c:pt>
                <c:pt idx="11">
                  <c:v>22.29</c:v>
                </c:pt>
                <c:pt idx="12">
                  <c:v>22.29</c:v>
                </c:pt>
                <c:pt idx="13">
                  <c:v>20.5</c:v>
                </c:pt>
                <c:pt idx="14">
                  <c:v>20.29</c:v>
                </c:pt>
                <c:pt idx="15">
                  <c:v>20.29</c:v>
                </c:pt>
                <c:pt idx="16">
                  <c:v>20.29</c:v>
                </c:pt>
                <c:pt idx="17">
                  <c:v>20.29</c:v>
                </c:pt>
                <c:pt idx="18">
                  <c:v>20.29</c:v>
                </c:pt>
                <c:pt idx="19">
                  <c:v>20.29</c:v>
                </c:pt>
                <c:pt idx="20">
                  <c:v>20.29</c:v>
                </c:pt>
                <c:pt idx="21">
                  <c:v>20.29</c:v>
                </c:pt>
                <c:pt idx="22">
                  <c:v>20.29</c:v>
                </c:pt>
                <c:pt idx="23">
                  <c:v>20.29</c:v>
                </c:pt>
                <c:pt idx="24">
                  <c:v>20.29</c:v>
                </c:pt>
                <c:pt idx="25">
                  <c:v>20.82</c:v>
                </c:pt>
                <c:pt idx="26">
                  <c:v>20.96</c:v>
                </c:pt>
                <c:pt idx="27">
                  <c:v>20.96</c:v>
                </c:pt>
                <c:pt idx="28">
                  <c:v>20.49</c:v>
                </c:pt>
                <c:pt idx="29">
                  <c:v>20.49</c:v>
                </c:pt>
                <c:pt idx="30">
                  <c:v>20.49</c:v>
                </c:pt>
                <c:pt idx="31">
                  <c:v>20.49</c:v>
                </c:pt>
                <c:pt idx="32">
                  <c:v>21.04183333333334</c:v>
                </c:pt>
                <c:pt idx="33">
                  <c:v>21.1525</c:v>
                </c:pt>
                <c:pt idx="34">
                  <c:v>21.1525</c:v>
                </c:pt>
                <c:pt idx="35">
                  <c:v>20.95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บาท/kg</c:v>
                </c:pt>
              </c:strCache>
            </c:strRef>
          </c:tx>
          <c:marker>
            <c:symbol val="none"/>
          </c:marker>
          <c:cat>
            <c:strRef>
              <c:f>Sheet1!$A$2:$A$73</c:f>
              <c:strCache>
                <c:ptCount val="36"/>
                <c:pt idx="0">
                  <c:v>ม.ค.58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ม.ค.59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ม.ค.60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</c:strCache>
            </c:strRef>
          </c:cat>
          <c:val>
            <c:numRef>
              <c:f>Sheet1!$F$2:$F$73</c:f>
              <c:numCache>
                <c:formatCode>General</c:formatCode>
                <c:ptCount val="3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462400"/>
        <c:axId val="149460864"/>
      </c:lineChart>
      <c:catAx>
        <c:axId val="149441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/>
          <a:lstStyle/>
          <a:p>
            <a:pPr>
              <a:defRPr sz="105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49459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4593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49441152"/>
        <c:crosses val="autoZero"/>
        <c:crossBetween val="midCat"/>
      </c:valAx>
      <c:valAx>
        <c:axId val="14946086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49462400"/>
        <c:crosses val="max"/>
        <c:crossBetween val="between"/>
      </c:valAx>
      <c:catAx>
        <c:axId val="149462400"/>
        <c:scaling>
          <c:orientation val="minMax"/>
        </c:scaling>
        <c:delete val="1"/>
        <c:axPos val="b"/>
        <c:majorTickMark val="out"/>
        <c:minorTickMark val="none"/>
        <c:tickLblPos val="nextTo"/>
        <c:crossAx val="14946086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'[PEAK59-60.xlsx]Sheet1'!$C$2</c:f>
              <c:strCache>
                <c:ptCount val="1"/>
                <c:pt idx="0">
                  <c:v>EGAT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'[PEAK59-60.xlsx]Sheet1'!$B$3:$B$98</c:f>
              <c:numCache>
                <c:formatCode>h:mm</c:formatCode>
                <c:ptCount val="96"/>
                <c:pt idx="0">
                  <c:v>0</c:v>
                </c:pt>
                <c:pt idx="1">
                  <c:v>1.0416666666666666E-2</c:v>
                </c:pt>
                <c:pt idx="2">
                  <c:v>2.0833333333333301E-2</c:v>
                </c:pt>
                <c:pt idx="3">
                  <c:v>3.125E-2</c:v>
                </c:pt>
                <c:pt idx="4">
                  <c:v>4.1666666666666699E-2</c:v>
                </c:pt>
                <c:pt idx="5">
                  <c:v>5.2083333333333301E-2</c:v>
                </c:pt>
                <c:pt idx="6">
                  <c:v>6.25E-2</c:v>
                </c:pt>
                <c:pt idx="7">
                  <c:v>7.2916666666666699E-2</c:v>
                </c:pt>
                <c:pt idx="8">
                  <c:v>8.3333333333333301E-2</c:v>
                </c:pt>
                <c:pt idx="9">
                  <c:v>9.375E-2</c:v>
                </c:pt>
                <c:pt idx="10">
                  <c:v>0.104166666666667</c:v>
                </c:pt>
                <c:pt idx="11">
                  <c:v>0.114583333333333</c:v>
                </c:pt>
                <c:pt idx="12">
                  <c:v>0.125</c:v>
                </c:pt>
                <c:pt idx="13">
                  <c:v>0.13541666666666699</c:v>
                </c:pt>
                <c:pt idx="14">
                  <c:v>0.14583333333333301</c:v>
                </c:pt>
                <c:pt idx="15">
                  <c:v>0.15625</c:v>
                </c:pt>
                <c:pt idx="16">
                  <c:v>0.16666666666666699</c:v>
                </c:pt>
                <c:pt idx="17">
                  <c:v>0.17708333333333301</c:v>
                </c:pt>
                <c:pt idx="18">
                  <c:v>0.1875</c:v>
                </c:pt>
                <c:pt idx="19">
                  <c:v>0.19791666666666699</c:v>
                </c:pt>
                <c:pt idx="20">
                  <c:v>0.20833333333333301</c:v>
                </c:pt>
                <c:pt idx="21">
                  <c:v>0.21875</c:v>
                </c:pt>
                <c:pt idx="22">
                  <c:v>0.22916666666666699</c:v>
                </c:pt>
                <c:pt idx="23">
                  <c:v>0.23958333333333301</c:v>
                </c:pt>
                <c:pt idx="24">
                  <c:v>0.25</c:v>
                </c:pt>
                <c:pt idx="25">
                  <c:v>0.26041666666666702</c:v>
                </c:pt>
                <c:pt idx="26">
                  <c:v>0.27083333333333298</c:v>
                </c:pt>
                <c:pt idx="27">
                  <c:v>0.28125</c:v>
                </c:pt>
                <c:pt idx="28">
                  <c:v>0.29166666666666702</c:v>
                </c:pt>
                <c:pt idx="29">
                  <c:v>0.30208333333333298</c:v>
                </c:pt>
                <c:pt idx="30">
                  <c:v>0.3125</c:v>
                </c:pt>
                <c:pt idx="31">
                  <c:v>0.32291666666666702</c:v>
                </c:pt>
                <c:pt idx="32">
                  <c:v>0.33333333333333298</c:v>
                </c:pt>
                <c:pt idx="33">
                  <c:v>0.34375</c:v>
                </c:pt>
                <c:pt idx="34">
                  <c:v>0.35416666666666702</c:v>
                </c:pt>
                <c:pt idx="35">
                  <c:v>0.36458333333333298</c:v>
                </c:pt>
                <c:pt idx="36">
                  <c:v>0.375</c:v>
                </c:pt>
                <c:pt idx="37">
                  <c:v>0.38541666666666702</c:v>
                </c:pt>
                <c:pt idx="38">
                  <c:v>0.39583333333333298</c:v>
                </c:pt>
                <c:pt idx="39">
                  <c:v>0.40625</c:v>
                </c:pt>
                <c:pt idx="40">
                  <c:v>0.41666666666666702</c:v>
                </c:pt>
                <c:pt idx="41">
                  <c:v>0.42708333333333298</c:v>
                </c:pt>
                <c:pt idx="42">
                  <c:v>0.4375</c:v>
                </c:pt>
                <c:pt idx="43">
                  <c:v>0.44791666666666702</c:v>
                </c:pt>
                <c:pt idx="44">
                  <c:v>0.45833333333333298</c:v>
                </c:pt>
                <c:pt idx="45">
                  <c:v>0.46875</c:v>
                </c:pt>
                <c:pt idx="46">
                  <c:v>0.47916666666666702</c:v>
                </c:pt>
                <c:pt idx="47">
                  <c:v>0.48958333333333298</c:v>
                </c:pt>
                <c:pt idx="48">
                  <c:v>0.5</c:v>
                </c:pt>
                <c:pt idx="49">
                  <c:v>0.51041666666666696</c:v>
                </c:pt>
                <c:pt idx="50">
                  <c:v>0.52083333333333304</c:v>
                </c:pt>
                <c:pt idx="51">
                  <c:v>0.53125</c:v>
                </c:pt>
                <c:pt idx="52">
                  <c:v>0.54166666666666696</c:v>
                </c:pt>
                <c:pt idx="53">
                  <c:v>0.55208333333333304</c:v>
                </c:pt>
                <c:pt idx="54">
                  <c:v>0.5625</c:v>
                </c:pt>
                <c:pt idx="55">
                  <c:v>0.57291666666666696</c:v>
                </c:pt>
                <c:pt idx="56">
                  <c:v>0.58333333333333304</c:v>
                </c:pt>
                <c:pt idx="57">
                  <c:v>0.59375</c:v>
                </c:pt>
                <c:pt idx="58">
                  <c:v>0.60416666666666696</c:v>
                </c:pt>
                <c:pt idx="59">
                  <c:v>0.61458333333333304</c:v>
                </c:pt>
                <c:pt idx="60">
                  <c:v>0.625</c:v>
                </c:pt>
                <c:pt idx="61">
                  <c:v>0.63541666666666696</c:v>
                </c:pt>
                <c:pt idx="62">
                  <c:v>0.64583333333333304</c:v>
                </c:pt>
                <c:pt idx="63">
                  <c:v>0.65625</c:v>
                </c:pt>
                <c:pt idx="64">
                  <c:v>0.66666666666666696</c:v>
                </c:pt>
                <c:pt idx="65">
                  <c:v>0.67708333333333304</c:v>
                </c:pt>
                <c:pt idx="66">
                  <c:v>0.6875</c:v>
                </c:pt>
                <c:pt idx="67">
                  <c:v>0.69791666666666696</c:v>
                </c:pt>
                <c:pt idx="68">
                  <c:v>0.70833333333333304</c:v>
                </c:pt>
                <c:pt idx="69">
                  <c:v>0.71875</c:v>
                </c:pt>
                <c:pt idx="70">
                  <c:v>0.72916666666666696</c:v>
                </c:pt>
                <c:pt idx="71">
                  <c:v>0.73958333333333304</c:v>
                </c:pt>
                <c:pt idx="72">
                  <c:v>0.75</c:v>
                </c:pt>
                <c:pt idx="73">
                  <c:v>0.76041666666666696</c:v>
                </c:pt>
                <c:pt idx="74">
                  <c:v>0.77083333333333304</c:v>
                </c:pt>
                <c:pt idx="75">
                  <c:v>0.78125</c:v>
                </c:pt>
                <c:pt idx="76">
                  <c:v>0.79166666666666696</c:v>
                </c:pt>
                <c:pt idx="77">
                  <c:v>0.80208333333333304</c:v>
                </c:pt>
                <c:pt idx="78">
                  <c:v>0.8125</c:v>
                </c:pt>
                <c:pt idx="79">
                  <c:v>0.82291666666666696</c:v>
                </c:pt>
                <c:pt idx="80">
                  <c:v>0.83333333333333304</c:v>
                </c:pt>
                <c:pt idx="81">
                  <c:v>0.84375</c:v>
                </c:pt>
                <c:pt idx="82">
                  <c:v>0.85416666666666696</c:v>
                </c:pt>
                <c:pt idx="83">
                  <c:v>0.86458333333333304</c:v>
                </c:pt>
                <c:pt idx="84">
                  <c:v>0.875</c:v>
                </c:pt>
                <c:pt idx="85">
                  <c:v>0.88541666666666696</c:v>
                </c:pt>
                <c:pt idx="86">
                  <c:v>0.89583333333333304</c:v>
                </c:pt>
                <c:pt idx="87">
                  <c:v>0.90625</c:v>
                </c:pt>
                <c:pt idx="88">
                  <c:v>0.91666666666666696</c:v>
                </c:pt>
                <c:pt idx="89">
                  <c:v>0.92708333333333304</c:v>
                </c:pt>
                <c:pt idx="90">
                  <c:v>0.9375</c:v>
                </c:pt>
                <c:pt idx="91">
                  <c:v>0.94791666666666696</c:v>
                </c:pt>
                <c:pt idx="92">
                  <c:v>0.95833333333333304</c:v>
                </c:pt>
                <c:pt idx="93">
                  <c:v>0.96875</c:v>
                </c:pt>
                <c:pt idx="94">
                  <c:v>0.97916666666666696</c:v>
                </c:pt>
                <c:pt idx="95">
                  <c:v>0.98958333333333304</c:v>
                </c:pt>
              </c:numCache>
            </c:numRef>
          </c:cat>
          <c:val>
            <c:numRef>
              <c:f>'[PEAK59-60.xlsx]Sheet1'!$C$3:$C$98</c:f>
              <c:numCache>
                <c:formatCode>#,##0_);\(#,##0\)</c:formatCode>
                <c:ptCount val="96"/>
                <c:pt idx="0">
                  <c:v>25608.6001</c:v>
                </c:pt>
                <c:pt idx="1">
                  <c:v>25332.90049</c:v>
                </c:pt>
                <c:pt idx="2">
                  <c:v>25107.599979999999</c:v>
                </c:pt>
                <c:pt idx="3">
                  <c:v>24912.80039</c:v>
                </c:pt>
                <c:pt idx="4">
                  <c:v>24797.399290000001</c:v>
                </c:pt>
                <c:pt idx="5">
                  <c:v>24789.39889</c:v>
                </c:pt>
                <c:pt idx="6">
                  <c:v>24375.499800000001</c:v>
                </c:pt>
                <c:pt idx="7">
                  <c:v>24274.200199999999</c:v>
                </c:pt>
                <c:pt idx="8">
                  <c:v>24157.199100000002</c:v>
                </c:pt>
                <c:pt idx="9">
                  <c:v>23881.298999999999</c:v>
                </c:pt>
                <c:pt idx="10">
                  <c:v>23553.49901</c:v>
                </c:pt>
                <c:pt idx="11">
                  <c:v>23549.2994</c:v>
                </c:pt>
                <c:pt idx="12">
                  <c:v>23300.2984</c:v>
                </c:pt>
                <c:pt idx="13">
                  <c:v>22918.100699999999</c:v>
                </c:pt>
                <c:pt idx="14">
                  <c:v>22750.500800000002</c:v>
                </c:pt>
                <c:pt idx="15">
                  <c:v>22785.299900000002</c:v>
                </c:pt>
                <c:pt idx="16">
                  <c:v>22705.899300000001</c:v>
                </c:pt>
                <c:pt idx="17">
                  <c:v>22529.1993</c:v>
                </c:pt>
                <c:pt idx="18">
                  <c:v>22676.299500000001</c:v>
                </c:pt>
                <c:pt idx="19">
                  <c:v>22717.3</c:v>
                </c:pt>
                <c:pt idx="20">
                  <c:v>22819.600399999999</c:v>
                </c:pt>
                <c:pt idx="21">
                  <c:v>22997.8995</c:v>
                </c:pt>
                <c:pt idx="22">
                  <c:v>23176.1999</c:v>
                </c:pt>
                <c:pt idx="23">
                  <c:v>23397.299101000001</c:v>
                </c:pt>
                <c:pt idx="24">
                  <c:v>23181.799599999998</c:v>
                </c:pt>
                <c:pt idx="25">
                  <c:v>22536.699700000001</c:v>
                </c:pt>
                <c:pt idx="26">
                  <c:v>22160.200789999999</c:v>
                </c:pt>
                <c:pt idx="27">
                  <c:v>22025.998909999998</c:v>
                </c:pt>
                <c:pt idx="28">
                  <c:v>22127.599699999999</c:v>
                </c:pt>
                <c:pt idx="29">
                  <c:v>22333.399590000001</c:v>
                </c:pt>
                <c:pt idx="30">
                  <c:v>22558.9997</c:v>
                </c:pt>
                <c:pt idx="31">
                  <c:v>23095.99929</c:v>
                </c:pt>
                <c:pt idx="32">
                  <c:v>23895.899389999999</c:v>
                </c:pt>
                <c:pt idx="33">
                  <c:v>24801.498889999999</c:v>
                </c:pt>
                <c:pt idx="34">
                  <c:v>25558.698990000001</c:v>
                </c:pt>
                <c:pt idx="35">
                  <c:v>25851.099610000001</c:v>
                </c:pt>
                <c:pt idx="36">
                  <c:v>25873.1996</c:v>
                </c:pt>
                <c:pt idx="37">
                  <c:v>26060.999496</c:v>
                </c:pt>
                <c:pt idx="38">
                  <c:v>26309.598797999999</c:v>
                </c:pt>
                <c:pt idx="39">
                  <c:v>26651.298602999999</c:v>
                </c:pt>
                <c:pt idx="40">
                  <c:v>26799.399298</c:v>
                </c:pt>
                <c:pt idx="41">
                  <c:v>26817.800995000001</c:v>
                </c:pt>
                <c:pt idx="42">
                  <c:v>26997.700993999999</c:v>
                </c:pt>
                <c:pt idx="43">
                  <c:v>27097.501100000001</c:v>
                </c:pt>
                <c:pt idx="44">
                  <c:v>27270.899798999999</c:v>
                </c:pt>
                <c:pt idx="45">
                  <c:v>27310.000201999999</c:v>
                </c:pt>
                <c:pt idx="46">
                  <c:v>26921.800499000001</c:v>
                </c:pt>
                <c:pt idx="47">
                  <c:v>26762.099894999999</c:v>
                </c:pt>
                <c:pt idx="48">
                  <c:v>25701.300405999998</c:v>
                </c:pt>
                <c:pt idx="49">
                  <c:v>25046.201405</c:v>
                </c:pt>
                <c:pt idx="50">
                  <c:v>25164.900097000002</c:v>
                </c:pt>
                <c:pt idx="51">
                  <c:v>25551.499802999999</c:v>
                </c:pt>
                <c:pt idx="52">
                  <c:v>26294.499299999999</c:v>
                </c:pt>
                <c:pt idx="53">
                  <c:v>27599.599994</c:v>
                </c:pt>
                <c:pt idx="54">
                  <c:v>27961.801004000001</c:v>
                </c:pt>
                <c:pt idx="55">
                  <c:v>28175.799206</c:v>
                </c:pt>
                <c:pt idx="56">
                  <c:v>28214.199500999999</c:v>
                </c:pt>
                <c:pt idx="57">
                  <c:v>28339.001800999999</c:v>
                </c:pt>
                <c:pt idx="58">
                  <c:v>28464.999002</c:v>
                </c:pt>
                <c:pt idx="59">
                  <c:v>28250.500096</c:v>
                </c:pt>
                <c:pt idx="60">
                  <c:v>28215.599002999999</c:v>
                </c:pt>
                <c:pt idx="61">
                  <c:v>28087.000498000001</c:v>
                </c:pt>
                <c:pt idx="62">
                  <c:v>28015.3001</c:v>
                </c:pt>
                <c:pt idx="63">
                  <c:v>27806.299294</c:v>
                </c:pt>
                <c:pt idx="64">
                  <c:v>27420.900097999998</c:v>
                </c:pt>
                <c:pt idx="65">
                  <c:v>27101.100401</c:v>
                </c:pt>
                <c:pt idx="66">
                  <c:v>26705.899301000001</c:v>
                </c:pt>
                <c:pt idx="67">
                  <c:v>26184.000199999999</c:v>
                </c:pt>
                <c:pt idx="68">
                  <c:v>25165.800199000001</c:v>
                </c:pt>
                <c:pt idx="69">
                  <c:v>24736.499599999999</c:v>
                </c:pt>
                <c:pt idx="70">
                  <c:v>24367.800800000001</c:v>
                </c:pt>
                <c:pt idx="71">
                  <c:v>24445.200599</c:v>
                </c:pt>
                <c:pt idx="72">
                  <c:v>24467.499898999999</c:v>
                </c:pt>
                <c:pt idx="73">
                  <c:v>24692.600799</c:v>
                </c:pt>
                <c:pt idx="74">
                  <c:v>25592.698799999998</c:v>
                </c:pt>
                <c:pt idx="75">
                  <c:v>26422.098999999998</c:v>
                </c:pt>
                <c:pt idx="76">
                  <c:v>26833.300002</c:v>
                </c:pt>
                <c:pt idx="77">
                  <c:v>27099.101096999999</c:v>
                </c:pt>
                <c:pt idx="78">
                  <c:v>27100.499605000001</c:v>
                </c:pt>
                <c:pt idx="79">
                  <c:v>26962.4997</c:v>
                </c:pt>
                <c:pt idx="80">
                  <c:v>26774.701606999999</c:v>
                </c:pt>
                <c:pt idx="81">
                  <c:v>26894.9984</c:v>
                </c:pt>
                <c:pt idx="82">
                  <c:v>26959.498904</c:v>
                </c:pt>
                <c:pt idx="83">
                  <c:v>26931.399493000001</c:v>
                </c:pt>
                <c:pt idx="84">
                  <c:v>26749.8007</c:v>
                </c:pt>
                <c:pt idx="85">
                  <c:v>26592.800099</c:v>
                </c:pt>
                <c:pt idx="86">
                  <c:v>26488.399503000001</c:v>
                </c:pt>
                <c:pt idx="87">
                  <c:v>26335.899301000001</c:v>
                </c:pt>
                <c:pt idx="88">
                  <c:v>26186.099000999999</c:v>
                </c:pt>
                <c:pt idx="89">
                  <c:v>26570.598999999998</c:v>
                </c:pt>
                <c:pt idx="90">
                  <c:v>26538.000201999999</c:v>
                </c:pt>
                <c:pt idx="91">
                  <c:v>26461.900300000001</c:v>
                </c:pt>
                <c:pt idx="92">
                  <c:v>26036.901297</c:v>
                </c:pt>
                <c:pt idx="93">
                  <c:v>25639.499903</c:v>
                </c:pt>
                <c:pt idx="94">
                  <c:v>25532.100699999999</c:v>
                </c:pt>
                <c:pt idx="95">
                  <c:v>25245.3999</c:v>
                </c:pt>
              </c:numCache>
            </c:numRef>
          </c:val>
        </c:ser>
        <c:ser>
          <c:idx val="1"/>
          <c:order val="1"/>
          <c:tx>
            <c:strRef>
              <c:f>'[PEAK59-60.xlsx]Sheet1'!$D$2</c:f>
              <c:strCache>
                <c:ptCount val="1"/>
                <c:pt idx="0">
                  <c:v>VSPP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'[PEAK59-60.xlsx]Sheet1'!$B$3:$B$98</c:f>
              <c:numCache>
                <c:formatCode>h:mm</c:formatCode>
                <c:ptCount val="96"/>
                <c:pt idx="0">
                  <c:v>0</c:v>
                </c:pt>
                <c:pt idx="1">
                  <c:v>1.0416666666666666E-2</c:v>
                </c:pt>
                <c:pt idx="2">
                  <c:v>2.0833333333333301E-2</c:v>
                </c:pt>
                <c:pt idx="3">
                  <c:v>3.125E-2</c:v>
                </c:pt>
                <c:pt idx="4">
                  <c:v>4.1666666666666699E-2</c:v>
                </c:pt>
                <c:pt idx="5">
                  <c:v>5.2083333333333301E-2</c:v>
                </c:pt>
                <c:pt idx="6">
                  <c:v>6.25E-2</c:v>
                </c:pt>
                <c:pt idx="7">
                  <c:v>7.2916666666666699E-2</c:v>
                </c:pt>
                <c:pt idx="8">
                  <c:v>8.3333333333333301E-2</c:v>
                </c:pt>
                <c:pt idx="9">
                  <c:v>9.375E-2</c:v>
                </c:pt>
                <c:pt idx="10">
                  <c:v>0.104166666666667</c:v>
                </c:pt>
                <c:pt idx="11">
                  <c:v>0.114583333333333</c:v>
                </c:pt>
                <c:pt idx="12">
                  <c:v>0.125</c:v>
                </c:pt>
                <c:pt idx="13">
                  <c:v>0.13541666666666699</c:v>
                </c:pt>
                <c:pt idx="14">
                  <c:v>0.14583333333333301</c:v>
                </c:pt>
                <c:pt idx="15">
                  <c:v>0.15625</c:v>
                </c:pt>
                <c:pt idx="16">
                  <c:v>0.16666666666666699</c:v>
                </c:pt>
                <c:pt idx="17">
                  <c:v>0.17708333333333301</c:v>
                </c:pt>
                <c:pt idx="18">
                  <c:v>0.1875</c:v>
                </c:pt>
                <c:pt idx="19">
                  <c:v>0.19791666666666699</c:v>
                </c:pt>
                <c:pt idx="20">
                  <c:v>0.20833333333333301</c:v>
                </c:pt>
                <c:pt idx="21">
                  <c:v>0.21875</c:v>
                </c:pt>
                <c:pt idx="22">
                  <c:v>0.22916666666666699</c:v>
                </c:pt>
                <c:pt idx="23">
                  <c:v>0.23958333333333301</c:v>
                </c:pt>
                <c:pt idx="24">
                  <c:v>0.25</c:v>
                </c:pt>
                <c:pt idx="25">
                  <c:v>0.26041666666666702</c:v>
                </c:pt>
                <c:pt idx="26">
                  <c:v>0.27083333333333298</c:v>
                </c:pt>
                <c:pt idx="27">
                  <c:v>0.28125</c:v>
                </c:pt>
                <c:pt idx="28">
                  <c:v>0.29166666666666702</c:v>
                </c:pt>
                <c:pt idx="29">
                  <c:v>0.30208333333333298</c:v>
                </c:pt>
                <c:pt idx="30">
                  <c:v>0.3125</c:v>
                </c:pt>
                <c:pt idx="31">
                  <c:v>0.32291666666666702</c:v>
                </c:pt>
                <c:pt idx="32">
                  <c:v>0.33333333333333298</c:v>
                </c:pt>
                <c:pt idx="33">
                  <c:v>0.34375</c:v>
                </c:pt>
                <c:pt idx="34">
                  <c:v>0.35416666666666702</c:v>
                </c:pt>
                <c:pt idx="35">
                  <c:v>0.36458333333333298</c:v>
                </c:pt>
                <c:pt idx="36">
                  <c:v>0.375</c:v>
                </c:pt>
                <c:pt idx="37">
                  <c:v>0.38541666666666702</c:v>
                </c:pt>
                <c:pt idx="38">
                  <c:v>0.39583333333333298</c:v>
                </c:pt>
                <c:pt idx="39">
                  <c:v>0.40625</c:v>
                </c:pt>
                <c:pt idx="40">
                  <c:v>0.41666666666666702</c:v>
                </c:pt>
                <c:pt idx="41">
                  <c:v>0.42708333333333298</c:v>
                </c:pt>
                <c:pt idx="42">
                  <c:v>0.4375</c:v>
                </c:pt>
                <c:pt idx="43">
                  <c:v>0.44791666666666702</c:v>
                </c:pt>
                <c:pt idx="44">
                  <c:v>0.45833333333333298</c:v>
                </c:pt>
                <c:pt idx="45">
                  <c:v>0.46875</c:v>
                </c:pt>
                <c:pt idx="46">
                  <c:v>0.47916666666666702</c:v>
                </c:pt>
                <c:pt idx="47">
                  <c:v>0.48958333333333298</c:v>
                </c:pt>
                <c:pt idx="48">
                  <c:v>0.5</c:v>
                </c:pt>
                <c:pt idx="49">
                  <c:v>0.51041666666666696</c:v>
                </c:pt>
                <c:pt idx="50">
                  <c:v>0.52083333333333304</c:v>
                </c:pt>
                <c:pt idx="51">
                  <c:v>0.53125</c:v>
                </c:pt>
                <c:pt idx="52">
                  <c:v>0.54166666666666696</c:v>
                </c:pt>
                <c:pt idx="53">
                  <c:v>0.55208333333333304</c:v>
                </c:pt>
                <c:pt idx="54">
                  <c:v>0.5625</c:v>
                </c:pt>
                <c:pt idx="55">
                  <c:v>0.57291666666666696</c:v>
                </c:pt>
                <c:pt idx="56">
                  <c:v>0.58333333333333304</c:v>
                </c:pt>
                <c:pt idx="57">
                  <c:v>0.59375</c:v>
                </c:pt>
                <c:pt idx="58">
                  <c:v>0.60416666666666696</c:v>
                </c:pt>
                <c:pt idx="59">
                  <c:v>0.61458333333333304</c:v>
                </c:pt>
                <c:pt idx="60">
                  <c:v>0.625</c:v>
                </c:pt>
                <c:pt idx="61">
                  <c:v>0.63541666666666696</c:v>
                </c:pt>
                <c:pt idx="62">
                  <c:v>0.64583333333333304</c:v>
                </c:pt>
                <c:pt idx="63">
                  <c:v>0.65625</c:v>
                </c:pt>
                <c:pt idx="64">
                  <c:v>0.66666666666666696</c:v>
                </c:pt>
                <c:pt idx="65">
                  <c:v>0.67708333333333304</c:v>
                </c:pt>
                <c:pt idx="66">
                  <c:v>0.6875</c:v>
                </c:pt>
                <c:pt idx="67">
                  <c:v>0.69791666666666696</c:v>
                </c:pt>
                <c:pt idx="68">
                  <c:v>0.70833333333333304</c:v>
                </c:pt>
                <c:pt idx="69">
                  <c:v>0.71875</c:v>
                </c:pt>
                <c:pt idx="70">
                  <c:v>0.72916666666666696</c:v>
                </c:pt>
                <c:pt idx="71">
                  <c:v>0.73958333333333304</c:v>
                </c:pt>
                <c:pt idx="72">
                  <c:v>0.75</c:v>
                </c:pt>
                <c:pt idx="73">
                  <c:v>0.76041666666666696</c:v>
                </c:pt>
                <c:pt idx="74">
                  <c:v>0.77083333333333304</c:v>
                </c:pt>
                <c:pt idx="75">
                  <c:v>0.78125</c:v>
                </c:pt>
                <c:pt idx="76">
                  <c:v>0.79166666666666696</c:v>
                </c:pt>
                <c:pt idx="77">
                  <c:v>0.80208333333333304</c:v>
                </c:pt>
                <c:pt idx="78">
                  <c:v>0.8125</c:v>
                </c:pt>
                <c:pt idx="79">
                  <c:v>0.82291666666666696</c:v>
                </c:pt>
                <c:pt idx="80">
                  <c:v>0.83333333333333304</c:v>
                </c:pt>
                <c:pt idx="81">
                  <c:v>0.84375</c:v>
                </c:pt>
                <c:pt idx="82">
                  <c:v>0.85416666666666696</c:v>
                </c:pt>
                <c:pt idx="83">
                  <c:v>0.86458333333333304</c:v>
                </c:pt>
                <c:pt idx="84">
                  <c:v>0.875</c:v>
                </c:pt>
                <c:pt idx="85">
                  <c:v>0.88541666666666696</c:v>
                </c:pt>
                <c:pt idx="86">
                  <c:v>0.89583333333333304</c:v>
                </c:pt>
                <c:pt idx="87">
                  <c:v>0.90625</c:v>
                </c:pt>
                <c:pt idx="88">
                  <c:v>0.91666666666666696</c:v>
                </c:pt>
                <c:pt idx="89">
                  <c:v>0.92708333333333304</c:v>
                </c:pt>
                <c:pt idx="90">
                  <c:v>0.9375</c:v>
                </c:pt>
                <c:pt idx="91">
                  <c:v>0.94791666666666696</c:v>
                </c:pt>
                <c:pt idx="92">
                  <c:v>0.95833333333333304</c:v>
                </c:pt>
                <c:pt idx="93">
                  <c:v>0.96875</c:v>
                </c:pt>
                <c:pt idx="94">
                  <c:v>0.97916666666666696</c:v>
                </c:pt>
                <c:pt idx="95">
                  <c:v>0.98958333333333304</c:v>
                </c:pt>
              </c:numCache>
            </c:numRef>
          </c:cat>
          <c:val>
            <c:numRef>
              <c:f>'[PEAK59-60.xlsx]Sheet1'!$D$3:$D$98</c:f>
              <c:numCache>
                <c:formatCode>#,##0_);\(#,##0\)</c:formatCode>
                <c:ptCount val="96"/>
                <c:pt idx="0">
                  <c:v>417.08244913845056</c:v>
                </c:pt>
                <c:pt idx="1">
                  <c:v>411.72152267845064</c:v>
                </c:pt>
                <c:pt idx="2">
                  <c:v>411.08018517845062</c:v>
                </c:pt>
                <c:pt idx="3">
                  <c:v>411.12298842845058</c:v>
                </c:pt>
                <c:pt idx="4">
                  <c:v>413.0155075984506</c:v>
                </c:pt>
                <c:pt idx="5">
                  <c:v>420.5808802724506</c:v>
                </c:pt>
                <c:pt idx="6">
                  <c:v>412.35130386245061</c:v>
                </c:pt>
                <c:pt idx="7">
                  <c:v>413.69686697245061</c:v>
                </c:pt>
                <c:pt idx="8">
                  <c:v>413.27596587245063</c:v>
                </c:pt>
                <c:pt idx="9">
                  <c:v>413.43228409245063</c:v>
                </c:pt>
                <c:pt idx="10">
                  <c:v>412.3886538524506</c:v>
                </c:pt>
                <c:pt idx="11">
                  <c:v>414.05554021245058</c:v>
                </c:pt>
                <c:pt idx="12">
                  <c:v>412.90428622245054</c:v>
                </c:pt>
                <c:pt idx="13">
                  <c:v>413.18311523245063</c:v>
                </c:pt>
                <c:pt idx="14">
                  <c:v>418.86715482245057</c:v>
                </c:pt>
                <c:pt idx="15">
                  <c:v>419.86056778245057</c:v>
                </c:pt>
                <c:pt idx="16">
                  <c:v>421.08358851245066</c:v>
                </c:pt>
                <c:pt idx="17">
                  <c:v>418.30702952245065</c:v>
                </c:pt>
                <c:pt idx="18">
                  <c:v>419.50598870245062</c:v>
                </c:pt>
                <c:pt idx="19">
                  <c:v>419.73958591245059</c:v>
                </c:pt>
                <c:pt idx="20">
                  <c:v>419.54400329245061</c:v>
                </c:pt>
                <c:pt idx="21">
                  <c:v>418.49392379145058</c:v>
                </c:pt>
                <c:pt idx="22">
                  <c:v>417.7208166414506</c:v>
                </c:pt>
                <c:pt idx="23">
                  <c:v>418.19105133145058</c:v>
                </c:pt>
                <c:pt idx="24">
                  <c:v>414.29184087145063</c:v>
                </c:pt>
                <c:pt idx="25">
                  <c:v>418.44817468145061</c:v>
                </c:pt>
                <c:pt idx="26">
                  <c:v>431.65588125145064</c:v>
                </c:pt>
                <c:pt idx="27">
                  <c:v>462.21172921145057</c:v>
                </c:pt>
                <c:pt idx="28">
                  <c:v>520.00775552145058</c:v>
                </c:pt>
                <c:pt idx="29">
                  <c:v>591.47262290145102</c:v>
                </c:pt>
                <c:pt idx="30">
                  <c:v>678.85653323245106</c:v>
                </c:pt>
                <c:pt idx="31">
                  <c:v>782.02995594976403</c:v>
                </c:pt>
                <c:pt idx="32">
                  <c:v>890.24179077176404</c:v>
                </c:pt>
                <c:pt idx="33">
                  <c:v>1000.092105101764</c:v>
                </c:pt>
                <c:pt idx="34">
                  <c:v>1110.542985581764</c:v>
                </c:pt>
                <c:pt idx="35">
                  <c:v>1217.050827191764</c:v>
                </c:pt>
                <c:pt idx="36">
                  <c:v>1323.1777134017639</c:v>
                </c:pt>
                <c:pt idx="37">
                  <c:v>1424.4591191307641</c:v>
                </c:pt>
                <c:pt idx="38">
                  <c:v>1519.5954395177639</c:v>
                </c:pt>
                <c:pt idx="39">
                  <c:v>1608.0013046007639</c:v>
                </c:pt>
                <c:pt idx="40">
                  <c:v>1681.1035188967639</c:v>
                </c:pt>
                <c:pt idx="41">
                  <c:v>1748.128116996764</c:v>
                </c:pt>
                <c:pt idx="42">
                  <c:v>1807.605890476764</c:v>
                </c:pt>
                <c:pt idx="43">
                  <c:v>1858.4846448367639</c:v>
                </c:pt>
                <c:pt idx="44">
                  <c:v>1896.147227636764</c:v>
                </c:pt>
                <c:pt idx="45">
                  <c:v>1929.8823259167639</c:v>
                </c:pt>
                <c:pt idx="46">
                  <c:v>1954.459507366764</c:v>
                </c:pt>
                <c:pt idx="47">
                  <c:v>1969.005054596764</c:v>
                </c:pt>
                <c:pt idx="48">
                  <c:v>1983.9652978867639</c:v>
                </c:pt>
                <c:pt idx="49">
                  <c:v>1979.9010885267642</c:v>
                </c:pt>
                <c:pt idx="50">
                  <c:v>1972.4469620267641</c:v>
                </c:pt>
                <c:pt idx="51">
                  <c:v>1969.835628556764</c:v>
                </c:pt>
                <c:pt idx="52">
                  <c:v>1948.0038027167641</c:v>
                </c:pt>
                <c:pt idx="53">
                  <c:v>1923.4536613167638</c:v>
                </c:pt>
                <c:pt idx="54">
                  <c:v>1894.8164634267639</c:v>
                </c:pt>
                <c:pt idx="55">
                  <c:v>1860.134430796764</c:v>
                </c:pt>
                <c:pt idx="56">
                  <c:v>1806.8887020667639</c:v>
                </c:pt>
                <c:pt idx="57">
                  <c:v>1742.8860075467639</c:v>
                </c:pt>
                <c:pt idx="58">
                  <c:v>1661.051113259764</c:v>
                </c:pt>
                <c:pt idx="59">
                  <c:v>1599.4983954467639</c:v>
                </c:pt>
                <c:pt idx="60">
                  <c:v>1530.4675892267642</c:v>
                </c:pt>
                <c:pt idx="61">
                  <c:v>1451.608647686764</c:v>
                </c:pt>
                <c:pt idx="62">
                  <c:v>1377.142333066764</c:v>
                </c:pt>
                <c:pt idx="63">
                  <c:v>1293.2193892567639</c:v>
                </c:pt>
                <c:pt idx="64">
                  <c:v>1201.4787775967638</c:v>
                </c:pt>
                <c:pt idx="65">
                  <c:v>1105.844484506764</c:v>
                </c:pt>
                <c:pt idx="66">
                  <c:v>1003.094099165404</c:v>
                </c:pt>
                <c:pt idx="67">
                  <c:v>903.94681170740398</c:v>
                </c:pt>
                <c:pt idx="68">
                  <c:v>801.798370498091</c:v>
                </c:pt>
                <c:pt idx="69">
                  <c:v>711.70383050809096</c:v>
                </c:pt>
                <c:pt idx="70">
                  <c:v>628.88443191745102</c:v>
                </c:pt>
                <c:pt idx="71">
                  <c:v>563.45739620745098</c:v>
                </c:pt>
                <c:pt idx="72">
                  <c:v>512.47592253045104</c:v>
                </c:pt>
                <c:pt idx="73">
                  <c:v>474.69841991062646</c:v>
                </c:pt>
                <c:pt idx="74">
                  <c:v>454.89817102062636</c:v>
                </c:pt>
                <c:pt idx="75">
                  <c:v>442.82672267662645</c:v>
                </c:pt>
                <c:pt idx="76">
                  <c:v>444.33442246662651</c:v>
                </c:pt>
                <c:pt idx="77">
                  <c:v>441.71245920662653</c:v>
                </c:pt>
                <c:pt idx="78">
                  <c:v>439.20983598662639</c:v>
                </c:pt>
                <c:pt idx="79">
                  <c:v>433.62353494662648</c:v>
                </c:pt>
                <c:pt idx="80">
                  <c:v>436.49157936462649</c:v>
                </c:pt>
                <c:pt idx="81">
                  <c:v>435.15458564862649</c:v>
                </c:pt>
                <c:pt idx="82">
                  <c:v>436.44845526462643</c:v>
                </c:pt>
                <c:pt idx="83">
                  <c:v>424.83135750862641</c:v>
                </c:pt>
                <c:pt idx="84">
                  <c:v>423.29750784862648</c:v>
                </c:pt>
                <c:pt idx="85">
                  <c:v>428.50125796862648</c:v>
                </c:pt>
                <c:pt idx="86">
                  <c:v>426.6137206686264</c:v>
                </c:pt>
                <c:pt idx="87">
                  <c:v>430.37741378862648</c:v>
                </c:pt>
                <c:pt idx="88">
                  <c:v>430.84889993932489</c:v>
                </c:pt>
                <c:pt idx="89">
                  <c:v>424.76123590362647</c:v>
                </c:pt>
                <c:pt idx="90">
                  <c:v>419.42522256732502</c:v>
                </c:pt>
                <c:pt idx="91">
                  <c:v>420.35863947162642</c:v>
                </c:pt>
                <c:pt idx="92">
                  <c:v>422.24268587162652</c:v>
                </c:pt>
                <c:pt idx="93">
                  <c:v>423.4552161116265</c:v>
                </c:pt>
                <c:pt idx="94">
                  <c:v>423.88944945162638</c:v>
                </c:pt>
                <c:pt idx="95">
                  <c:v>420.1365095616265</c:v>
                </c:pt>
              </c:numCache>
            </c:numRef>
          </c:val>
        </c:ser>
        <c:ser>
          <c:idx val="2"/>
          <c:order val="2"/>
          <c:tx>
            <c:strRef>
              <c:f>'[PEAK59-60.xlsx]Sheet1'!$E$2</c:f>
              <c:strCache>
                <c:ptCount val="1"/>
                <c:pt idx="0">
                  <c:v>Captive power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'[PEAK59-60.xlsx]Sheet1'!$B$3:$B$98</c:f>
              <c:numCache>
                <c:formatCode>h:mm</c:formatCode>
                <c:ptCount val="96"/>
                <c:pt idx="0">
                  <c:v>0</c:v>
                </c:pt>
                <c:pt idx="1">
                  <c:v>1.0416666666666666E-2</c:v>
                </c:pt>
                <c:pt idx="2">
                  <c:v>2.0833333333333301E-2</c:v>
                </c:pt>
                <c:pt idx="3">
                  <c:v>3.125E-2</c:v>
                </c:pt>
                <c:pt idx="4">
                  <c:v>4.1666666666666699E-2</c:v>
                </c:pt>
                <c:pt idx="5">
                  <c:v>5.2083333333333301E-2</c:v>
                </c:pt>
                <c:pt idx="6">
                  <c:v>6.25E-2</c:v>
                </c:pt>
                <c:pt idx="7">
                  <c:v>7.2916666666666699E-2</c:v>
                </c:pt>
                <c:pt idx="8">
                  <c:v>8.3333333333333301E-2</c:v>
                </c:pt>
                <c:pt idx="9">
                  <c:v>9.375E-2</c:v>
                </c:pt>
                <c:pt idx="10">
                  <c:v>0.104166666666667</c:v>
                </c:pt>
                <c:pt idx="11">
                  <c:v>0.114583333333333</c:v>
                </c:pt>
                <c:pt idx="12">
                  <c:v>0.125</c:v>
                </c:pt>
                <c:pt idx="13">
                  <c:v>0.13541666666666699</c:v>
                </c:pt>
                <c:pt idx="14">
                  <c:v>0.14583333333333301</c:v>
                </c:pt>
                <c:pt idx="15">
                  <c:v>0.15625</c:v>
                </c:pt>
                <c:pt idx="16">
                  <c:v>0.16666666666666699</c:v>
                </c:pt>
                <c:pt idx="17">
                  <c:v>0.17708333333333301</c:v>
                </c:pt>
                <c:pt idx="18">
                  <c:v>0.1875</c:v>
                </c:pt>
                <c:pt idx="19">
                  <c:v>0.19791666666666699</c:v>
                </c:pt>
                <c:pt idx="20">
                  <c:v>0.20833333333333301</c:v>
                </c:pt>
                <c:pt idx="21">
                  <c:v>0.21875</c:v>
                </c:pt>
                <c:pt idx="22">
                  <c:v>0.22916666666666699</c:v>
                </c:pt>
                <c:pt idx="23">
                  <c:v>0.23958333333333301</c:v>
                </c:pt>
                <c:pt idx="24">
                  <c:v>0.25</c:v>
                </c:pt>
                <c:pt idx="25">
                  <c:v>0.26041666666666702</c:v>
                </c:pt>
                <c:pt idx="26">
                  <c:v>0.27083333333333298</c:v>
                </c:pt>
                <c:pt idx="27">
                  <c:v>0.28125</c:v>
                </c:pt>
                <c:pt idx="28">
                  <c:v>0.29166666666666702</c:v>
                </c:pt>
                <c:pt idx="29">
                  <c:v>0.30208333333333298</c:v>
                </c:pt>
                <c:pt idx="30">
                  <c:v>0.3125</c:v>
                </c:pt>
                <c:pt idx="31">
                  <c:v>0.32291666666666702</c:v>
                </c:pt>
                <c:pt idx="32">
                  <c:v>0.33333333333333298</c:v>
                </c:pt>
                <c:pt idx="33">
                  <c:v>0.34375</c:v>
                </c:pt>
                <c:pt idx="34">
                  <c:v>0.35416666666666702</c:v>
                </c:pt>
                <c:pt idx="35">
                  <c:v>0.36458333333333298</c:v>
                </c:pt>
                <c:pt idx="36">
                  <c:v>0.375</c:v>
                </c:pt>
                <c:pt idx="37">
                  <c:v>0.38541666666666702</c:v>
                </c:pt>
                <c:pt idx="38">
                  <c:v>0.39583333333333298</c:v>
                </c:pt>
                <c:pt idx="39">
                  <c:v>0.40625</c:v>
                </c:pt>
                <c:pt idx="40">
                  <c:v>0.41666666666666702</c:v>
                </c:pt>
                <c:pt idx="41">
                  <c:v>0.42708333333333298</c:v>
                </c:pt>
                <c:pt idx="42">
                  <c:v>0.4375</c:v>
                </c:pt>
                <c:pt idx="43">
                  <c:v>0.44791666666666702</c:v>
                </c:pt>
                <c:pt idx="44">
                  <c:v>0.45833333333333298</c:v>
                </c:pt>
                <c:pt idx="45">
                  <c:v>0.46875</c:v>
                </c:pt>
                <c:pt idx="46">
                  <c:v>0.47916666666666702</c:v>
                </c:pt>
                <c:pt idx="47">
                  <c:v>0.48958333333333298</c:v>
                </c:pt>
                <c:pt idx="48">
                  <c:v>0.5</c:v>
                </c:pt>
                <c:pt idx="49">
                  <c:v>0.51041666666666696</c:v>
                </c:pt>
                <c:pt idx="50">
                  <c:v>0.52083333333333304</c:v>
                </c:pt>
                <c:pt idx="51">
                  <c:v>0.53125</c:v>
                </c:pt>
                <c:pt idx="52">
                  <c:v>0.54166666666666696</c:v>
                </c:pt>
                <c:pt idx="53">
                  <c:v>0.55208333333333304</c:v>
                </c:pt>
                <c:pt idx="54">
                  <c:v>0.5625</c:v>
                </c:pt>
                <c:pt idx="55">
                  <c:v>0.57291666666666696</c:v>
                </c:pt>
                <c:pt idx="56">
                  <c:v>0.58333333333333304</c:v>
                </c:pt>
                <c:pt idx="57">
                  <c:v>0.59375</c:v>
                </c:pt>
                <c:pt idx="58">
                  <c:v>0.60416666666666696</c:v>
                </c:pt>
                <c:pt idx="59">
                  <c:v>0.61458333333333304</c:v>
                </c:pt>
                <c:pt idx="60">
                  <c:v>0.625</c:v>
                </c:pt>
                <c:pt idx="61">
                  <c:v>0.63541666666666696</c:v>
                </c:pt>
                <c:pt idx="62">
                  <c:v>0.64583333333333304</c:v>
                </c:pt>
                <c:pt idx="63">
                  <c:v>0.65625</c:v>
                </c:pt>
                <c:pt idx="64">
                  <c:v>0.66666666666666696</c:v>
                </c:pt>
                <c:pt idx="65">
                  <c:v>0.67708333333333304</c:v>
                </c:pt>
                <c:pt idx="66">
                  <c:v>0.6875</c:v>
                </c:pt>
                <c:pt idx="67">
                  <c:v>0.69791666666666696</c:v>
                </c:pt>
                <c:pt idx="68">
                  <c:v>0.70833333333333304</c:v>
                </c:pt>
                <c:pt idx="69">
                  <c:v>0.71875</c:v>
                </c:pt>
                <c:pt idx="70">
                  <c:v>0.72916666666666696</c:v>
                </c:pt>
                <c:pt idx="71">
                  <c:v>0.73958333333333304</c:v>
                </c:pt>
                <c:pt idx="72">
                  <c:v>0.75</c:v>
                </c:pt>
                <c:pt idx="73">
                  <c:v>0.76041666666666696</c:v>
                </c:pt>
                <c:pt idx="74">
                  <c:v>0.77083333333333304</c:v>
                </c:pt>
                <c:pt idx="75">
                  <c:v>0.78125</c:v>
                </c:pt>
                <c:pt idx="76">
                  <c:v>0.79166666666666696</c:v>
                </c:pt>
                <c:pt idx="77">
                  <c:v>0.80208333333333304</c:v>
                </c:pt>
                <c:pt idx="78">
                  <c:v>0.8125</c:v>
                </c:pt>
                <c:pt idx="79">
                  <c:v>0.82291666666666696</c:v>
                </c:pt>
                <c:pt idx="80">
                  <c:v>0.83333333333333304</c:v>
                </c:pt>
                <c:pt idx="81">
                  <c:v>0.84375</c:v>
                </c:pt>
                <c:pt idx="82">
                  <c:v>0.85416666666666696</c:v>
                </c:pt>
                <c:pt idx="83">
                  <c:v>0.86458333333333304</c:v>
                </c:pt>
                <c:pt idx="84">
                  <c:v>0.875</c:v>
                </c:pt>
                <c:pt idx="85">
                  <c:v>0.88541666666666696</c:v>
                </c:pt>
                <c:pt idx="86">
                  <c:v>0.89583333333333304</c:v>
                </c:pt>
                <c:pt idx="87">
                  <c:v>0.90625</c:v>
                </c:pt>
                <c:pt idx="88">
                  <c:v>0.91666666666666696</c:v>
                </c:pt>
                <c:pt idx="89">
                  <c:v>0.92708333333333304</c:v>
                </c:pt>
                <c:pt idx="90">
                  <c:v>0.9375</c:v>
                </c:pt>
                <c:pt idx="91">
                  <c:v>0.94791666666666696</c:v>
                </c:pt>
                <c:pt idx="92">
                  <c:v>0.95833333333333304</c:v>
                </c:pt>
                <c:pt idx="93">
                  <c:v>0.96875</c:v>
                </c:pt>
                <c:pt idx="94">
                  <c:v>0.97916666666666696</c:v>
                </c:pt>
                <c:pt idx="95">
                  <c:v>0.98958333333333304</c:v>
                </c:pt>
              </c:numCache>
            </c:numRef>
          </c:cat>
          <c:val>
            <c:numRef>
              <c:f>'[PEAK59-60.xlsx]Sheet1'!$E$3:$E$98</c:f>
              <c:numCache>
                <c:formatCode>#,##0_);\(#,##0\)</c:formatCode>
                <c:ptCount val="96"/>
                <c:pt idx="0">
                  <c:v>3535.3136329856402</c:v>
                </c:pt>
                <c:pt idx="1">
                  <c:v>3504.18109648564</c:v>
                </c:pt>
                <c:pt idx="2">
                  <c:v>3476.1987991856399</c:v>
                </c:pt>
                <c:pt idx="3">
                  <c:v>3455.02620748564</c:v>
                </c:pt>
                <c:pt idx="4">
                  <c:v>3443.6268860856399</c:v>
                </c:pt>
                <c:pt idx="5">
                  <c:v>3458.8411766856402</c:v>
                </c:pt>
                <c:pt idx="6">
                  <c:v>3472.6145122856401</c:v>
                </c:pt>
                <c:pt idx="7">
                  <c:v>3484.3106383856398</c:v>
                </c:pt>
                <c:pt idx="8">
                  <c:v>3492.18753438564</c:v>
                </c:pt>
                <c:pt idx="9">
                  <c:v>3492.63675898564</c:v>
                </c:pt>
                <c:pt idx="10">
                  <c:v>3492.6071399856401</c:v>
                </c:pt>
                <c:pt idx="11">
                  <c:v>3491.9820075856401</c:v>
                </c:pt>
                <c:pt idx="12">
                  <c:v>3490.1878653856402</c:v>
                </c:pt>
                <c:pt idx="13">
                  <c:v>3487.1478772856399</c:v>
                </c:pt>
                <c:pt idx="14">
                  <c:v>3483.7676508856398</c:v>
                </c:pt>
                <c:pt idx="15">
                  <c:v>3479.1630665856401</c:v>
                </c:pt>
                <c:pt idx="16">
                  <c:v>3473.47425658564</c:v>
                </c:pt>
                <c:pt idx="17">
                  <c:v>3464.0972714856398</c:v>
                </c:pt>
                <c:pt idx="18">
                  <c:v>3454.6613036856402</c:v>
                </c:pt>
                <c:pt idx="19">
                  <c:v>3445.66783908564</c:v>
                </c:pt>
                <c:pt idx="20">
                  <c:v>3436.8302037856402</c:v>
                </c:pt>
                <c:pt idx="21">
                  <c:v>3426.46415508564</c:v>
                </c:pt>
                <c:pt idx="22">
                  <c:v>3417.03711778564</c:v>
                </c:pt>
                <c:pt idx="23">
                  <c:v>3410.1238367856399</c:v>
                </c:pt>
                <c:pt idx="24">
                  <c:v>3406.09496238564</c:v>
                </c:pt>
                <c:pt idx="25">
                  <c:v>3413.9225139856399</c:v>
                </c:pt>
                <c:pt idx="26">
                  <c:v>3420.3730395856401</c:v>
                </c:pt>
                <c:pt idx="27">
                  <c:v>3423.36749588564</c:v>
                </c:pt>
                <c:pt idx="28">
                  <c:v>3421.0871011856402</c:v>
                </c:pt>
                <c:pt idx="29">
                  <c:v>3388.2441484856399</c:v>
                </c:pt>
                <c:pt idx="30">
                  <c:v>3362.5658008856399</c:v>
                </c:pt>
                <c:pt idx="31">
                  <c:v>3351.7163866856399</c:v>
                </c:pt>
                <c:pt idx="32">
                  <c:v>3363.27716928564</c:v>
                </c:pt>
                <c:pt idx="33">
                  <c:v>3433.62379308564</c:v>
                </c:pt>
                <c:pt idx="34">
                  <c:v>3501.3824596856398</c:v>
                </c:pt>
                <c:pt idx="35">
                  <c:v>3564.6738126856399</c:v>
                </c:pt>
                <c:pt idx="36">
                  <c:v>3621.1851001856398</c:v>
                </c:pt>
                <c:pt idx="37">
                  <c:v>3669.38081008564</c:v>
                </c:pt>
                <c:pt idx="38">
                  <c:v>3714.4794896856401</c:v>
                </c:pt>
                <c:pt idx="39">
                  <c:v>3752.8681828856402</c:v>
                </c:pt>
                <c:pt idx="40">
                  <c:v>3781.0241172856399</c:v>
                </c:pt>
                <c:pt idx="41">
                  <c:v>3789.4705602856402</c:v>
                </c:pt>
                <c:pt idx="42">
                  <c:v>3796.2531073856399</c:v>
                </c:pt>
                <c:pt idx="43">
                  <c:v>3799.6981596856399</c:v>
                </c:pt>
                <c:pt idx="44">
                  <c:v>3798.1164108856401</c:v>
                </c:pt>
                <c:pt idx="45">
                  <c:v>3781.6891447856401</c:v>
                </c:pt>
                <c:pt idx="46">
                  <c:v>3766.5713754856401</c:v>
                </c:pt>
                <c:pt idx="47">
                  <c:v>3753.5072372856398</c:v>
                </c:pt>
                <c:pt idx="48">
                  <c:v>3743.82793238564</c:v>
                </c:pt>
                <c:pt idx="49">
                  <c:v>3738.36843608564</c:v>
                </c:pt>
                <c:pt idx="50">
                  <c:v>3734.60475028564</c:v>
                </c:pt>
                <c:pt idx="51">
                  <c:v>3733.5139133856401</c:v>
                </c:pt>
                <c:pt idx="52">
                  <c:v>3737.34312428564</c:v>
                </c:pt>
                <c:pt idx="53">
                  <c:v>3755.6259883856401</c:v>
                </c:pt>
                <c:pt idx="54">
                  <c:v>3772.5930632856398</c:v>
                </c:pt>
                <c:pt idx="55">
                  <c:v>3786.6107041856399</c:v>
                </c:pt>
                <c:pt idx="56">
                  <c:v>3796.3132237856398</c:v>
                </c:pt>
                <c:pt idx="57">
                  <c:v>3797.51754998564</c:v>
                </c:pt>
                <c:pt idx="58">
                  <c:v>3798.23937688564</c:v>
                </c:pt>
                <c:pt idx="59">
                  <c:v>3797.4425326856399</c:v>
                </c:pt>
                <c:pt idx="60">
                  <c:v>3794.8400196856401</c:v>
                </c:pt>
                <c:pt idx="61">
                  <c:v>3791.2099071856401</c:v>
                </c:pt>
                <c:pt idx="62">
                  <c:v>3785.7599418856398</c:v>
                </c:pt>
                <c:pt idx="63">
                  <c:v>3777.6906532856401</c:v>
                </c:pt>
                <c:pt idx="64">
                  <c:v>3765.2898720856401</c:v>
                </c:pt>
                <c:pt idx="65">
                  <c:v>3737.36929278564</c:v>
                </c:pt>
                <c:pt idx="66">
                  <c:v>3711.7269815856398</c:v>
                </c:pt>
                <c:pt idx="67">
                  <c:v>3689.6544377856399</c:v>
                </c:pt>
                <c:pt idx="68">
                  <c:v>3673.6064514856398</c:v>
                </c:pt>
                <c:pt idx="69">
                  <c:v>3668.5288894856399</c:v>
                </c:pt>
                <c:pt idx="70">
                  <c:v>3664.7240970856401</c:v>
                </c:pt>
                <c:pt idx="71">
                  <c:v>3663.3650631856399</c:v>
                </c:pt>
                <c:pt idx="72">
                  <c:v>3664.8624391856401</c:v>
                </c:pt>
                <c:pt idx="73">
                  <c:v>3675.46984008564</c:v>
                </c:pt>
                <c:pt idx="74">
                  <c:v>3685.8691426856399</c:v>
                </c:pt>
                <c:pt idx="75">
                  <c:v>3694.8552801856399</c:v>
                </c:pt>
                <c:pt idx="76">
                  <c:v>3702.7579042856401</c:v>
                </c:pt>
                <c:pt idx="77">
                  <c:v>3705.4002395856401</c:v>
                </c:pt>
                <c:pt idx="78">
                  <c:v>3708.4072298856399</c:v>
                </c:pt>
                <c:pt idx="79">
                  <c:v>3713.02748808564</c:v>
                </c:pt>
                <c:pt idx="80">
                  <c:v>3719.74245258564</c:v>
                </c:pt>
                <c:pt idx="81">
                  <c:v>3730.1583467856399</c:v>
                </c:pt>
                <c:pt idx="82">
                  <c:v>3740.9310112856401</c:v>
                </c:pt>
                <c:pt idx="83">
                  <c:v>3752.9334541856401</c:v>
                </c:pt>
                <c:pt idx="84">
                  <c:v>3766.1027470856402</c:v>
                </c:pt>
                <c:pt idx="85">
                  <c:v>3789.1096138856401</c:v>
                </c:pt>
                <c:pt idx="86">
                  <c:v>3809.3751398856398</c:v>
                </c:pt>
                <c:pt idx="87">
                  <c:v>3824.8421623856402</c:v>
                </c:pt>
                <c:pt idx="88">
                  <c:v>3832.7295350856398</c:v>
                </c:pt>
                <c:pt idx="89">
                  <c:v>3835.20040958564</c:v>
                </c:pt>
                <c:pt idx="90">
                  <c:v>3832.3074223856402</c:v>
                </c:pt>
                <c:pt idx="91">
                  <c:v>3819.7014128856399</c:v>
                </c:pt>
                <c:pt idx="92">
                  <c:v>3791.7121310856401</c:v>
                </c:pt>
                <c:pt idx="93">
                  <c:v>3745.2895537856398</c:v>
                </c:pt>
                <c:pt idx="94">
                  <c:v>3683.7664575856402</c:v>
                </c:pt>
                <c:pt idx="95">
                  <c:v>3611.94492728564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499904"/>
        <c:axId val="149501440"/>
      </c:areaChart>
      <c:catAx>
        <c:axId val="149499904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49501440"/>
        <c:crosses val="autoZero"/>
        <c:auto val="1"/>
        <c:lblAlgn val="ctr"/>
        <c:lblOffset val="100"/>
        <c:noMultiLvlLbl val="0"/>
      </c:catAx>
      <c:valAx>
        <c:axId val="149501440"/>
        <c:scaling>
          <c:orientation val="minMax"/>
        </c:scaling>
        <c:delete val="0"/>
        <c:axPos val="l"/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49499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87467345626226"/>
          <c:y val="0.93683228139816299"/>
          <c:w val="0.42559771646167754"/>
          <c:h val="4.8867505712578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th-TH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6577528486507"/>
          <c:y val="0.19033787608572597"/>
          <c:w val="0.504914298189861"/>
          <c:h val="0.80331850192645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Consumption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explosion val="5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5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5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7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bg2">
                  <a:lumMod val="2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explosion val="2"/>
            <c:spPr>
              <a:solidFill>
                <a:srgbClr val="FF2D2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491514434346472E-2"/>
                  <c:y val="-6.1757012974934591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6618220845425167E-2"/>
                  <c:y val="-5.2879188541787676E-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7.6443815888955741E-2"/>
                  <c:y val="-0.191705795184329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4618687680115562E-3"/>
                  <c:y val="-0.217505065856129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ครัวเรือน</c:v>
                </c:pt>
                <c:pt idx="1">
                  <c:v>ธุรกิจ</c:v>
                </c:pt>
                <c:pt idx="2">
                  <c:v>อุตสาหกรรม</c:v>
                </c:pt>
                <c:pt idx="3">
                  <c:v>NGOs</c:v>
                </c:pt>
                <c:pt idx="4">
                  <c:v>เกษตรกรรม</c:v>
                </c:pt>
                <c:pt idx="5">
                  <c:v>อื่นๆ</c:v>
                </c:pt>
                <c:pt idx="6">
                  <c:v>ไฟฟ้าไม่คิดมูลค่า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44755.547708317106</c:v>
                </c:pt>
                <c:pt idx="1">
                  <c:v>45419.60626938397</c:v>
                </c:pt>
                <c:pt idx="2">
                  <c:v>87543.943774287647</c:v>
                </c:pt>
                <c:pt idx="3">
                  <c:v>199.8892679315465</c:v>
                </c:pt>
                <c:pt idx="4">
                  <c:v>344.35519836426545</c:v>
                </c:pt>
                <c:pt idx="5">
                  <c:v>4039.8932355955949</c:v>
                </c:pt>
                <c:pt idx="6">
                  <c:v>3066.7645461198949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ดูไบ</c:v>
                </c:pt>
              </c:strCache>
            </c:strRef>
          </c:tx>
          <c:spPr>
            <a:ln w="63500">
              <a:solidFill>
                <a:srgbClr val="CC0099"/>
              </a:solidFill>
              <a:prstDash val="solid"/>
            </a:ln>
          </c:spPr>
          <c:marker>
            <c:symbol val="none"/>
          </c:marker>
          <c:cat>
            <c:strRef>
              <c:f>Sheet1!$A$2:$A$157</c:f>
              <c:strCache>
                <c:ptCount val="60"/>
                <c:pt idx="0">
                  <c:v>ม.ค.57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 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ม.ค.58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 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ม.ค.59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 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ม.ค.60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 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ม.ค.61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 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</c:strCache>
            </c:strRef>
          </c:cat>
          <c:val>
            <c:numRef>
              <c:f>Sheet1!$B$2:$B$157</c:f>
              <c:numCache>
                <c:formatCode>#,##0.0</c:formatCode>
                <c:ptCount val="60"/>
                <c:pt idx="0">
                  <c:v>104.01976190476191</c:v>
                </c:pt>
                <c:pt idx="1">
                  <c:v>105.01578947368421</c:v>
                </c:pt>
                <c:pt idx="2">
                  <c:v>104.29424999999999</c:v>
                </c:pt>
                <c:pt idx="3">
                  <c:v>104.68261904761906</c:v>
                </c:pt>
                <c:pt idx="4">
                  <c:v>105.7736842105263</c:v>
                </c:pt>
                <c:pt idx="5">
                  <c:v>108.03166666666667</c:v>
                </c:pt>
                <c:pt idx="6">
                  <c:v>106.14636363636365</c:v>
                </c:pt>
                <c:pt idx="7">
                  <c:v>101.68714285714285</c:v>
                </c:pt>
                <c:pt idx="8">
                  <c:v>96.472499999999982</c:v>
                </c:pt>
                <c:pt idx="9">
                  <c:v>86.626666666666679</c:v>
                </c:pt>
                <c:pt idx="10">
                  <c:v>76.330250000000007</c:v>
                </c:pt>
                <c:pt idx="11">
                  <c:v>60.245000000000012</c:v>
                </c:pt>
                <c:pt idx="12">
                  <c:v>45.574285714285715</c:v>
                </c:pt>
                <c:pt idx="13">
                  <c:v>55.649736842105263</c:v>
                </c:pt>
                <c:pt idx="14">
                  <c:v>54.657727272727286</c:v>
                </c:pt>
                <c:pt idx="15">
                  <c:v>58.656363636363636</c:v>
                </c:pt>
                <c:pt idx="16">
                  <c:v>63.557000000000002</c:v>
                </c:pt>
                <c:pt idx="17">
                  <c:v>61.788095238095245</c:v>
                </c:pt>
                <c:pt idx="18">
                  <c:v>56.167954545454535</c:v>
                </c:pt>
                <c:pt idx="19">
                  <c:v>47.690789473684212</c:v>
                </c:pt>
                <c:pt idx="20">
                  <c:v>45.375</c:v>
                </c:pt>
                <c:pt idx="21">
                  <c:v>45.838636363636354</c:v>
                </c:pt>
                <c:pt idx="22">
                  <c:v>41.800789473684205</c:v>
                </c:pt>
                <c:pt idx="23">
                  <c:v>35.147222222222226</c:v>
                </c:pt>
                <c:pt idx="24">
                  <c:v>26.809500000000003</c:v>
                </c:pt>
                <c:pt idx="25">
                  <c:v>29.30263157894737</c:v>
                </c:pt>
                <c:pt idx="26">
                  <c:v>35.141818181818174</c:v>
                </c:pt>
                <c:pt idx="27">
                  <c:v>39.028095238095247</c:v>
                </c:pt>
                <c:pt idx="28">
                  <c:v>44.268571428571427</c:v>
                </c:pt>
                <c:pt idx="29">
                  <c:v>46.259999999999984</c:v>
                </c:pt>
                <c:pt idx="30">
                  <c:v>42.464500000000001</c:v>
                </c:pt>
                <c:pt idx="31">
                  <c:v>43.702272727272728</c:v>
                </c:pt>
                <c:pt idx="32">
                  <c:v>43.329523809523813</c:v>
                </c:pt>
                <c:pt idx="33">
                  <c:v>48.984523809523822</c:v>
                </c:pt>
                <c:pt idx="34">
                  <c:v>43.91</c:v>
                </c:pt>
                <c:pt idx="35">
                  <c:v>52.097619047619048</c:v>
                </c:pt>
                <c:pt idx="36">
                  <c:v>53.716249999999988</c:v>
                </c:pt>
                <c:pt idx="37">
                  <c:v>54.573749999999997</c:v>
                </c:pt>
                <c:pt idx="38">
                  <c:v>51.201304347826103</c:v>
                </c:pt>
                <c:pt idx="39">
                  <c:v>51.340120689655173</c:v>
                </c:pt>
                <c:pt idx="40">
                  <c:v>50.536904761904744</c:v>
                </c:pt>
                <c:pt idx="41">
                  <c:v>47.85733333333333</c:v>
                </c:pt>
                <c:pt idx="42">
                  <c:v>47.568571428571431</c:v>
                </c:pt>
                <c:pt idx="43">
                  <c:v>50.222954545454556</c:v>
                </c:pt>
                <c:pt idx="44">
                  <c:v>53.668499999999995</c:v>
                </c:pt>
                <c:pt idx="45">
                  <c:v>55.550476190476189</c:v>
                </c:pt>
                <c:pt idx="46">
                  <c:v>60.817727272727275</c:v>
                </c:pt>
                <c:pt idx="47">
                  <c:v>60.773333333333348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เบรนท์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Sheet1!$A$2:$A$157</c:f>
              <c:strCache>
                <c:ptCount val="60"/>
                <c:pt idx="0">
                  <c:v>ม.ค.57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 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ม.ค.58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 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ม.ค.59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 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ม.ค.60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 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ม.ค.61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 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</c:strCache>
            </c:strRef>
          </c:cat>
          <c:val>
            <c:numRef>
              <c:f>Sheet1!$C$2:$C$157</c:f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เวสเท็กซัส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Sheet1!$A$2:$A$157</c:f>
              <c:strCache>
                <c:ptCount val="60"/>
                <c:pt idx="0">
                  <c:v>ม.ค.57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 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  <c:pt idx="12">
                  <c:v>ม.ค.58</c:v>
                </c:pt>
                <c:pt idx="13">
                  <c:v>ก.พ.</c:v>
                </c:pt>
                <c:pt idx="14">
                  <c:v>มี.ค.</c:v>
                </c:pt>
                <c:pt idx="15">
                  <c:v>เม.ย.</c:v>
                </c:pt>
                <c:pt idx="16">
                  <c:v>พ.ค. </c:v>
                </c:pt>
                <c:pt idx="17">
                  <c:v>มิ.ย.</c:v>
                </c:pt>
                <c:pt idx="18">
                  <c:v>ก.ค.</c:v>
                </c:pt>
                <c:pt idx="19">
                  <c:v>ส.ค.</c:v>
                </c:pt>
                <c:pt idx="20">
                  <c:v>ก.ย.</c:v>
                </c:pt>
                <c:pt idx="21">
                  <c:v>ต.ค.</c:v>
                </c:pt>
                <c:pt idx="22">
                  <c:v>พ.ย.</c:v>
                </c:pt>
                <c:pt idx="23">
                  <c:v>ธ.ค.</c:v>
                </c:pt>
                <c:pt idx="24">
                  <c:v>ม.ค.59</c:v>
                </c:pt>
                <c:pt idx="25">
                  <c:v>ก.พ.</c:v>
                </c:pt>
                <c:pt idx="26">
                  <c:v>มี.ค.</c:v>
                </c:pt>
                <c:pt idx="27">
                  <c:v>เม.ย.</c:v>
                </c:pt>
                <c:pt idx="28">
                  <c:v>พ.ค. </c:v>
                </c:pt>
                <c:pt idx="29">
                  <c:v>มิ.ย.</c:v>
                </c:pt>
                <c:pt idx="30">
                  <c:v>ก.ค.</c:v>
                </c:pt>
                <c:pt idx="31">
                  <c:v>ส.ค.</c:v>
                </c:pt>
                <c:pt idx="32">
                  <c:v>ก.ย.</c:v>
                </c:pt>
                <c:pt idx="33">
                  <c:v>ต.ค.</c:v>
                </c:pt>
                <c:pt idx="34">
                  <c:v>พ.ย.</c:v>
                </c:pt>
                <c:pt idx="35">
                  <c:v>ธ.ค.</c:v>
                </c:pt>
                <c:pt idx="36">
                  <c:v>ม.ค.60</c:v>
                </c:pt>
                <c:pt idx="37">
                  <c:v>ก.พ.</c:v>
                </c:pt>
                <c:pt idx="38">
                  <c:v>มี.ค.</c:v>
                </c:pt>
                <c:pt idx="39">
                  <c:v>เม.ย.</c:v>
                </c:pt>
                <c:pt idx="40">
                  <c:v>พ.ค. </c:v>
                </c:pt>
                <c:pt idx="41">
                  <c:v>มิ.ย.</c:v>
                </c:pt>
                <c:pt idx="42">
                  <c:v>ก.ค.</c:v>
                </c:pt>
                <c:pt idx="43">
                  <c:v>ส.ค.</c:v>
                </c:pt>
                <c:pt idx="44">
                  <c:v>ก.ย.</c:v>
                </c:pt>
                <c:pt idx="45">
                  <c:v>ต.ค.</c:v>
                </c:pt>
                <c:pt idx="46">
                  <c:v>พ.ย.</c:v>
                </c:pt>
                <c:pt idx="47">
                  <c:v>ธ.ค.</c:v>
                </c:pt>
                <c:pt idx="48">
                  <c:v>ม.ค.61</c:v>
                </c:pt>
                <c:pt idx="49">
                  <c:v>ก.พ.</c:v>
                </c:pt>
                <c:pt idx="50">
                  <c:v>มี.ค.</c:v>
                </c:pt>
                <c:pt idx="51">
                  <c:v>เม.ย.</c:v>
                </c:pt>
                <c:pt idx="52">
                  <c:v>พ.ค. </c:v>
                </c:pt>
                <c:pt idx="53">
                  <c:v>มิ.ย.</c:v>
                </c:pt>
                <c:pt idx="54">
                  <c:v>ก.ค.</c:v>
                </c:pt>
                <c:pt idx="55">
                  <c:v>ส.ค.</c:v>
                </c:pt>
                <c:pt idx="56">
                  <c:v>ก.ย.</c:v>
                </c:pt>
                <c:pt idx="57">
                  <c:v>ต.ค.</c:v>
                </c:pt>
                <c:pt idx="58">
                  <c:v>พ.ย.</c:v>
                </c:pt>
                <c:pt idx="59">
                  <c:v>ธ.ค.</c:v>
                </c:pt>
              </c:strCache>
            </c:strRef>
          </c:cat>
          <c:val>
            <c:numRef>
              <c:f>Sheet1!$D$2:$D$157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08160"/>
        <c:axId val="149730432"/>
      </c:lineChart>
      <c:catAx>
        <c:axId val="14970816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49730432"/>
        <c:crosses val="autoZero"/>
        <c:auto val="1"/>
        <c:lblAlgn val="ctr"/>
        <c:lblOffset val="100"/>
        <c:tickMarkSkip val="1"/>
        <c:noMultiLvlLbl val="0"/>
      </c:catAx>
      <c:valAx>
        <c:axId val="149730432"/>
        <c:scaling>
          <c:orientation val="minMax"/>
          <c:max val="11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49708160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BBA10-110C-47B4-A354-97EA9CCA2FEA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0B10D-94BC-4634-92C1-17DA8EB50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6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6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0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3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2E8575-AA10-4946-A978-2792ED378EA0}" type="slidenum">
              <a:rPr lang="en-US" sz="28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9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9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6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1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5E47-3B5E-42A4-BA3B-FBBF4ECF97A3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6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5E47-3B5E-42A4-BA3B-FBBF4ECF97A3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6ED00-9C2B-459E-87C3-B3BA0C358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8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4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12.png"/><Relationship Id="rId10" Type="http://schemas.openxmlformats.org/officeDocument/2006/relationships/image" Target="../media/image39.png"/><Relationship Id="rId4" Type="http://schemas.openxmlformats.org/officeDocument/2006/relationships/image" Target="../media/image6.jpeg"/><Relationship Id="rId9" Type="http://schemas.openxmlformats.org/officeDocument/2006/relationships/image" Target="../media/image38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4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chart" Target="../charts/chart3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 r="134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1. EPPO\11. General\LOGO_EPPO\สำนักนโยบายและแผนพลังงาน_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" y="114535"/>
            <a:ext cx="2859300" cy="7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67651" y="717204"/>
            <a:ext cx="6480720" cy="14892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th-TH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สถานการณ์พลังงานปี </a:t>
            </a:r>
            <a:r>
              <a:rPr lang="th-TH" altLang="th-TH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2560</a:t>
            </a:r>
          </a:p>
          <a:p>
            <a:r>
              <a:rPr lang="th-TH" altLang="th-TH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altLang="th-TH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แนวโน้มปี 256</a:t>
            </a:r>
            <a:r>
              <a:rPr lang="en-US" altLang="th-TH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altLang="th-TH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6024" y="5589240"/>
            <a:ext cx="5868144" cy="115212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endParaRPr lang="th-TH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h-TH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วันพฤหัสบดีที่ 21 ธันวาคม 2560</a:t>
            </a:r>
          </a:p>
          <a:p>
            <a:pPr eaLnBrk="1" hangingPunct="1"/>
            <a:r>
              <a:rPr lang="th-TH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เวลา </a:t>
            </a:r>
            <a:r>
              <a:rPr lang="en-US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10.00 </a:t>
            </a:r>
            <a:r>
              <a:rPr lang="th-TH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น.</a:t>
            </a:r>
            <a:r>
              <a:rPr lang="th-TH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ณ ห้องประชุม 2 ชั้น 2 </a:t>
            </a:r>
          </a:p>
          <a:p>
            <a:pPr eaLnBrk="1" hangingPunct="1"/>
            <a:r>
              <a:rPr lang="th-TH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สำนักงานนโยบายและแผนพลังงาน</a:t>
            </a:r>
          </a:p>
          <a:p>
            <a:pPr eaLnBrk="1" hangingPunct="1"/>
            <a:endParaRPr lang="th-TH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564514" y="0"/>
            <a:ext cx="6579486" cy="9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46117" y="-93721"/>
            <a:ext cx="568273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แนวโน้มการใช้พลังงาน ปี 2561</a:t>
            </a:r>
            <a:endPara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4637535" y="1223648"/>
            <a:ext cx="3891314" cy="387753"/>
          </a:xfrm>
          <a:prstGeom prst="roundRect">
            <a:avLst>
              <a:gd name="adj" fmla="val 4354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4851109" y="1228421"/>
            <a:ext cx="350900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70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การใช้พลังงานขั้นต้นรายชนิด</a:t>
            </a:r>
            <a:endParaRPr lang="th-TH" altLang="th-TH" sz="170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8622081" y="1152709"/>
            <a:ext cx="384940" cy="572607"/>
            <a:chOff x="2841593" y="4302981"/>
            <a:chExt cx="434263" cy="480523"/>
          </a:xfrm>
        </p:grpSpPr>
        <p:sp>
          <p:nvSpPr>
            <p:cNvPr id="74" name="Rounded Rectangle 73"/>
            <p:cNvSpPr/>
            <p:nvPr/>
          </p:nvSpPr>
          <p:spPr>
            <a:xfrm>
              <a:off x="2841593" y="4344746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928861" y="4302981"/>
              <a:ext cx="71663" cy="480523"/>
              <a:chOff x="4995767" y="3928812"/>
              <a:chExt cx="71663" cy="707201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ounded Rectangle 77"/>
          <p:cNvSpPr/>
          <p:nvPr/>
        </p:nvSpPr>
        <p:spPr>
          <a:xfrm>
            <a:off x="300751" y="910684"/>
            <a:ext cx="3222193" cy="410998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1016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 Box 3"/>
          <p:cNvSpPr txBox="1">
            <a:spLocks noChangeArrowheads="1"/>
          </p:cNvSpPr>
          <p:nvPr/>
        </p:nvSpPr>
        <p:spPr bwMode="auto">
          <a:xfrm>
            <a:off x="800288" y="942551"/>
            <a:ext cx="2523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50" b="1" dirty="0" smtClean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สมมติฐานการพยากรณ์</a:t>
            </a:r>
            <a:endParaRPr lang="th-TH" altLang="th-TH" sz="1550" b="1" dirty="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87" name="Text Box 3"/>
          <p:cNvSpPr txBox="1">
            <a:spLocks noChangeArrowheads="1"/>
          </p:cNvSpPr>
          <p:nvPr/>
        </p:nvSpPr>
        <p:spPr bwMode="auto">
          <a:xfrm>
            <a:off x="-253" y="5926154"/>
            <a:ext cx="394302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/>
            <a:r>
              <a:rPr lang="th-TH" altLang="th-TH" sz="125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การใช้พลังงานปี </a:t>
            </a:r>
            <a:r>
              <a:rPr lang="th-TH" altLang="th-TH" sz="125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2561 </a:t>
            </a:r>
            <a:r>
              <a:rPr lang="th-TH" altLang="th-TH" sz="125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คาดว่าจะ</a:t>
            </a:r>
            <a:r>
              <a:rPr lang="th-TH" altLang="th-TH" sz="125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เพิ่มขึ้นจาก</a:t>
            </a:r>
            <a:r>
              <a:rPr lang="th-TH" altLang="th-TH" sz="125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ภาวะ</a:t>
            </a:r>
            <a:r>
              <a:rPr lang="th-TH" altLang="th-TH" sz="125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เศรษฐกิจของประเทศและเศรษฐกิจโลกที่ขยายตัวต่อเนื่อง </a:t>
            </a:r>
            <a:r>
              <a:rPr lang="th-TH" altLang="th-TH" sz="125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โดย</a:t>
            </a:r>
            <a:r>
              <a:rPr lang="th-TH" altLang="th-TH" sz="125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เพิ่มขึ้นเกือบ</a:t>
            </a:r>
            <a:r>
              <a:rPr lang="th-TH" altLang="th-TH" sz="125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ทุกประเภท </a:t>
            </a:r>
            <a:r>
              <a:rPr lang="th-TH" altLang="th-TH" sz="125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th-TH" altLang="th-TH" sz="125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5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ยกเว้น</a:t>
            </a:r>
            <a:r>
              <a:rPr lang="th-TH" altLang="th-TH" sz="125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ก๊าซ</a:t>
            </a:r>
            <a:r>
              <a:rPr lang="th-TH" altLang="th-TH" sz="125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ธรรมชาติที่คาดว่าจะ</a:t>
            </a:r>
            <a:r>
              <a:rPr lang="th-TH" altLang="th-TH" sz="125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มีการใช้ลดลง</a:t>
            </a:r>
          </a:p>
        </p:txBody>
      </p:sp>
      <p:sp>
        <p:nvSpPr>
          <p:cNvPr id="91" name="Text Box 3"/>
          <p:cNvSpPr txBox="1">
            <a:spLocks noChangeArrowheads="1"/>
          </p:cNvSpPr>
          <p:nvPr/>
        </p:nvSpPr>
        <p:spPr bwMode="auto">
          <a:xfrm>
            <a:off x="1385922" y="4765510"/>
            <a:ext cx="22262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9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หน่วย </a:t>
            </a:r>
            <a:r>
              <a:rPr lang="en-US" altLang="th-TH" sz="9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9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พันบาร์เรลเทียบเท่าน้ำมันดิบต่อวัน</a:t>
            </a:r>
            <a:endParaRPr lang="th-TH" altLang="th-TH" sz="80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484960" y="4310919"/>
            <a:ext cx="2820149" cy="387753"/>
          </a:xfrm>
          <a:prstGeom prst="roundRect">
            <a:avLst>
              <a:gd name="adj" fmla="val 4354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16" name="Text Box 3"/>
          <p:cNvSpPr txBox="1">
            <a:spLocks noChangeArrowheads="1"/>
          </p:cNvSpPr>
          <p:nvPr/>
        </p:nvSpPr>
        <p:spPr bwMode="auto">
          <a:xfrm>
            <a:off x="601207" y="4329797"/>
            <a:ext cx="259591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50" b="1" dirty="0" smtClean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รวมการใช้พลังงานขั้นต้น</a:t>
            </a:r>
            <a:endParaRPr lang="th-TH" altLang="th-TH" sz="1650" b="1" dirty="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4544663" y="4927520"/>
            <a:ext cx="40774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508006" y="4952112"/>
            <a:ext cx="0" cy="172101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278331" y="5138845"/>
            <a:ext cx="718406" cy="679040"/>
          </a:xfrm>
          <a:prstGeom prst="ellipse">
            <a:avLst/>
          </a:prstGeom>
          <a:solidFill>
            <a:srgbClr val="A18DB9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 Box 3"/>
          <p:cNvSpPr txBox="1">
            <a:spLocks noChangeArrowheads="1"/>
          </p:cNvSpPr>
          <p:nvPr/>
        </p:nvSpPr>
        <p:spPr bwMode="auto">
          <a:xfrm>
            <a:off x="4935938" y="5081537"/>
            <a:ext cx="15830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พลังงานทดแทน</a:t>
            </a:r>
            <a:endParaRPr lang="th-TH" altLang="th-TH" sz="15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25" name="Text Box 3"/>
          <p:cNvSpPr txBox="1">
            <a:spLocks noChangeArrowheads="1"/>
          </p:cNvSpPr>
          <p:nvPr/>
        </p:nvSpPr>
        <p:spPr bwMode="auto">
          <a:xfrm>
            <a:off x="4352262" y="6041567"/>
            <a:ext cx="20127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จา</a:t>
            </a: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กนโยบายส่งเสริมการใช้พลังงานทดแทนของภาครัฐ</a:t>
            </a:r>
            <a:endParaRPr lang="th-TH" altLang="th-TH" sz="120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139688" y="5539749"/>
            <a:ext cx="104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7.1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5171646" y="5492249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0" name="Oval 129"/>
          <p:cNvSpPr/>
          <p:nvPr/>
        </p:nvSpPr>
        <p:spPr>
          <a:xfrm>
            <a:off x="6673852" y="5141936"/>
            <a:ext cx="718406" cy="679040"/>
          </a:xfrm>
          <a:prstGeom prst="ellipse">
            <a:avLst/>
          </a:prstGeom>
          <a:solidFill>
            <a:srgbClr val="A18DB9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 Box 3"/>
          <p:cNvSpPr txBox="1">
            <a:spLocks noChangeArrowheads="1"/>
          </p:cNvSpPr>
          <p:nvPr/>
        </p:nvSpPr>
        <p:spPr bwMode="auto">
          <a:xfrm>
            <a:off x="7540275" y="5060347"/>
            <a:ext cx="12294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ไฟฟ้านำเข้า</a:t>
            </a:r>
            <a:endParaRPr lang="th-TH" altLang="th-TH" sz="15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32" name="Text Box 3"/>
          <p:cNvSpPr txBox="1">
            <a:spLocks noChangeArrowheads="1"/>
          </p:cNvSpPr>
          <p:nvPr/>
        </p:nvSpPr>
        <p:spPr bwMode="auto">
          <a:xfrm>
            <a:off x="6646436" y="6044658"/>
            <a:ext cx="2447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ในอัตราที่ชะลอลง เนื่องจากฐานการนำเข้าจาก </a:t>
            </a:r>
            <a:b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สปป.</a:t>
            </a:r>
            <a:r>
              <a:rPr lang="th-TH" altLang="th-TH" sz="12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ลาว ที่</a:t>
            </a: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สูงอยู่แล้วตั้งแต่ปี </a:t>
            </a:r>
            <a:r>
              <a:rPr lang="th-TH" altLang="th-TH" sz="12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2560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699408" y="5542840"/>
            <a:ext cx="104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0.4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737181" y="5495340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7" name="Straight Connector 146"/>
          <p:cNvCxnSpPr/>
          <p:nvPr/>
        </p:nvCxnSpPr>
        <p:spPr>
          <a:xfrm>
            <a:off x="4544663" y="3640720"/>
            <a:ext cx="40774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508006" y="1898520"/>
            <a:ext cx="0" cy="172101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/>
          <p:cNvSpPr/>
          <p:nvPr/>
        </p:nvSpPr>
        <p:spPr>
          <a:xfrm>
            <a:off x="4278332" y="1957633"/>
            <a:ext cx="718406" cy="679040"/>
          </a:xfrm>
          <a:prstGeom prst="ellipse">
            <a:avLst/>
          </a:prstGeom>
          <a:solidFill>
            <a:srgbClr val="A18DB9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 Box 3"/>
          <p:cNvSpPr txBox="1">
            <a:spLocks noChangeArrowheads="1"/>
          </p:cNvSpPr>
          <p:nvPr/>
        </p:nvSpPr>
        <p:spPr bwMode="auto">
          <a:xfrm>
            <a:off x="5298726" y="1882074"/>
            <a:ext cx="8275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น้ำมัน</a:t>
            </a:r>
            <a:endParaRPr lang="th-TH" altLang="th-TH" sz="15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4" name="Text Box 3"/>
          <p:cNvSpPr txBox="1">
            <a:spLocks noChangeArrowheads="1"/>
          </p:cNvSpPr>
          <p:nvPr/>
        </p:nvSpPr>
        <p:spPr bwMode="auto">
          <a:xfrm>
            <a:off x="4280213" y="2860355"/>
            <a:ext cx="2180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จากการ</a:t>
            </a: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ขยายตัว</a:t>
            </a:r>
            <a:b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ทาง</a:t>
            </a:r>
            <a:r>
              <a:rPr lang="th-TH" altLang="th-TH" sz="12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เศรษฐกิจ </a:t>
            </a: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และราคาน้ำมัน</a:t>
            </a:r>
            <a:b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ที่คาดว่ายังคงอยู่ในระดับต่ำ</a:t>
            </a:r>
            <a:endParaRPr lang="th-TH" altLang="th-TH" sz="120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154925" y="2358537"/>
            <a:ext cx="104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2.2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5214179" y="2311037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7" name="Oval 156"/>
          <p:cNvSpPr/>
          <p:nvPr/>
        </p:nvSpPr>
        <p:spPr>
          <a:xfrm>
            <a:off x="6661793" y="1960724"/>
            <a:ext cx="718406" cy="679040"/>
          </a:xfrm>
          <a:prstGeom prst="ellipse">
            <a:avLst/>
          </a:prstGeom>
          <a:solidFill>
            <a:srgbClr val="A18DB9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 Box 3"/>
          <p:cNvSpPr txBox="1">
            <a:spLocks noChangeArrowheads="1"/>
          </p:cNvSpPr>
          <p:nvPr/>
        </p:nvSpPr>
        <p:spPr bwMode="auto">
          <a:xfrm>
            <a:off x="7465262" y="1885165"/>
            <a:ext cx="15107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ก๊าซธรรมชาติ</a:t>
            </a:r>
            <a:endParaRPr lang="th-TH" altLang="th-TH" sz="15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9" name="Text Box 3"/>
          <p:cNvSpPr txBox="1">
            <a:spLocks noChangeArrowheads="1"/>
          </p:cNvSpPr>
          <p:nvPr/>
        </p:nvSpPr>
        <p:spPr bwMode="auto">
          <a:xfrm>
            <a:off x="6732240" y="2863446"/>
            <a:ext cx="2129589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</a:t>
            </a:r>
            <a:r>
              <a:rPr lang="en-US" altLang="th-TH" sz="12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จากการ</a:t>
            </a: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ใช้เพื่อ</a:t>
            </a:r>
            <a:r>
              <a:rPr lang="th-TH" altLang="th-TH" sz="12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ผลิตไฟฟ้า และการ</a:t>
            </a: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ใช้ใน</a:t>
            </a:r>
            <a:r>
              <a:rPr lang="th-TH" altLang="th-TH" sz="12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ภาคขนส่ง (</a:t>
            </a:r>
            <a:r>
              <a:rPr lang="en-US" altLang="th-TH" sz="12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NGV)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685760" y="2361628"/>
            <a:ext cx="104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th-TH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1.2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7725122" y="2314128"/>
            <a:ext cx="977977" cy="435670"/>
          </a:xfrm>
          <a:prstGeom prst="roundRect">
            <a:avLst/>
          </a:prstGeom>
          <a:noFill/>
          <a:ln w="2222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4" name="Oval 163"/>
          <p:cNvSpPr/>
          <p:nvPr/>
        </p:nvSpPr>
        <p:spPr>
          <a:xfrm>
            <a:off x="5005610" y="3823778"/>
            <a:ext cx="718406" cy="679040"/>
          </a:xfrm>
          <a:prstGeom prst="ellipse">
            <a:avLst/>
          </a:prstGeom>
          <a:solidFill>
            <a:srgbClr val="A18DB9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 Box 3"/>
          <p:cNvSpPr txBox="1">
            <a:spLocks noChangeArrowheads="1"/>
          </p:cNvSpPr>
          <p:nvPr/>
        </p:nvSpPr>
        <p:spPr bwMode="auto">
          <a:xfrm>
            <a:off x="5868144" y="3910975"/>
            <a:ext cx="162005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ถ่านหิน/ลิกไนต์</a:t>
            </a:r>
            <a:endParaRPr lang="th-TH" altLang="th-TH" sz="15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66" name="Text Box 3"/>
          <p:cNvSpPr txBox="1">
            <a:spLocks noChangeArrowheads="1"/>
          </p:cNvSpPr>
          <p:nvPr/>
        </p:nvSpPr>
        <p:spPr bwMode="auto">
          <a:xfrm>
            <a:off x="5877741" y="4360506"/>
            <a:ext cx="315281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โดยเฉพาะ</a:t>
            </a:r>
            <a:r>
              <a:rPr lang="th-TH" altLang="th-TH" sz="12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การใช้ถ่าน</a:t>
            </a: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หิน</a:t>
            </a:r>
            <a:b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ใน</a:t>
            </a:r>
            <a:r>
              <a:rPr lang="th-TH" altLang="th-TH" sz="12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ภาคอุตสาหกรรม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58888" y="3844951"/>
            <a:ext cx="1045560" cy="435670"/>
            <a:chOff x="5866967" y="4010468"/>
            <a:chExt cx="1045560" cy="435670"/>
          </a:xfrm>
        </p:grpSpPr>
        <p:sp>
          <p:nvSpPr>
            <p:cNvPr id="167" name="TextBox 166"/>
            <p:cNvSpPr txBox="1"/>
            <p:nvPr/>
          </p:nvSpPr>
          <p:spPr>
            <a:xfrm>
              <a:off x="5866967" y="4057968"/>
              <a:ext cx="1045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</a:t>
              </a:r>
              <a:r>
                <a:rPr lang="th-TH" sz="16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1.2</a:t>
              </a:r>
              <a:r>
                <a:rPr lang="en-US" sz="16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%</a:t>
              </a:r>
              <a:endPara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5898925" y="4010468"/>
              <a:ext cx="977977" cy="435670"/>
            </a:xfrm>
            <a:prstGeom prst="roundRect">
              <a:avLst/>
            </a:prstGeom>
            <a:noFill/>
            <a:ln w="22225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84962" y="1855190"/>
            <a:ext cx="901901" cy="702514"/>
            <a:chOff x="4032908" y="1760190"/>
            <a:chExt cx="901901" cy="702514"/>
          </a:xfrm>
        </p:grpSpPr>
        <p:pic>
          <p:nvPicPr>
            <p:cNvPr id="171" name="Picture 3" descr="D:\7. Infographic EPPO\Picture icon\Monthly Report Info\EPPO 2016\3-0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19"/>
            <a:stretch/>
          </p:blipFill>
          <p:spPr bwMode="auto">
            <a:xfrm>
              <a:off x="4032908" y="1760190"/>
              <a:ext cx="666147" cy="619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5" descr="D:\7. Infographic EPPO\Picture icon\Color Icon\FreeGreatPicture.com-29364-barrels-of-oil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032" y="1969370"/>
              <a:ext cx="657777" cy="49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3" name="Picture 4" descr="D:\7. Infographic EPPO\Picture icon\Monthly Report Info\EPPO 2016\banner EPPO_Artboard 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r="56475" b="968"/>
          <a:stretch/>
        </p:blipFill>
        <p:spPr bwMode="auto">
          <a:xfrm>
            <a:off x="6640352" y="4941168"/>
            <a:ext cx="730915" cy="7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3" descr="D:\7. Infographic EPPO\Picture icon\Monthly Report Info\EPPO 2015\10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22" y="2053391"/>
            <a:ext cx="829706" cy="4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6" descr="D:\7. Infographic EPPO\Picture icon\Monthly Report Info\EPPO 2016\6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03" y="3892451"/>
            <a:ext cx="955474" cy="5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D:\7. Infographic EPPO\Picture icon\Green Icon\Green (20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0" t="12881" r="13090" b="9685"/>
          <a:stretch/>
        </p:blipFill>
        <p:spPr bwMode="auto">
          <a:xfrm>
            <a:off x="4373528" y="5198696"/>
            <a:ext cx="524797" cy="54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7841" y="5063077"/>
            <a:ext cx="2988058" cy="792268"/>
            <a:chOff x="467841" y="4996602"/>
            <a:chExt cx="2988058" cy="792268"/>
          </a:xfrm>
        </p:grpSpPr>
        <p:sp>
          <p:nvSpPr>
            <p:cNvPr id="89" name="Rounded Rectangle 88"/>
            <p:cNvSpPr/>
            <p:nvPr/>
          </p:nvSpPr>
          <p:spPr>
            <a:xfrm>
              <a:off x="467841" y="4996602"/>
              <a:ext cx="2988058" cy="79226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572750" y="5088730"/>
              <a:ext cx="2777978" cy="624899"/>
            </a:xfrm>
            <a:prstGeom prst="roundRect">
              <a:avLst/>
            </a:prstGeom>
            <a:solidFill>
              <a:schemeClr val="bg1">
                <a:alpha val="91000"/>
              </a:schemeClr>
            </a:solidFill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72371" y="5169049"/>
              <a:ext cx="1091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2,811</a:t>
              </a:r>
              <a:endPara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869266" y="5181856"/>
              <a:ext cx="1535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</a:t>
              </a:r>
              <a:r>
                <a:rPr lang="th-TH" sz="2400" b="1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2.1</a:t>
              </a:r>
              <a:r>
                <a:rPr lang="en-US" sz="2400" b="1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2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47321" y="1474530"/>
            <a:ext cx="3364825" cy="2436445"/>
          </a:xfrm>
          <a:prstGeom prst="roundRect">
            <a:avLst>
              <a:gd name="adj" fmla="val 6683"/>
            </a:avLst>
          </a:prstGeom>
          <a:solidFill>
            <a:schemeClr val="bg2"/>
          </a:solidFill>
          <a:ln w="15875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1298396" y="1573638"/>
            <a:ext cx="738082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350" b="1" spc="-20" dirty="0" smtClean="0">
                <a:latin typeface="Tahoma" panose="020B0604030504040204" pitchFamily="34" charset="0"/>
                <a:cs typeface="Tahoma" panose="020B0604030504040204" pitchFamily="34" charset="0"/>
              </a:rPr>
              <a:t>GDP</a:t>
            </a:r>
            <a:endParaRPr lang="th-TH" sz="1350" b="1" spc="-2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1315914" y="1835595"/>
            <a:ext cx="2004243" cy="4770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 2561 คาดว่าขยายตัว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12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 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  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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 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3.6 – 4.6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200" b="1" spc="-2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" name="Picture 3" descr="D:\7. Infographic EPPO\Picture icon\Color Icon\pension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5" y="1565306"/>
            <a:ext cx="675639" cy="6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Rectangle 184"/>
          <p:cNvSpPr/>
          <p:nvPr/>
        </p:nvSpPr>
        <p:spPr>
          <a:xfrm>
            <a:off x="1298396" y="2380287"/>
            <a:ext cx="1563731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1350" b="1" spc="-20" dirty="0">
                <a:latin typeface="Tahoma" panose="020B0604030504040204" pitchFamily="34" charset="0"/>
                <a:cs typeface="Tahoma" panose="020B0604030504040204" pitchFamily="34" charset="0"/>
              </a:rPr>
              <a:t>อัตราแลกเปลี่ยน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301523" y="2624569"/>
            <a:ext cx="2018633" cy="28469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34 </a:t>
            </a:r>
            <a:r>
              <a:rPr lang="th-TH" sz="12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35  บาท</a:t>
            </a:r>
            <a:r>
              <a:rPr lang="th-TH" sz="12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/$</a:t>
            </a:r>
          </a:p>
        </p:txBody>
      </p:sp>
      <p:pic>
        <p:nvPicPr>
          <p:cNvPr id="187" name="Picture 2" descr="D:\7. Infographic EPPO\Picture icon\Color Icon\pixesilk-prici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1" y="2315754"/>
            <a:ext cx="578699" cy="5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Rectangle 187"/>
          <p:cNvSpPr/>
          <p:nvPr/>
        </p:nvSpPr>
        <p:spPr>
          <a:xfrm>
            <a:off x="1298396" y="3007297"/>
            <a:ext cx="1698291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1350" b="1" spc="-20" dirty="0">
                <a:latin typeface="Tahoma" panose="020B0604030504040204" pitchFamily="34" charset="0"/>
                <a:cs typeface="Tahoma" panose="020B0604030504040204" pitchFamily="34" charset="0"/>
              </a:rPr>
              <a:t>ราคาน้ำมันดิบดูไบ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1330099" y="3246244"/>
            <a:ext cx="2020629" cy="4770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2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สศช.  50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$/BBL</a:t>
            </a:r>
            <a:endParaRPr lang="th-TH" sz="1200" b="1" spc="-20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PRISM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5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12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57 </a:t>
            </a:r>
            <a:r>
              <a:rPr lang="th-TH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$/</a:t>
            </a:r>
            <a:r>
              <a:rPr lang="en-US" sz="12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BBL</a:t>
            </a:r>
            <a:endParaRPr lang="en-US" sz="1200" b="1" spc="-2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0" name="Picture 3" descr="D:\7. Infographic EPPO\Picture icon\Color Icon\oil-barrel-png-3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3" y="3057603"/>
            <a:ext cx="523791" cy="40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6" name="Group 195"/>
          <p:cNvGrpSpPr/>
          <p:nvPr/>
        </p:nvGrpSpPr>
        <p:grpSpPr>
          <a:xfrm>
            <a:off x="3378024" y="4241716"/>
            <a:ext cx="384940" cy="572607"/>
            <a:chOff x="2841593" y="4302981"/>
            <a:chExt cx="434263" cy="480523"/>
          </a:xfrm>
        </p:grpSpPr>
        <p:sp>
          <p:nvSpPr>
            <p:cNvPr id="197" name="Rounded Rectangle 196"/>
            <p:cNvSpPr/>
            <p:nvPr/>
          </p:nvSpPr>
          <p:spPr>
            <a:xfrm>
              <a:off x="2841593" y="4344746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2928861" y="4302981"/>
              <a:ext cx="71663" cy="480523"/>
              <a:chOff x="4995767" y="3928812"/>
              <a:chExt cx="71663" cy="707201"/>
            </a:xfrm>
          </p:grpSpPr>
          <p:cxnSp>
            <p:nvCxnSpPr>
              <p:cNvPr id="199" name="Straight Connector 198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1" name="Group 200"/>
          <p:cNvGrpSpPr/>
          <p:nvPr/>
        </p:nvGrpSpPr>
        <p:grpSpPr>
          <a:xfrm>
            <a:off x="24863" y="772914"/>
            <a:ext cx="577636" cy="577636"/>
            <a:chOff x="35496" y="4149080"/>
            <a:chExt cx="577636" cy="577636"/>
          </a:xfrm>
        </p:grpSpPr>
        <p:sp>
          <p:nvSpPr>
            <p:cNvPr id="202" name="Oval 201"/>
            <p:cNvSpPr/>
            <p:nvPr/>
          </p:nvSpPr>
          <p:spPr>
            <a:xfrm>
              <a:off x="35496" y="4149080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3" name="Picture 2" descr="D:\7. Infographic EPPO\Vector_P-Ohm\Number\number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34" y="4195861"/>
              <a:ext cx="464106" cy="46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5496" y="4214272"/>
            <a:ext cx="577636" cy="577636"/>
            <a:chOff x="35496" y="4065955"/>
            <a:chExt cx="577636" cy="577636"/>
          </a:xfrm>
        </p:grpSpPr>
        <p:sp>
          <p:nvSpPr>
            <p:cNvPr id="194" name="Oval 193"/>
            <p:cNvSpPr/>
            <p:nvPr/>
          </p:nvSpPr>
          <p:spPr>
            <a:xfrm>
              <a:off x="35496" y="4065955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D:\7. Infographic EPPO\Vector_P-Ohm\Number\number (1)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7" y="4106192"/>
              <a:ext cx="466798" cy="466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354404" y="1117674"/>
            <a:ext cx="577636" cy="577636"/>
            <a:chOff x="4354404" y="1117674"/>
            <a:chExt cx="577636" cy="577636"/>
          </a:xfrm>
        </p:grpSpPr>
        <p:sp>
          <p:nvSpPr>
            <p:cNvPr id="204" name="Oval 203"/>
            <p:cNvSpPr/>
            <p:nvPr/>
          </p:nvSpPr>
          <p:spPr>
            <a:xfrm>
              <a:off x="4354404" y="1117674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D:\7. Infographic EPPO\Vector_P-Ohm\Number\number (2)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309" y="1173921"/>
              <a:ext cx="449355" cy="449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6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564514" y="0"/>
            <a:ext cx="6579486" cy="9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6038" y="28684"/>
            <a:ext cx="6252465" cy="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การใช้ไฟฟ้า</a:t>
            </a:r>
            <a:r>
              <a:rPr lang="en-US" altLang="th-TH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และ </a:t>
            </a:r>
            <a:r>
              <a:rPr lang="en-US" altLang="th-TH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Peak</a:t>
            </a:r>
            <a:r>
              <a:rPr lang="th-TH" altLang="th-TH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ปี 2561</a:t>
            </a:r>
            <a:endParaRPr lang="th-TH" altLang="th-TH" sz="27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573418"/>
              </p:ext>
            </p:extLst>
          </p:nvPr>
        </p:nvGraphicFramePr>
        <p:xfrm>
          <a:off x="601620" y="1202059"/>
          <a:ext cx="5531564" cy="41733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9237"/>
                <a:gridCol w="1787980"/>
                <a:gridCol w="1452734"/>
                <a:gridCol w="1061613"/>
              </a:tblGrid>
              <a:tr h="448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rgbClr val="DEA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การใช้ไฟฟ้า</a:t>
                      </a:r>
                      <a:b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th-TH" sz="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กิกะวัตต์ชั่วโมง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rgbClr val="DEA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การเปลี่ยนแปลง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rgbClr val="DEA9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82637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กิกะวัตต์ชั่วโมง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rgbClr val="DEA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rgbClr val="DEA900"/>
                    </a:solidFill>
                  </a:tcPr>
                </a:tc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161,779</a:t>
                      </a: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12,924</a:t>
                      </a: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8.7</a:t>
                      </a: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164,341</a:t>
                      </a:r>
                    </a:p>
                  </a:txBody>
                  <a:tcPr marL="0" marR="0" marT="0" marB="0" anchor="ctr"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2,562</a:t>
                      </a:r>
                    </a:p>
                  </a:txBody>
                  <a:tcPr marL="0" marR="0" marT="0" marB="0" anchor="ctr"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rgbClr val="FFE79B"/>
                    </a:solidFill>
                  </a:tcPr>
                </a:tc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168,685</a:t>
                      </a: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4,344</a:t>
                      </a: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174,833</a:t>
                      </a:r>
                    </a:p>
                  </a:txBody>
                  <a:tcPr marL="0" marR="0" marT="0" marB="0" anchor="ctr"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6,148</a:t>
                      </a:r>
                    </a:p>
                  </a:txBody>
                  <a:tcPr marL="0" marR="0" marT="0" marB="0" anchor="ctr"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3.6</a:t>
                      </a:r>
                    </a:p>
                  </a:txBody>
                  <a:tcPr marL="0" marR="0" marT="0" marB="0" anchor="ctr">
                    <a:solidFill>
                      <a:srgbClr val="FFE79B"/>
                    </a:solidFill>
                  </a:tcPr>
                </a:tc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182,847</a:t>
                      </a: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8,014</a:t>
                      </a: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4.6</a:t>
                      </a: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185,370</a:t>
                      </a:r>
                    </a:p>
                  </a:txBody>
                  <a:tcPr marL="0" marR="0" marT="0" marB="0" anchor="ctr"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2,523</a:t>
                      </a:r>
                    </a:p>
                  </a:txBody>
                  <a:tcPr marL="0" marR="0" marT="0" marB="0" anchor="ctr"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rgbClr val="FFE79B"/>
                    </a:solidFill>
                  </a:tcPr>
                </a:tc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192,923</a:t>
                      </a: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7,553</a:t>
                      </a: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4.1</a:t>
                      </a:r>
                    </a:p>
                  </a:txBody>
                  <a:tcPr marL="0" marR="0" marT="0" marB="0" anchor="ctr">
                    <a:solidFill>
                      <a:srgbClr val="FFF7DD"/>
                    </a:solidFill>
                  </a:tcPr>
                </a:tc>
              </a:tr>
            </a:tbl>
          </a:graphicData>
        </a:graphic>
      </p:graphicFrame>
      <p:sp>
        <p:nvSpPr>
          <p:cNvPr id="11" name="Oval 62"/>
          <p:cNvSpPr>
            <a:spLocks noChangeArrowheads="1"/>
          </p:cNvSpPr>
          <p:nvPr/>
        </p:nvSpPr>
        <p:spPr bwMode="auto">
          <a:xfrm>
            <a:off x="5124314" y="4919000"/>
            <a:ext cx="936104" cy="449985"/>
          </a:xfrm>
          <a:prstGeom prst="ellipse">
            <a:avLst/>
          </a:prstGeom>
          <a:noFill/>
          <a:ln w="34925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 sz="18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380" y="4906843"/>
            <a:ext cx="5490803" cy="474300"/>
          </a:xfrm>
          <a:prstGeom prst="rect">
            <a:avLst/>
          </a:prstGeom>
          <a:noFill/>
          <a:ln w="28575">
            <a:solidFill>
              <a:srgbClr val="8000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55578" y="5961950"/>
            <a:ext cx="5472605" cy="79114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82175" y="6010248"/>
            <a:ext cx="49035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buClr>
                <a:srgbClr val="FF6600"/>
              </a:buClr>
            </a:pP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25</a:t>
            </a:r>
            <a:r>
              <a:rPr lang="en-US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61</a:t>
            </a: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3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คาดว่าการใช้ไฟฟ้ามี</a:t>
            </a:r>
            <a:r>
              <a:rPr lang="th-TH" sz="13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</a:t>
            </a:r>
            <a:r>
              <a:rPr lang="th-TH" sz="13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เพิ่มขึ้น </a:t>
            </a:r>
            <a:r>
              <a:rPr lang="en-US" sz="13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4.1% </a:t>
            </a:r>
            <a:r>
              <a:rPr lang="th-TH" sz="13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3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ตามภาวะเศรษฐกิจภายในประเทศ รวมทั้งการส่งออก</a:t>
            </a:r>
            <a:b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ที่คาด</a:t>
            </a:r>
            <a:r>
              <a:rPr lang="th-T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ว่าจะปรับตัวดี</a:t>
            </a: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ขึ้น</a:t>
            </a:r>
          </a:p>
        </p:txBody>
      </p:sp>
      <p:sp>
        <p:nvSpPr>
          <p:cNvPr id="15" name="Text Box 90"/>
          <p:cNvSpPr txBox="1">
            <a:spLocks noChangeArrowheads="1"/>
          </p:cNvSpPr>
          <p:nvPr/>
        </p:nvSpPr>
        <p:spPr bwMode="auto">
          <a:xfrm>
            <a:off x="755579" y="5487035"/>
            <a:ext cx="34525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th-TH" sz="1000" dirty="0">
                <a:latin typeface="Tahoma" pitchFamily="34" charset="0"/>
                <a:cs typeface="Tahoma" pitchFamily="34" charset="0"/>
              </a:rPr>
              <a:t>p</a:t>
            </a:r>
            <a:r>
              <a:rPr lang="en-US" altLang="th-TH" sz="1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1000" dirty="0" smtClean="0">
                <a:latin typeface="Tahoma" pitchFamily="34" charset="0"/>
                <a:cs typeface="Tahoma" pitchFamily="34" charset="0"/>
              </a:rPr>
              <a:t>ข้อมูลเบื้องต้น </a:t>
            </a:r>
            <a:r>
              <a:rPr lang="en-US" altLang="th-TH" sz="1000" dirty="0" smtClean="0">
                <a:latin typeface="Tahoma" pitchFamily="34" charset="0"/>
                <a:cs typeface="Tahoma" pitchFamily="34" charset="0"/>
              </a:rPr>
              <a:t>   f </a:t>
            </a:r>
            <a:r>
              <a:rPr lang="th-TH" altLang="th-TH" sz="1000" dirty="0" smtClean="0">
                <a:latin typeface="Tahoma" pitchFamily="34" charset="0"/>
                <a:cs typeface="Tahoma" pitchFamily="34" charset="0"/>
              </a:rPr>
              <a:t> ข้อมูลประมาณการ</a:t>
            </a:r>
            <a:endParaRPr lang="th-TH" altLang="th-TH" sz="1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" name="Picture 2" descr="D:\7. Infographic EPPO\Picture icon\Color Icon\Sock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91363"/>
            <a:ext cx="792212" cy="11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400" smtClean="0"/>
              <a:pPr algn="r">
                <a:defRPr/>
              </a:pPr>
              <a:t>11</a:t>
            </a:fld>
            <a:endParaRPr lang="en-GB" sz="14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6996523" y="1161543"/>
            <a:ext cx="1620558" cy="419757"/>
            <a:chOff x="6804248" y="1152632"/>
            <a:chExt cx="1620558" cy="419757"/>
          </a:xfrm>
        </p:grpSpPr>
        <p:sp>
          <p:nvSpPr>
            <p:cNvPr id="54" name="Rounded Rectangle 53"/>
            <p:cNvSpPr/>
            <p:nvPr/>
          </p:nvSpPr>
          <p:spPr>
            <a:xfrm>
              <a:off x="6804248" y="1152632"/>
              <a:ext cx="1620558" cy="419757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63500" cmpd="thickThin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86676" y="1201802"/>
              <a:ext cx="12717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Peak</a:t>
              </a:r>
              <a:endParaRPr lang="th-TH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611974" y="1775848"/>
            <a:ext cx="2352514" cy="4727262"/>
            <a:chOff x="6623849" y="1823348"/>
            <a:chExt cx="2352514" cy="4727262"/>
          </a:xfrm>
        </p:grpSpPr>
        <p:grpSp>
          <p:nvGrpSpPr>
            <p:cNvPr id="57" name="Group 56"/>
            <p:cNvGrpSpPr/>
            <p:nvPr/>
          </p:nvGrpSpPr>
          <p:grpSpPr>
            <a:xfrm>
              <a:off x="6851749" y="3584879"/>
              <a:ext cx="1916315" cy="822972"/>
              <a:chOff x="6645341" y="1868574"/>
              <a:chExt cx="2304256" cy="822972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994461" y="2198363"/>
                <a:ext cx="1584177" cy="2915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30,</a:t>
                </a:r>
                <a:r>
                  <a:rPr lang="th-TH" b="1" dirty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r>
                  <a:rPr lang="th-TH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03</a:t>
                </a:r>
                <a:r>
                  <a:rPr lang="en-US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  <a:endParaRPr lang="th-TH" sz="1100" b="1" dirty="0">
                  <a:solidFill>
                    <a:srgbClr val="66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234150" y="2569284"/>
                <a:ext cx="1053522" cy="122262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รวม 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ของ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VSPP</a:t>
                </a:r>
                <a:endParaRPr lang="th-TH" sz="7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645341" y="1868574"/>
                <a:ext cx="2304256" cy="276999"/>
              </a:xfrm>
              <a:prstGeom prst="rect">
                <a:avLst/>
              </a:prstGeom>
              <a:noFill/>
              <a:ln w="317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ระบบ </a:t>
                </a: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 การไฟฟ้า</a:t>
                </a:r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6623849" y="5019392"/>
              <a:ext cx="2328006" cy="0"/>
            </a:xfrm>
            <a:prstGeom prst="line">
              <a:avLst/>
            </a:prstGeom>
            <a:ln w="3810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6778984" y="3513629"/>
              <a:ext cx="1973206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142092" y="5640449"/>
              <a:ext cx="1317467" cy="291540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ctr"/>
              <a:r>
                <a:rPr lang="th-TH" b="1" dirty="0" smtClean="0">
                  <a:solidFill>
                    <a:srgbClr val="66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29</a:t>
              </a:r>
              <a:r>
                <a:rPr lang="en-US" b="1" dirty="0" smtClean="0">
                  <a:solidFill>
                    <a:srgbClr val="66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</a:t>
              </a:r>
              <a:r>
                <a:rPr lang="th-TH" b="1" dirty="0" smtClean="0">
                  <a:solidFill>
                    <a:srgbClr val="66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493</a:t>
              </a:r>
              <a:r>
                <a:rPr lang="en-US" b="1" dirty="0" smtClean="0">
                  <a:solidFill>
                    <a:srgbClr val="66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1100" b="1" dirty="0">
                  <a:solidFill>
                    <a:srgbClr val="66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MW</a:t>
              </a:r>
              <a:endParaRPr lang="th-TH" sz="1100" b="1" dirty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51749" y="5282487"/>
              <a:ext cx="1916315" cy="276999"/>
            </a:xfrm>
            <a:prstGeom prst="rect">
              <a:avLst/>
            </a:prstGeom>
            <a:noFill/>
            <a:ln w="31750"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Peak </a:t>
              </a:r>
              <a:r>
                <a:rPr lang="th-TH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ระบบ กฟผ.</a:t>
              </a:r>
              <a:endParaRPr lang="th-TH" sz="12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778984" y="5179338"/>
              <a:ext cx="1973206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864381" y="1882723"/>
              <a:ext cx="1916315" cy="1186802"/>
              <a:chOff x="6645341" y="1856699"/>
              <a:chExt cx="2304256" cy="1186802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6994461" y="2162738"/>
                <a:ext cx="1584177" cy="2915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th-TH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th-TH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202</a:t>
                </a:r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  <a:endParaRPr lang="th-TH" sz="11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804235" y="2545534"/>
                <a:ext cx="1948626" cy="122262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รวม </a:t>
                </a:r>
                <a:r>
                  <a:rPr lang="en-US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ของ </a:t>
                </a:r>
                <a:r>
                  <a:rPr lang="en-US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VSPP</a:t>
                </a:r>
                <a:r>
                  <a:rPr lang="th-TH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และ </a:t>
                </a:r>
                <a:r>
                  <a:rPr lang="en-US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Captive power </a:t>
                </a:r>
                <a:endParaRPr lang="th-TH" sz="7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645341" y="1856699"/>
                <a:ext cx="2304256" cy="276999"/>
              </a:xfrm>
              <a:prstGeom prst="rect">
                <a:avLst/>
              </a:prstGeom>
              <a:noFill/>
              <a:ln w="317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ประเทศ</a:t>
                </a:r>
                <a:endParaRPr lang="th-TH" sz="1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7125433" y="2754894"/>
                <a:ext cx="1280567" cy="288607"/>
                <a:chOff x="742661" y="2616467"/>
                <a:chExt cx="891976" cy="128133"/>
              </a:xfrm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1143148" y="2628829"/>
                  <a:ext cx="491489" cy="115771"/>
                </a:xfrm>
                <a:prstGeom prst="rect">
                  <a:avLst/>
                </a:prstGeom>
                <a:noFill/>
              </p:spPr>
              <p:txBody>
                <a:bodyPr wrap="none" lIns="7200" tIns="7200" rIns="7200" bIns="7200" rtlCol="0">
                  <a:spAutoFit/>
                </a:bodyPr>
                <a:lstStyle/>
                <a:p>
                  <a:r>
                    <a:rPr lang="th-TH" sz="1600" b="1" dirty="0" smtClean="0">
                      <a:solidFill>
                        <a:srgbClr val="008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0.3</a:t>
                  </a:r>
                  <a:r>
                    <a:rPr lang="en-US" sz="1600" b="1" dirty="0" smtClean="0">
                      <a:solidFill>
                        <a:srgbClr val="008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%</a:t>
                  </a:r>
                  <a:endParaRPr lang="th-TH" sz="1600" b="1" dirty="0">
                    <a:solidFill>
                      <a:srgbClr val="008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Striped Right Arrow 82"/>
                <p:cNvSpPr/>
                <p:nvPr/>
              </p:nvSpPr>
              <p:spPr>
                <a:xfrm rot="16200000">
                  <a:off x="832762" y="2526366"/>
                  <a:ext cx="122355" cy="302558"/>
                </a:xfrm>
                <a:prstGeom prst="stripedRightArrow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sz="1400" dirty="0">
                    <a:solidFill>
                      <a:srgbClr val="00B050"/>
                    </a:solidFill>
                  </a:endParaRPr>
                </a:p>
              </p:txBody>
            </p:sp>
          </p:grpSp>
        </p:grpSp>
        <p:sp>
          <p:nvSpPr>
            <p:cNvPr id="77" name="Rounded Rectangle 76"/>
            <p:cNvSpPr/>
            <p:nvPr/>
          </p:nvSpPr>
          <p:spPr>
            <a:xfrm>
              <a:off x="6791616" y="1823348"/>
              <a:ext cx="1973206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767416" y="4536389"/>
              <a:ext cx="586813" cy="260762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th-TH" sz="1600" b="1" dirty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th-TH" sz="1600" b="1" dirty="0" smtClean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.3</a:t>
              </a:r>
              <a:r>
                <a:rPr lang="en-US" sz="1600" b="1" dirty="0" smtClean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16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Striped Right Arrow 85"/>
            <p:cNvSpPr/>
            <p:nvPr/>
          </p:nvSpPr>
          <p:spPr>
            <a:xfrm rot="16200000">
              <a:off x="7332077" y="4465723"/>
              <a:ext cx="275593" cy="361239"/>
            </a:xfrm>
            <a:prstGeom prst="stripedRight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757891" y="6121466"/>
              <a:ext cx="586813" cy="260762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th-TH" sz="1600" b="1" dirty="0" smtClean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3.2</a:t>
              </a:r>
              <a:r>
                <a:rPr lang="en-US" sz="1600" b="1" dirty="0" smtClean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16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Striped Right Arrow 87"/>
            <p:cNvSpPr/>
            <p:nvPr/>
          </p:nvSpPr>
          <p:spPr>
            <a:xfrm rot="16200000">
              <a:off x="7322552" y="6050800"/>
              <a:ext cx="275593" cy="361239"/>
            </a:xfrm>
            <a:prstGeom prst="stripedRight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1400" dirty="0">
                <a:solidFill>
                  <a:srgbClr val="00B050"/>
                </a:solidFill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6648357" y="3345117"/>
              <a:ext cx="2328006" cy="0"/>
            </a:xfrm>
            <a:prstGeom prst="line">
              <a:avLst/>
            </a:prstGeom>
            <a:ln w="3810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Picture 2" descr="D:\7. Infographic EPPO\Picture icon\Color Icon\5a847fc5af1648afaf93be04c5961358_p_4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251" y="979598"/>
            <a:ext cx="674420" cy="6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797950" y="5592767"/>
            <a:ext cx="8018633" cy="787803"/>
          </a:xfrm>
          <a:prstGeom prst="roundRect">
            <a:avLst>
              <a:gd name="adj" fmla="val 50000"/>
            </a:avLst>
          </a:prstGeom>
          <a:solidFill>
            <a:srgbClr val="FFF2C9"/>
          </a:solidFill>
          <a:ln w="2540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829014" y="4242789"/>
            <a:ext cx="8018633" cy="986411"/>
          </a:xfrm>
          <a:prstGeom prst="roundRect">
            <a:avLst>
              <a:gd name="adj" fmla="val 50000"/>
            </a:avLst>
          </a:prstGeom>
          <a:solidFill>
            <a:srgbClr val="FFF2C9"/>
          </a:solidFill>
          <a:ln w="2540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827584" y="2522761"/>
            <a:ext cx="8018633" cy="1373437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2540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9304" y="44450"/>
            <a:ext cx="8839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สรุปประเด็นสถานการณ์พลังงาน 9 เดือนแรก ปี 2559</a:t>
            </a:r>
            <a:endParaRPr lang="th-TH" altLang="th-TH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76616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12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kstvak 1"/>
          <p:cNvSpPr txBox="1"/>
          <p:nvPr/>
        </p:nvSpPr>
        <p:spPr>
          <a:xfrm>
            <a:off x="1331640" y="2586814"/>
            <a:ext cx="74048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การใช้นำมันสำเร็จรูป  คาดว่า </a:t>
            </a: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2.0</a:t>
            </a:r>
            <a:r>
              <a:rPr lang="en-US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                                             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การใช้น้ำมันกลุ่มเบนซิน ดีเซล และน้ำมันเครื่องบินเพิ่มขึ้นต่อเนื่อง โดยเฉพาะการใช้                       ในภาคขนส่ง เนื่องจากรา</a:t>
            </a:r>
            <a:r>
              <a:rPr lang="th-T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คาขายปลีกที่</a:t>
            </a: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ยังคงอยู่</a:t>
            </a:r>
            <a:r>
              <a:rPr lang="th-T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ในระดับ</a:t>
            </a: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ต่ำ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การใช้น้ำมันเตาลดลง โดยเฉพาะการใช้ภาคการผลิตไฟฟ้าและอุตสาหกรรม </a:t>
            </a:r>
            <a:b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เช่นเดียวกับ </a:t>
            </a:r>
            <a:r>
              <a:rPr lang="en-US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LPG</a:t>
            </a: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ที่ลดลงจากการใช้ในภาคขนส่ง เนื่องจากผู้ใช้ไปใช้น้ำมันแทน</a:t>
            </a:r>
            <a:endParaRPr lang="th-TH" sz="1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kstvak 1"/>
          <p:cNvSpPr txBox="1"/>
          <p:nvPr/>
        </p:nvSpPr>
        <p:spPr>
          <a:xfrm>
            <a:off x="1344529" y="4322141"/>
            <a:ext cx="740482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การใช้ก๊าซธรรมชาติ  คาดว่า </a:t>
            </a: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th-TH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0.1</a:t>
            </a:r>
            <a:r>
              <a:rPr lang="en-US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 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จากการใช้เพื่อผลิตไฟฟ้าที่ลดลง                           โดยเฉพาะช่วงที่แหล่งก๊าซธรรมชาติหยุดจ่าย และการใช้ </a:t>
            </a:r>
            <a:r>
              <a: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NGV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ที่ยังคงลดลงต่อเนื่อง</a:t>
            </a:r>
            <a:r>
              <a:rPr lang="en-US" sz="1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</a:t>
            </a:r>
          </a:p>
          <a:p>
            <a:pPr marL="285750" indent="-285750">
              <a:spcBef>
                <a:spcPts val="900"/>
              </a:spcBef>
              <a:buFont typeface="Arial" pitchFamily="34" charset="0"/>
              <a:buChar char="•"/>
            </a:pPr>
            <a:r>
              <a:rPr lang="th-TH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ใช้ไฟฟ้า คาด</a:t>
            </a:r>
            <a:r>
              <a:rPr lang="th-TH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ว่า </a:t>
            </a: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1.4</a:t>
            </a:r>
            <a:r>
              <a:rPr lang="en-US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ตามการขยายตัวทางเศรษฐกิจของประเทศ</a:t>
            </a:r>
            <a:endParaRPr lang="th-TH" sz="1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kstvak 1"/>
          <p:cNvSpPr txBox="1"/>
          <p:nvPr/>
        </p:nvSpPr>
        <p:spPr>
          <a:xfrm>
            <a:off x="1324325" y="5733391"/>
            <a:ext cx="7404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th-TH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ราคาน้ำมันดิบ</a:t>
            </a:r>
            <a:r>
              <a:rPr lang="th-TH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ดูไบเฉลี่ยทั้งปีอยู่ที่ </a:t>
            </a:r>
            <a:r>
              <a:rPr lang="en-US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53 $/BBL 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โดยช่วงครึ่งปีหลังมีแนวโน้ม</a:t>
            </a:r>
            <a:b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เพิ่มสูงขึ้น หลัง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กลุ่มประเทศ</a:t>
            </a: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ผู้ผลิตปรับ</a:t>
            </a: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ลดกำลังการผลิตอย่างจริงจัง</a:t>
            </a:r>
            <a:endParaRPr lang="th-TH" sz="1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9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564514" y="0"/>
            <a:ext cx="6579486" cy="9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2846117" y="-93721"/>
            <a:ext cx="6118371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สรุปประเด็นสถานการณ์พลังงาน 2560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13936" y="1227816"/>
            <a:ext cx="8018633" cy="906239"/>
          </a:xfrm>
          <a:prstGeom prst="roundRect">
            <a:avLst>
              <a:gd name="adj" fmla="val 50000"/>
            </a:avLst>
          </a:prstGeom>
          <a:solidFill>
            <a:srgbClr val="FFF2C9"/>
          </a:solidFill>
          <a:ln w="2540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kstvak 1"/>
          <p:cNvSpPr txBox="1"/>
          <p:nvPr/>
        </p:nvSpPr>
        <p:spPr>
          <a:xfrm>
            <a:off x="1343642" y="1301280"/>
            <a:ext cx="738550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</a:t>
            </a: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พลังงานขั้นต้น  คาดว่า </a:t>
            </a: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2.4</a:t>
            </a:r>
            <a:r>
              <a:rPr lang="en-US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                                             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เพิ่มขึ้นเกือบทุกประเภท ยกเว้นการใช้ก๊าซธรรมชาติที่ลดลง </a:t>
            </a:r>
            <a:b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เนื่องจากแหล่งก๊าซหยุดซ่อมบำรุงช่วงต้นปีและกลางปี</a:t>
            </a:r>
            <a:endParaRPr lang="th-TH" sz="1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1235" y="1103225"/>
            <a:ext cx="969799" cy="1169551"/>
            <a:chOff x="2361217" y="1003720"/>
            <a:chExt cx="969799" cy="1169551"/>
          </a:xfrm>
        </p:grpSpPr>
        <p:sp>
          <p:nvSpPr>
            <p:cNvPr id="27" name="Oval 26"/>
            <p:cNvSpPr/>
            <p:nvPr/>
          </p:nvSpPr>
          <p:spPr>
            <a:xfrm>
              <a:off x="2361217" y="1126065"/>
              <a:ext cx="969799" cy="9697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454305" y="1225856"/>
              <a:ext cx="783624" cy="7836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41423" y="1003720"/>
              <a:ext cx="53813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ackoak Std" pitchFamily="82" charset="0"/>
                  <a:cs typeface="IrisUPC" pitchFamily="34" charset="-34"/>
                </a:rPr>
                <a:t>1</a:t>
              </a:r>
              <a:endPara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oak Std" pitchFamily="82" charset="0"/>
                <a:cs typeface="IrisUPC" pitchFamily="34" charset="-3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3050" y="2641786"/>
            <a:ext cx="969799" cy="1169551"/>
            <a:chOff x="2361217" y="1003720"/>
            <a:chExt cx="969799" cy="1169551"/>
          </a:xfrm>
        </p:grpSpPr>
        <p:sp>
          <p:nvSpPr>
            <p:cNvPr id="31" name="Oval 30"/>
            <p:cNvSpPr/>
            <p:nvPr/>
          </p:nvSpPr>
          <p:spPr>
            <a:xfrm>
              <a:off x="2361217" y="1126065"/>
              <a:ext cx="969799" cy="9697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454305" y="1225856"/>
              <a:ext cx="783624" cy="7836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9548" y="1003720"/>
              <a:ext cx="53813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ackoak Std" pitchFamily="82" charset="0"/>
                  <a:cs typeface="IrisUPC" pitchFamily="34" charset="-34"/>
                </a:rPr>
                <a:t>2</a:t>
              </a:r>
              <a:endPara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oak Std" pitchFamily="82" charset="0"/>
                <a:cs typeface="IrisUPC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8390" y="4112697"/>
            <a:ext cx="969799" cy="1169551"/>
            <a:chOff x="2361217" y="1003720"/>
            <a:chExt cx="969799" cy="1169551"/>
          </a:xfrm>
        </p:grpSpPr>
        <p:sp>
          <p:nvSpPr>
            <p:cNvPr id="40" name="Oval 39"/>
            <p:cNvSpPr/>
            <p:nvPr/>
          </p:nvSpPr>
          <p:spPr>
            <a:xfrm>
              <a:off x="2361217" y="1126065"/>
              <a:ext cx="969799" cy="9697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454305" y="1225856"/>
              <a:ext cx="783624" cy="7836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17673" y="1003720"/>
              <a:ext cx="53813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ackoak Std" pitchFamily="82" charset="0"/>
                  <a:cs typeface="IrisUPC" pitchFamily="34" charset="-34"/>
                </a:rPr>
                <a:t>3</a:t>
              </a:r>
              <a:endPara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oak Std" pitchFamily="82" charset="0"/>
                <a:cs typeface="IrisUPC" pitchFamily="34" charset="-34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9036" y="5382535"/>
            <a:ext cx="969799" cy="1169551"/>
            <a:chOff x="2361217" y="1015595"/>
            <a:chExt cx="969799" cy="1169551"/>
          </a:xfrm>
        </p:grpSpPr>
        <p:sp>
          <p:nvSpPr>
            <p:cNvPr id="45" name="Oval 44"/>
            <p:cNvSpPr/>
            <p:nvPr/>
          </p:nvSpPr>
          <p:spPr>
            <a:xfrm>
              <a:off x="2361217" y="1126065"/>
              <a:ext cx="969799" cy="9697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454305" y="1225856"/>
              <a:ext cx="783624" cy="7836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17673" y="1015595"/>
              <a:ext cx="53813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7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ackoak Std" pitchFamily="82" charset="0"/>
                  <a:cs typeface="IrisUPC" pitchFamily="34" charset="-34"/>
                </a:rPr>
                <a:t>4</a:t>
              </a:r>
              <a:endPara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oak Std" pitchFamily="82" charset="0"/>
                <a:cs typeface="IrisUPC" pitchFamily="34" charset="-34"/>
              </a:endParaRPr>
            </a:p>
          </p:txBody>
        </p:sp>
      </p:grpSp>
      <p:pic>
        <p:nvPicPr>
          <p:cNvPr id="49" name="Picture 20" descr="D:\7. Infographic EPPO\Picture icon\Color Icon_Stat_2017\EPPO ICON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94292"/>
            <a:ext cx="1233001" cy="8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7. Infographic EPPO\Picture icon\Color Icon_Stat_2017\EPPO ICON-39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1" r="8802" b="2569"/>
          <a:stretch/>
        </p:blipFill>
        <p:spPr bwMode="auto">
          <a:xfrm flipH="1">
            <a:off x="7838914" y="3068960"/>
            <a:ext cx="1125574" cy="9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037530" y="4529053"/>
            <a:ext cx="941389" cy="875028"/>
            <a:chOff x="8037530" y="4529053"/>
            <a:chExt cx="941389" cy="875028"/>
          </a:xfrm>
        </p:grpSpPr>
        <p:pic>
          <p:nvPicPr>
            <p:cNvPr id="52" name="Picture 4" descr="D:\7. Infographic EPPO\Picture icon\Color Icon\icon_ga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530" y="4529053"/>
              <a:ext cx="859603" cy="764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" descr="D:\7. Infographic EPPO\Picture icon\Color Icon\bulb-160207_128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1123">
              <a:off x="8399340" y="4615706"/>
              <a:ext cx="579579" cy="78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Picture 2" descr="D:\7. Infographic EPPO\Picture icon\Color Icon_Stat_2017\EPPO ICON-0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0" r="12039"/>
          <a:stretch/>
        </p:blipFill>
        <p:spPr bwMode="auto">
          <a:xfrm flipH="1">
            <a:off x="7784245" y="5398055"/>
            <a:ext cx="1132508" cy="11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9304" y="44450"/>
            <a:ext cx="8839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สรุปประเด็นสถานการณ์พลังงาน 9 เดือนแรก ปี 2559</a:t>
            </a:r>
            <a:endParaRPr lang="th-TH" altLang="th-TH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9439" y="6476616"/>
            <a:ext cx="485049" cy="336760"/>
          </a:xfrm>
        </p:spPr>
        <p:txBody>
          <a:bodyPr/>
          <a:lstStyle/>
          <a:p>
            <a:pPr algn="r">
              <a:defRPr/>
            </a:pPr>
            <a:fld id="{C4B07653-756C-4964-8F69-7810C956AD0D}" type="slidenum">
              <a:rPr lang="th-TH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defRPr/>
              </a:pPr>
              <a:t>13</a:t>
            </a:fld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9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564514" y="0"/>
            <a:ext cx="6579486" cy="9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2846117" y="-93721"/>
            <a:ext cx="6118371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สรุปแนวโน้มสถานการณ์พลังงาน 2561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3381" y="2519985"/>
            <a:ext cx="8399835" cy="1169551"/>
            <a:chOff x="463381" y="1171465"/>
            <a:chExt cx="8399835" cy="1169551"/>
          </a:xfrm>
        </p:grpSpPr>
        <p:sp>
          <p:nvSpPr>
            <p:cNvPr id="4" name="Rounded Rectangle 3"/>
            <p:cNvSpPr/>
            <p:nvPr/>
          </p:nvSpPr>
          <p:spPr>
            <a:xfrm>
              <a:off x="850546" y="1296056"/>
              <a:ext cx="7966037" cy="906239"/>
            </a:xfrm>
            <a:prstGeom prst="roundRect">
              <a:avLst>
                <a:gd name="adj" fmla="val 50000"/>
              </a:avLst>
            </a:prstGeom>
            <a:solidFill>
              <a:srgbClr val="FFD5D5"/>
            </a:solidFill>
            <a:ln w="25400">
              <a:solidFill>
                <a:srgbClr val="FF5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kstvak 1"/>
            <p:cNvSpPr txBox="1"/>
            <p:nvPr/>
          </p:nvSpPr>
          <p:spPr>
            <a:xfrm>
              <a:off x="1584757" y="1369520"/>
              <a:ext cx="6293689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</a:t>
              </a:r>
              <a:r>
                <a:rPr lang="th-TH" sz="1400" b="1" dirty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ใช้</a:t>
              </a:r>
              <a:r>
                <a:rPr lang="th-TH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พลังงานขั้นต้น  คาดว่า </a:t>
              </a:r>
              <a:r>
                <a:rPr lang="th-TH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</a:t>
              </a:r>
              <a:r>
                <a:rPr lang="th-TH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th-TH" sz="1400" b="1" dirty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.1%                                               </a:t>
              </a:r>
            </a:p>
            <a:p>
              <a:pPr marL="285750" indent="-28575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th-TH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เพิ่มขึ้นเกือบทุกประเภท ยกเว้นก๊าซธรรมชาติที่คาดว่ามีการใช้ลดลง</a:t>
              </a:r>
              <a:br>
                <a:rPr lang="th-TH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จากการใช้ในภาคการผลิตไฟฟ้า และ </a:t>
              </a:r>
              <a:r>
                <a:rPr lang="en-US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NGV</a:t>
              </a:r>
              <a:r>
                <a:rPr lang="th-TH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ที่ลดลง</a:t>
              </a:r>
              <a:endParaRPr lang="th-TH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63381" y="1171465"/>
              <a:ext cx="969799" cy="1169551"/>
              <a:chOff x="2361217" y="1003720"/>
              <a:chExt cx="969799" cy="1169551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361217" y="1126065"/>
                <a:ext cx="969799" cy="9697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454305" y="1225856"/>
                <a:ext cx="783624" cy="783624"/>
              </a:xfrm>
              <a:prstGeom prst="ellipse">
                <a:avLst/>
              </a:prstGeom>
              <a:solidFill>
                <a:srgbClr val="D3463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541423" y="1003720"/>
                <a:ext cx="53813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7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lackoak Std" pitchFamily="82" charset="0"/>
                    <a:cs typeface="IrisUPC" pitchFamily="34" charset="-34"/>
                  </a:rPr>
                  <a:t>2</a:t>
                </a:r>
                <a:endParaRPr lang="en-US" sz="7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ackoak Std" pitchFamily="82" charset="0"/>
                  <a:cs typeface="IrisUPC" pitchFamily="34" charset="-34"/>
                </a:endParaRPr>
              </a:p>
            </p:txBody>
          </p:sp>
        </p:grpSp>
        <p:pic>
          <p:nvPicPr>
            <p:cNvPr id="49" name="Picture 20" descr="D:\7. Infographic EPPO\Picture icon\Color Icon_Stat_2017\EPPO ICON-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215" y="1462532"/>
              <a:ext cx="1233001" cy="823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24572" y="5242848"/>
            <a:ext cx="8539916" cy="1190262"/>
            <a:chOff x="424572" y="5242848"/>
            <a:chExt cx="8539916" cy="1190262"/>
          </a:xfrm>
        </p:grpSpPr>
        <p:sp>
          <p:nvSpPr>
            <p:cNvPr id="75" name="Rounded Rectangle 74"/>
            <p:cNvSpPr/>
            <p:nvPr/>
          </p:nvSpPr>
          <p:spPr>
            <a:xfrm>
              <a:off x="797950" y="5453080"/>
              <a:ext cx="7966037" cy="787803"/>
            </a:xfrm>
            <a:prstGeom prst="roundRect">
              <a:avLst>
                <a:gd name="adj" fmla="val 50000"/>
              </a:avLst>
            </a:prstGeom>
            <a:solidFill>
              <a:srgbClr val="FFD5D5"/>
            </a:solidFill>
            <a:ln w="25400">
              <a:solidFill>
                <a:srgbClr val="D346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kstvak 1"/>
            <p:cNvSpPr txBox="1"/>
            <p:nvPr/>
          </p:nvSpPr>
          <p:spPr>
            <a:xfrm>
              <a:off x="1559667" y="5593704"/>
              <a:ext cx="7404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400" b="1" dirty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</a:t>
              </a:r>
              <a:r>
                <a:rPr lang="th-TH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ใช้ไฟฟ้าคาด</a:t>
              </a:r>
              <a:r>
                <a:rPr lang="th-TH" sz="1400" b="1" dirty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ว่า </a:t>
              </a:r>
              <a:r>
                <a:rPr lang="th-TH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4.1</a:t>
              </a:r>
              <a:r>
                <a:rPr lang="en-US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%  </a:t>
              </a:r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ตามภาวะเศรษฐกิจภายในประเทศ </a:t>
              </a:r>
              <a:r>
                <a:rPr lang="en-US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/>
              </a:r>
              <a:br>
                <a:rPr lang="en-US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</a:br>
              <a:r>
                <a:rPr lang="th-TH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รวมทั้ง</a:t>
              </a:r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การ</a:t>
              </a:r>
              <a:r>
                <a:rPr lang="th-TH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ส่งออกที่</a:t>
              </a:r>
              <a:r>
                <a:rPr lang="th-TH" sz="1400" b="1" dirty="0"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คาดว่าจะปรับตัวดีขึ้น</a:t>
              </a:r>
              <a:endParaRPr lang="en-US" sz="1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24572" y="5242848"/>
              <a:ext cx="969799" cy="1169551"/>
              <a:chOff x="2361217" y="1015595"/>
              <a:chExt cx="969799" cy="116955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361217" y="1126065"/>
                <a:ext cx="969799" cy="9697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454305" y="1225856"/>
                <a:ext cx="783624" cy="783624"/>
              </a:xfrm>
              <a:prstGeom prst="ellipse">
                <a:avLst/>
              </a:prstGeom>
              <a:solidFill>
                <a:srgbClr val="D3463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517673" y="1015595"/>
                <a:ext cx="53813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7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lackoak Std" pitchFamily="82" charset="0"/>
                    <a:cs typeface="IrisUPC" pitchFamily="34" charset="-34"/>
                  </a:rPr>
                  <a:t>4</a:t>
                </a:r>
                <a:endParaRPr lang="en-US" sz="7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ackoak Std" pitchFamily="82" charset="0"/>
                  <a:cs typeface="IrisUPC" pitchFamily="34" charset="-34"/>
                </a:endParaRPr>
              </a:p>
            </p:txBody>
          </p:sp>
        </p:grpSp>
        <p:pic>
          <p:nvPicPr>
            <p:cNvPr id="50" name="Picture 5" descr="D:\7. Infographic EPPO\Picture icon\Color Icon\bulb-160207_128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1123">
              <a:off x="8155726" y="5514126"/>
              <a:ext cx="675597" cy="918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40536" y="1132954"/>
            <a:ext cx="8639666" cy="1169551"/>
            <a:chOff x="440536" y="3952816"/>
            <a:chExt cx="8639666" cy="1169551"/>
          </a:xfrm>
        </p:grpSpPr>
        <p:sp>
          <p:nvSpPr>
            <p:cNvPr id="71" name="Rounded Rectangle 70"/>
            <p:cNvSpPr/>
            <p:nvPr/>
          </p:nvSpPr>
          <p:spPr>
            <a:xfrm>
              <a:off x="865624" y="4154917"/>
              <a:ext cx="7966037" cy="967450"/>
            </a:xfrm>
            <a:prstGeom prst="roundRect">
              <a:avLst>
                <a:gd name="adj" fmla="val 50000"/>
              </a:avLst>
            </a:prstGeom>
            <a:solidFill>
              <a:srgbClr val="FFD5D5"/>
            </a:solidFill>
            <a:ln w="25400">
              <a:solidFill>
                <a:srgbClr val="D346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kstvak 1"/>
            <p:cNvSpPr txBox="1"/>
            <p:nvPr/>
          </p:nvSpPr>
          <p:spPr>
            <a:xfrm>
              <a:off x="1537824" y="4298066"/>
              <a:ext cx="75423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ราคาน้ำมันดิบดูไบ ปี 2561 คาดว่าอยู่ที่ระดับ 50 – 60 </a:t>
              </a:r>
              <a:r>
                <a:rPr lang="en-US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$/BBL</a:t>
              </a:r>
              <a:r>
                <a:rPr lang="th-TH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br>
                <a:rPr lang="th-TH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ตามการขยายตัวของเศรษฐกิจโลก และการขยายเวลาปรับลดกำลังการผลิต</a:t>
              </a:r>
              <a:br>
                <a:rPr lang="th-TH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ของกลุ่ม </a:t>
              </a:r>
              <a:r>
                <a:rPr lang="en-US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OPEC </a:t>
              </a:r>
              <a:r>
                <a:rPr lang="th-TH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และ </a:t>
              </a:r>
              <a:r>
                <a:rPr lang="en-US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Non-OPEC </a:t>
              </a:r>
              <a:r>
                <a:rPr lang="th-TH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จนถึงสิ้นปี 2561</a:t>
              </a:r>
              <a:endParaRPr lang="en-US" sz="1400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40536" y="3952816"/>
              <a:ext cx="969799" cy="1169551"/>
              <a:chOff x="2361217" y="1003720"/>
              <a:chExt cx="969799" cy="1169551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361217" y="1126065"/>
                <a:ext cx="969799" cy="9697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454305" y="1225856"/>
                <a:ext cx="783624" cy="783624"/>
              </a:xfrm>
              <a:prstGeom prst="ellipse">
                <a:avLst/>
              </a:prstGeom>
              <a:solidFill>
                <a:srgbClr val="D3463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517673" y="1003720"/>
                <a:ext cx="53813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7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lackoak Std" pitchFamily="82" charset="0"/>
                    <a:cs typeface="IrisUPC" pitchFamily="34" charset="-34"/>
                  </a:rPr>
                  <a:t>1</a:t>
                </a:r>
                <a:endParaRPr lang="en-US" sz="7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ackoak Std" pitchFamily="82" charset="0"/>
                  <a:cs typeface="IrisUPC" pitchFamily="34" charset="-34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45196" y="3889225"/>
            <a:ext cx="8434494" cy="1320215"/>
            <a:chOff x="445196" y="2540705"/>
            <a:chExt cx="8434494" cy="1320215"/>
          </a:xfrm>
        </p:grpSpPr>
        <p:sp>
          <p:nvSpPr>
            <p:cNvPr id="67" name="Rounded Rectangle 66"/>
            <p:cNvSpPr/>
            <p:nvPr/>
          </p:nvSpPr>
          <p:spPr>
            <a:xfrm>
              <a:off x="864194" y="2631945"/>
              <a:ext cx="7966037" cy="1005215"/>
            </a:xfrm>
            <a:prstGeom prst="roundRect">
              <a:avLst>
                <a:gd name="adj" fmla="val 50000"/>
              </a:avLst>
            </a:prstGeom>
            <a:solidFill>
              <a:srgbClr val="FFD5D5"/>
            </a:solidFill>
            <a:ln w="25400">
              <a:solidFill>
                <a:srgbClr val="D3463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kstvak 1"/>
            <p:cNvSpPr txBox="1"/>
            <p:nvPr/>
          </p:nvSpPr>
          <p:spPr>
            <a:xfrm>
              <a:off x="1615287" y="2736942"/>
              <a:ext cx="59456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การใช้นำมันสำเร็จรูป  คาดว่ายังคงเพิ่มขึ้น </a:t>
              </a:r>
              <a:r>
                <a:rPr lang="th-TH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</a:t>
              </a:r>
              <a:r>
                <a:rPr lang="th-TH" sz="1400" b="1" dirty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</a:t>
              </a:r>
              <a:r>
                <a:rPr lang="th-TH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2.1</a:t>
              </a:r>
              <a:r>
                <a:rPr lang="en-US" sz="1400" b="1" dirty="0" smtClean="0">
                  <a:solidFill>
                    <a:srgbClr val="000099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                                               </a:t>
              </a:r>
            </a:p>
            <a:p>
              <a:pPr marL="285750" indent="-28575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th-TH" sz="13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เพิ่มขึ้นจากการใช้น้ำมันกลุ่มเบนซิน ดีเซล และน้ำมันเครื่องบิน ที่ยังคงมี</a:t>
              </a:r>
              <a:br>
                <a:rPr lang="th-TH" sz="13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13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ความต้องการใช้เพิ่มขึ้นต่อเนื่อง ขณะที่การใช้น้ำมันเตา และ </a:t>
              </a:r>
              <a:r>
                <a:rPr lang="en-US" sz="13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LPG</a:t>
              </a:r>
              <a:r>
                <a:rPr lang="th-TH" sz="13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ลดลง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45196" y="2540705"/>
              <a:ext cx="969799" cy="1169551"/>
              <a:chOff x="2361217" y="1003720"/>
              <a:chExt cx="969799" cy="116955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361217" y="1126065"/>
                <a:ext cx="969799" cy="96979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454305" y="1225856"/>
                <a:ext cx="783624" cy="783624"/>
              </a:xfrm>
              <a:prstGeom prst="ellipse">
                <a:avLst/>
              </a:prstGeom>
              <a:solidFill>
                <a:srgbClr val="D3463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529548" y="1003720"/>
                <a:ext cx="53813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7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lackoak Std" pitchFamily="82" charset="0"/>
                    <a:cs typeface="IrisUPC" pitchFamily="34" charset="-34"/>
                  </a:rPr>
                  <a:t>3</a:t>
                </a:r>
                <a:endParaRPr lang="en-US" sz="7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ackoak Std" pitchFamily="82" charset="0"/>
                  <a:cs typeface="IrisUPC" pitchFamily="34" charset="-34"/>
                </a:endParaRPr>
              </a:p>
            </p:txBody>
          </p:sp>
        </p:grpSp>
        <p:pic>
          <p:nvPicPr>
            <p:cNvPr id="51" name="Picture 2" descr="D:\7. Infographic EPPO\Picture icon\Color Icon\Car_gas_station_flat_vector_illustration_isolated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2790137"/>
              <a:ext cx="1427370" cy="1070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3" descr="D:\7. Infographic EPPO\Picture icon\Color Icon_Stat_2017\EPPO ICON-0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1" r="16294"/>
          <a:stretch/>
        </p:blipFill>
        <p:spPr bwMode="auto">
          <a:xfrm>
            <a:off x="7933942" y="1232921"/>
            <a:ext cx="1132030" cy="128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044992" y="6055827"/>
            <a:ext cx="3535899" cy="51508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22225">
            <a:solidFill>
              <a:schemeClr val="bg2">
                <a:lumMod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2839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1071"/>
            <a:ext cx="421196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358298" y="2563139"/>
            <a:ext cx="4534182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h-TH" sz="60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 &amp; A</a:t>
            </a:r>
            <a:endParaRPr lang="th-TH" altLang="th-TH" sz="5400" b="1" dirty="0" smtClean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55976" y="2060848"/>
            <a:ext cx="4680520" cy="60248"/>
            <a:chOff x="-14827" y="707785"/>
            <a:chExt cx="9161099" cy="6024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-14827" y="768033"/>
              <a:ext cx="9158827" cy="0"/>
            </a:xfrm>
            <a:prstGeom prst="line">
              <a:avLst/>
            </a:prstGeom>
            <a:ln w="4762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-12555" y="707785"/>
              <a:ext cx="9158827" cy="0"/>
            </a:xfrm>
            <a:prstGeom prst="line">
              <a:avLst/>
            </a:prstGeom>
            <a:ln w="158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357137" y="3795194"/>
            <a:ext cx="4679359" cy="60248"/>
            <a:chOff x="-14827" y="707785"/>
            <a:chExt cx="9161099" cy="6024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-14827" y="768033"/>
              <a:ext cx="9158827" cy="0"/>
            </a:xfrm>
            <a:prstGeom prst="line">
              <a:avLst/>
            </a:prstGeom>
            <a:ln w="4762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-12555" y="707785"/>
              <a:ext cx="9158827" cy="0"/>
            </a:xfrm>
            <a:prstGeom prst="line">
              <a:avLst/>
            </a:prstGeom>
            <a:ln w="158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D:\9. Picture for Report\Slide shee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6"/>
          <a:stretch/>
        </p:blipFill>
        <p:spPr bwMode="auto">
          <a:xfrm>
            <a:off x="163747" y="5646806"/>
            <a:ext cx="3909489" cy="99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D:\1. EPPO\11. General\LOGO_EPPO\สำนักนโยบายและแผนพลังงาน_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42" y="63064"/>
            <a:ext cx="3347864" cy="85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220072" y="6069475"/>
            <a:ext cx="3164584" cy="570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th-TH" sz="24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www.eppo.go.th</a:t>
            </a:r>
            <a:endParaRPr lang="th-TH" altLang="th-TH" sz="2400" b="1" i="1" dirty="0" smtClean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542703" y="5151080"/>
            <a:ext cx="4447472" cy="69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h-TH" altLang="th-TH" sz="1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สามารถ </a:t>
            </a:r>
            <a:r>
              <a:rPr lang="en-US" altLang="th-TH" sz="1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Download</a:t>
            </a:r>
            <a:r>
              <a:rPr lang="th-TH" altLang="th-TH" sz="1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ข้อมูล</a:t>
            </a:r>
          </a:p>
          <a:p>
            <a:pPr marL="0" indent="0" algn="ctr">
              <a:buFont typeface="Arial" pitchFamily="34" charset="0"/>
              <a:buNone/>
            </a:pPr>
            <a:r>
              <a:rPr lang="th-TH" altLang="th-TH" sz="1800" b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การเสวนา</a:t>
            </a:r>
            <a:r>
              <a:rPr lang="th-TH" altLang="th-TH" sz="1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ได้จากเว็บไซต์</a:t>
            </a:r>
          </a:p>
        </p:txBody>
      </p:sp>
    </p:spTree>
    <p:extLst>
      <p:ext uri="{BB962C8B-B14F-4D97-AF65-F5344CB8AC3E}">
        <p14:creationId xmlns:p14="http://schemas.microsoft.com/office/powerpoint/2010/main" val="19868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7. Infographic EPPO\Picture icon\City Banner\banner EPPO_Artboard 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r="15754" b="1122"/>
          <a:stretch/>
        </p:blipFill>
        <p:spPr bwMode="auto">
          <a:xfrm>
            <a:off x="-1" y="4812918"/>
            <a:ext cx="9144001" cy="204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41343" r="7033"/>
          <a:stretch/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03649" y="1897072"/>
            <a:ext cx="6336704" cy="1681212"/>
          </a:xfrm>
          <a:prstGeom prst="roundRect">
            <a:avLst>
              <a:gd name="adj" fmla="val 21269"/>
            </a:avLst>
          </a:prstGeom>
          <a:solidFill>
            <a:schemeClr val="bg2"/>
          </a:solidFill>
          <a:ln w="38100" cmpd="sng">
            <a:solidFill>
              <a:srgbClr val="00006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2006256"/>
            <a:ext cx="6840760" cy="16812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th-TH" sz="4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</a:t>
            </a:r>
            <a:r>
              <a:rPr lang="th-TH" sz="42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th-TH" sz="42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th-TH" sz="4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r>
              <a:rPr lang="en-US" sz="42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</a:t>
            </a:r>
            <a:endParaRPr lang="th-TH" sz="4200" b="1" dirty="0" smtClean="0">
              <a:solidFill>
                <a:srgbClr val="00006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71757" y="116632"/>
            <a:ext cx="1224136" cy="12241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D:\7. Infographic EPPO\Picture icon\Color Icon_Stat_2017\EPPO ICON-0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1" r="16294"/>
          <a:stretch/>
        </p:blipFill>
        <p:spPr bwMode="auto">
          <a:xfrm>
            <a:off x="7847192" y="93138"/>
            <a:ext cx="1187624" cy="13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9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564514" y="0"/>
            <a:ext cx="6579486" cy="9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46117" y="-93721"/>
            <a:ext cx="568273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สถานการณ์พลังงาน ปี 2560</a:t>
            </a:r>
            <a:endParaRPr lang="th-TH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485588" y="1131050"/>
            <a:ext cx="4043262" cy="387753"/>
          </a:xfrm>
          <a:prstGeom prst="roundRect">
            <a:avLst>
              <a:gd name="adj" fmla="val 4354"/>
            </a:avLst>
          </a:prstGeom>
          <a:solidFill>
            <a:srgbClr val="29527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855306" y="1135823"/>
            <a:ext cx="35331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การใช้พลังงานรายชนิด</a:t>
            </a:r>
            <a:endParaRPr lang="th-TH" altLang="th-TH" sz="160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622081" y="1060111"/>
            <a:ext cx="384940" cy="572607"/>
            <a:chOff x="2841593" y="4302981"/>
            <a:chExt cx="434263" cy="480523"/>
          </a:xfrm>
        </p:grpSpPr>
        <p:sp>
          <p:nvSpPr>
            <p:cNvPr id="24" name="Rounded Rectangle 23"/>
            <p:cNvSpPr/>
            <p:nvPr/>
          </p:nvSpPr>
          <p:spPr>
            <a:xfrm>
              <a:off x="2841593" y="4344746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928861" y="4302981"/>
              <a:ext cx="71663" cy="480523"/>
              <a:chOff x="4995767" y="3928812"/>
              <a:chExt cx="71663" cy="70720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Oval 34"/>
          <p:cNvSpPr/>
          <p:nvPr/>
        </p:nvSpPr>
        <p:spPr>
          <a:xfrm>
            <a:off x="4356931" y="1719770"/>
            <a:ext cx="813241" cy="768678"/>
          </a:xfrm>
          <a:prstGeom prst="ellipse">
            <a:avLst/>
          </a:prstGeom>
          <a:solidFill>
            <a:srgbClr val="608EC0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5418995" y="1690209"/>
            <a:ext cx="241547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การใช้น้ำมันสำเร็จรูป</a:t>
            </a:r>
            <a:endParaRPr lang="th-TH" altLang="th-TH" sz="15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398828" y="2042664"/>
            <a:ext cx="313002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5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5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โดยเพิ่มเกือบทุกประเภท                ยกเว้นการใช้น้ำมันเตา และ </a:t>
            </a:r>
            <a:r>
              <a:rPr lang="en-US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LPG</a:t>
            </a:r>
            <a:r>
              <a:rPr lang="th-TH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 ที่ลดลง</a:t>
            </a:r>
            <a:endParaRPr lang="th-TH" altLang="th-TH" sz="125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26581" y="1662708"/>
            <a:ext cx="1045560" cy="435670"/>
            <a:chOff x="7826581" y="1837696"/>
            <a:chExt cx="1045560" cy="435670"/>
          </a:xfrm>
        </p:grpSpPr>
        <p:sp>
          <p:nvSpPr>
            <p:cNvPr id="46" name="TextBox 45"/>
            <p:cNvSpPr txBox="1"/>
            <p:nvPr/>
          </p:nvSpPr>
          <p:spPr>
            <a:xfrm>
              <a:off x="7826581" y="1885196"/>
              <a:ext cx="1045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</a:t>
              </a:r>
              <a:r>
                <a:rPr lang="th-TH" sz="16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2.0</a:t>
              </a:r>
              <a:r>
                <a:rPr lang="en-US" sz="16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%</a:t>
              </a:r>
              <a:endPara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830291" y="1837696"/>
              <a:ext cx="977977" cy="435670"/>
            </a:xfrm>
            <a:prstGeom prst="roundRect">
              <a:avLst/>
            </a:prstGeom>
            <a:noFill/>
            <a:ln w="254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60" name="Oval 59"/>
          <p:cNvSpPr/>
          <p:nvPr/>
        </p:nvSpPr>
        <p:spPr>
          <a:xfrm>
            <a:off x="4338088" y="4879819"/>
            <a:ext cx="813241" cy="768678"/>
          </a:xfrm>
          <a:prstGeom prst="ellipse">
            <a:avLst/>
          </a:prstGeom>
          <a:solidFill>
            <a:srgbClr val="608EC0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46987" y="4851366"/>
            <a:ext cx="8275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ไฟฟ้า</a:t>
            </a:r>
            <a:endParaRPr lang="th-TH" altLang="th-TH" sz="15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4408934" y="5829647"/>
            <a:ext cx="2012739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5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5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5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จากการขยายตัวทางเศรษฐกิจ </a:t>
            </a:r>
            <a:r>
              <a:rPr lang="th-TH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โดยเฉพาะภาคอุตสาหกรรมและธุรกิจ</a:t>
            </a:r>
            <a:endParaRPr lang="th-TH" altLang="th-TH" sz="125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41482" y="5327829"/>
            <a:ext cx="104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1.4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241908" y="5280329"/>
            <a:ext cx="977977" cy="435670"/>
          </a:xfrm>
          <a:prstGeom prst="roundRect">
            <a:avLst/>
          </a:prstGeom>
          <a:noFill/>
          <a:ln w="2540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7" name="Oval 66"/>
          <p:cNvSpPr/>
          <p:nvPr/>
        </p:nvSpPr>
        <p:spPr>
          <a:xfrm>
            <a:off x="6729931" y="4882910"/>
            <a:ext cx="813241" cy="768678"/>
          </a:xfrm>
          <a:prstGeom prst="ellipse">
            <a:avLst/>
          </a:prstGeom>
          <a:solidFill>
            <a:srgbClr val="608EC0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7606969" y="4865090"/>
            <a:ext cx="15107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ก๊าซธรรมชาติ</a:t>
            </a:r>
            <a:endParaRPr lang="th-TH" altLang="th-TH" sz="15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6877431" y="5832738"/>
            <a:ext cx="2129589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5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</a:t>
            </a:r>
            <a:r>
              <a:rPr lang="en-US" altLang="th-TH" sz="125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5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</a:t>
            </a:r>
            <a:r>
              <a:rPr lang="th-TH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การใช้เพื่อผลิตไฟฟ้า และการใช้ </a:t>
            </a:r>
            <a:r>
              <a:rPr lang="en-US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NGV</a:t>
            </a:r>
            <a:r>
              <a:rPr lang="th-TH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      ที่ลดลง</a:t>
            </a:r>
            <a:endParaRPr lang="th-TH" altLang="th-TH" sz="125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34871" y="5330920"/>
            <a:ext cx="104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th-TH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th-TH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0.1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866829" y="5283420"/>
            <a:ext cx="977977" cy="435670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029" name="Picture 5" descr="D:\7. Infographic EPPO\Picture icon\Color Icon\bulb-160207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123">
            <a:off x="4427760" y="4933641"/>
            <a:ext cx="579579" cy="7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Straight Connector 92"/>
          <p:cNvCxnSpPr/>
          <p:nvPr/>
        </p:nvCxnSpPr>
        <p:spPr>
          <a:xfrm>
            <a:off x="4211960" y="4748386"/>
            <a:ext cx="4551001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523261" y="4748386"/>
            <a:ext cx="0" cy="171334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2" descr="D:\7. Infographic EPPO\Picture icon\Color Icon\gas_pump_nozzle_400_clr_487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1"/>
          <a:stretch/>
        </p:blipFill>
        <p:spPr bwMode="auto">
          <a:xfrm flipH="1">
            <a:off x="4244682" y="1726221"/>
            <a:ext cx="783901" cy="7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400" smtClean="0"/>
              <a:pPr algn="r">
                <a:defRPr/>
              </a:pPr>
              <a:t>3</a:t>
            </a:fld>
            <a:endParaRPr lang="en-GB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7651" y="1142000"/>
            <a:ext cx="3974885" cy="5513712"/>
            <a:chOff x="147651" y="1101056"/>
            <a:chExt cx="3974885" cy="5513712"/>
          </a:xfrm>
        </p:grpSpPr>
        <p:sp>
          <p:nvSpPr>
            <p:cNvPr id="1055" name="Rounded Rectangle 1054"/>
            <p:cNvSpPr/>
            <p:nvPr/>
          </p:nvSpPr>
          <p:spPr>
            <a:xfrm>
              <a:off x="174784" y="1101056"/>
              <a:ext cx="3810557" cy="5513712"/>
            </a:xfrm>
            <a:prstGeom prst="roundRect">
              <a:avLst>
                <a:gd name="adj" fmla="val 1150"/>
              </a:avLst>
            </a:prstGeom>
            <a:noFill/>
            <a:ln w="15875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 Box 3"/>
            <p:cNvSpPr txBox="1">
              <a:spLocks noChangeArrowheads="1"/>
            </p:cNvSpPr>
            <p:nvPr/>
          </p:nvSpPr>
          <p:spPr bwMode="auto">
            <a:xfrm>
              <a:off x="147651" y="1981304"/>
              <a:ext cx="3900453" cy="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ts val="600"/>
                </a:spcBef>
              </a:pPr>
              <a:r>
                <a:rPr lang="th-TH" altLang="th-TH" sz="18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2,754 </a:t>
              </a:r>
              <a:r>
                <a:rPr lang="th-TH" altLang="th-TH" sz="1100" b="1" dirty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พัน</a:t>
              </a:r>
              <a:r>
                <a:rPr lang="th-TH" altLang="th-TH" sz="11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บาร์เรลเทียบเท่าน้ำมันดิบต่อวัน</a:t>
              </a:r>
              <a:r>
                <a:rPr lang="en-US" altLang="th-TH" sz="1100" b="1" baseline="30000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*</a:t>
              </a:r>
              <a:r>
                <a:rPr lang="en-US" altLang="th-TH" sz="11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endParaRPr lang="th-TH" altLang="th-TH" sz="11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  <a:p>
              <a:pPr algn="ctr" eaLnBrk="1" fontAlgn="base" hangingPunct="1">
                <a:spcBef>
                  <a:spcPts val="300"/>
                </a:spcBef>
              </a:pPr>
              <a:r>
                <a:rPr lang="th-TH" altLang="th-TH" sz="13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เพิ่มขึ้นจากภาวะเศรษฐกิจที่</a:t>
              </a:r>
              <a:r>
                <a:rPr lang="th-TH" altLang="th-TH" sz="1300" b="1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ปรับตัวดี</a:t>
              </a:r>
              <a:r>
                <a:rPr lang="th-TH" altLang="th-TH" sz="13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ขึ้น</a:t>
              </a:r>
            </a:p>
            <a:p>
              <a:pPr algn="ctr" eaLnBrk="1" fontAlgn="base" hangingPunct="1">
                <a:spcBef>
                  <a:spcPts val="300"/>
                </a:spcBef>
              </a:pPr>
              <a:r>
                <a:rPr lang="th-TH" altLang="th-TH" sz="13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โดยเพิ่มขึ้นเกือบทุกประเภท ยกเว้นก๊าซธรรมชาติ</a:t>
              </a:r>
              <a:endParaRPr lang="th-TH" altLang="th-TH" sz="1300" b="1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grpSp>
          <p:nvGrpSpPr>
            <p:cNvPr id="1042" name="Group 1041"/>
            <p:cNvGrpSpPr/>
            <p:nvPr/>
          </p:nvGrpSpPr>
          <p:grpSpPr>
            <a:xfrm>
              <a:off x="1210124" y="2996117"/>
              <a:ext cx="1656184" cy="526637"/>
              <a:chOff x="611560" y="3262403"/>
              <a:chExt cx="1656184" cy="526637"/>
            </a:xfrm>
          </p:grpSpPr>
          <p:sp>
            <p:nvSpPr>
              <p:cNvPr id="121" name="Rounded Rectangle 120"/>
              <p:cNvSpPr/>
              <p:nvPr/>
            </p:nvSpPr>
            <p:spPr>
              <a:xfrm>
                <a:off x="611560" y="3262403"/>
                <a:ext cx="1619488" cy="52663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2">
                    <a:lumMod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 Box 3"/>
              <p:cNvSpPr txBox="1">
                <a:spLocks noChangeArrowheads="1"/>
              </p:cNvSpPr>
              <p:nvPr/>
            </p:nvSpPr>
            <p:spPr bwMode="auto">
              <a:xfrm>
                <a:off x="1011378" y="3316922"/>
                <a:ext cx="12563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altLang="th-TH" sz="2000" b="1" dirty="0" smtClean="0">
                    <a:solidFill>
                      <a:srgbClr val="00660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2.4%</a:t>
                </a:r>
                <a:endParaRPr lang="th-TH" altLang="th-TH" sz="2000" b="1" dirty="0">
                  <a:solidFill>
                    <a:srgbClr val="00660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endParaRPr>
              </a:p>
            </p:txBody>
          </p:sp>
          <p:sp>
            <p:nvSpPr>
              <p:cNvPr id="123" name="Striped Right Arrow 122"/>
              <p:cNvSpPr/>
              <p:nvPr/>
            </p:nvSpPr>
            <p:spPr>
              <a:xfrm rot="16200000">
                <a:off x="823577" y="3291774"/>
                <a:ext cx="328942" cy="406687"/>
              </a:xfrm>
              <a:prstGeom prst="stripedRightArrow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" tIns="7200" rIns="7200" bIns="7200"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Rounded Rectangle 127"/>
            <p:cNvSpPr/>
            <p:nvPr/>
          </p:nvSpPr>
          <p:spPr>
            <a:xfrm>
              <a:off x="613781" y="1408806"/>
              <a:ext cx="3222193" cy="410998"/>
            </a:xfrm>
            <a:prstGeom prst="roundRect">
              <a:avLst>
                <a:gd name="adj" fmla="val 50000"/>
              </a:avLst>
            </a:prstGeom>
            <a:solidFill>
              <a:srgbClr val="887E4E"/>
            </a:solidFill>
            <a:ln w="101600" cmpd="thickThin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 Box 3"/>
            <p:cNvSpPr txBox="1">
              <a:spLocks noChangeArrowheads="1"/>
            </p:cNvSpPr>
            <p:nvPr/>
          </p:nvSpPr>
          <p:spPr bwMode="auto">
            <a:xfrm>
              <a:off x="1211313" y="1440673"/>
              <a:ext cx="23042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 smtClean="0">
                  <a:solidFill>
                    <a:schemeClr val="bg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การใช้พลังงานขั้นต้น</a:t>
              </a:r>
              <a:endParaRPr lang="th-TH" altLang="th-TH" sz="16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pic>
          <p:nvPicPr>
            <p:cNvPr id="1051" name="Picture 20" descr="D:\7. Infographic EPPO\Picture icon\Color Icon_Stat_2017\EPPO ICON-1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83" y="1262384"/>
              <a:ext cx="998603" cy="666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7" name="Text Box 3"/>
            <p:cNvSpPr txBox="1">
              <a:spLocks noChangeArrowheads="1"/>
            </p:cNvSpPr>
            <p:nvPr/>
          </p:nvSpPr>
          <p:spPr bwMode="auto">
            <a:xfrm>
              <a:off x="606166" y="4497037"/>
              <a:ext cx="3516370" cy="754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361950" indent="-36195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5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GDP</a:t>
              </a:r>
              <a:r>
                <a:rPr lang="th-TH" altLang="th-TH" sz="16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en-US" altLang="th-TH" sz="14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25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ปี 2560 คาดว่าจะขยายตัว  </a:t>
              </a:r>
              <a:r>
                <a:rPr lang="th-TH" altLang="th-TH" sz="16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3.9</a:t>
              </a:r>
              <a:r>
                <a:rPr lang="en-US" altLang="th-TH" sz="16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%</a:t>
              </a:r>
              <a:r>
                <a:rPr lang="th-TH" altLang="th-TH" sz="18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25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จากการลงทุน และการส่งออกที่ขยายตัว      ดีขึ้นตามการขยายตัวของเศรษฐกิจโลก</a:t>
              </a:r>
              <a:r>
                <a:rPr lang="en-US" altLang="th-TH" sz="125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endParaRPr lang="th-TH" altLang="th-TH" sz="1250" b="1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671432" y="3913073"/>
              <a:ext cx="3169893" cy="410998"/>
            </a:xfrm>
            <a:prstGeom prst="roundRect">
              <a:avLst>
                <a:gd name="adj" fmla="val 50000"/>
              </a:avLst>
            </a:prstGeom>
            <a:solidFill>
              <a:srgbClr val="996633"/>
            </a:solidFill>
            <a:ln w="101600" cmpd="thickThin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Text Box 3"/>
            <p:cNvSpPr txBox="1">
              <a:spLocks noChangeArrowheads="1"/>
            </p:cNvSpPr>
            <p:nvPr/>
          </p:nvSpPr>
          <p:spPr bwMode="auto">
            <a:xfrm>
              <a:off x="1000805" y="3939918"/>
              <a:ext cx="25072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600" b="1" dirty="0" smtClean="0">
                  <a:solidFill>
                    <a:schemeClr val="bg1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ภาพรวมภาวะเศรษฐกิจ</a:t>
              </a:r>
              <a:endParaRPr lang="th-TH" altLang="th-TH" sz="16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pic>
          <p:nvPicPr>
            <p:cNvPr id="173" name="Picture 23" descr="D:\7. Infographic EPPO\Vector_P-Ohm\Money\chan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83" y="3746326"/>
              <a:ext cx="696557" cy="696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 Box 3"/>
            <p:cNvSpPr txBox="1">
              <a:spLocks noChangeArrowheads="1"/>
            </p:cNvSpPr>
            <p:nvPr/>
          </p:nvSpPr>
          <p:spPr bwMode="auto">
            <a:xfrm>
              <a:off x="606166" y="5349688"/>
              <a:ext cx="3329031" cy="1115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361950" indent="-36195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5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ราคาน้ำมันดิบดูไบ </a:t>
              </a:r>
              <a:r>
                <a:rPr lang="en-US" altLang="th-TH" sz="14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20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คาดว่าเฉลี่ยอยู่ที่             </a:t>
              </a:r>
              <a:r>
                <a:rPr lang="th-TH" altLang="th-TH" sz="1400" b="1" dirty="0" smtClean="0">
                  <a:solidFill>
                    <a:srgbClr val="000099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53 </a:t>
              </a:r>
              <a:r>
                <a:rPr lang="en-US" sz="1400" b="1" spc="-20" dirty="0" smtClean="0">
                  <a:solidFill>
                    <a:srgbClr val="000099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$/BBL</a:t>
              </a:r>
              <a:r>
                <a:rPr lang="th-TH" sz="1400" b="1" spc="-20" dirty="0" smtClean="0">
                  <a:solidFill>
                    <a:srgbClr val="000099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sz="125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โดยใน</a:t>
              </a:r>
              <a:r>
                <a:rPr lang="th-TH" altLang="th-TH" sz="125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ช่วง</a:t>
              </a:r>
              <a:r>
                <a:rPr lang="th-TH" altLang="th-TH" sz="1250" b="1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ครึ่งปีหลังปรับตัวเพิ่ม</a:t>
              </a:r>
              <a:r>
                <a:rPr lang="th-TH" altLang="th-TH" sz="1250" b="1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สูงขึ้นตามเศรษฐกิจโลก              และข้อตกลงลดกำลังการผลิต               ของกลุ่มผู้ผลิตน้ำมัน</a:t>
              </a:r>
              <a:endParaRPr lang="th-TH" altLang="th-TH" sz="1250" b="1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78120" y="4625840"/>
              <a:ext cx="192241" cy="192241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78120" y="5417928"/>
              <a:ext cx="192241" cy="192241"/>
            </a:xfrm>
            <a:prstGeom prst="ellipse">
              <a:avLst/>
            </a:prstGeom>
            <a:solidFill>
              <a:srgbClr val="9966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103811" y="6420784"/>
              <a:ext cx="785285" cy="153040"/>
            </a:xfrm>
            <a:prstGeom prst="rect">
              <a:avLst/>
            </a:prstGeom>
            <a:noFill/>
          </p:spPr>
          <p:txBody>
            <a:bodyPr wrap="square" lIns="7200" tIns="7200" rIns="7200" bIns="7200" rtlCol="0">
              <a:spAutoFit/>
            </a:bodyPr>
            <a:lstStyle/>
            <a:p>
              <a:pPr algn="r"/>
              <a:r>
                <a:rPr lang="th-TH" sz="9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ที่มา </a:t>
              </a:r>
              <a:r>
                <a:rPr lang="en-US" sz="9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r>
                <a:rPr lang="th-TH" sz="9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สศช.</a:t>
              </a:r>
              <a:endParaRPr lang="th-TH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4863" y="813858"/>
            <a:ext cx="577636" cy="577636"/>
            <a:chOff x="35496" y="4149080"/>
            <a:chExt cx="577636" cy="577636"/>
          </a:xfrm>
        </p:grpSpPr>
        <p:sp>
          <p:nvSpPr>
            <p:cNvPr id="76" name="Oval 75"/>
            <p:cNvSpPr/>
            <p:nvPr/>
          </p:nvSpPr>
          <p:spPr>
            <a:xfrm>
              <a:off x="35496" y="4149080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2" descr="D:\7. Infographic EPPO\Vector_P-Ohm\Number\number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34" y="4195861"/>
              <a:ext cx="464106" cy="46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Group 78"/>
          <p:cNvGrpSpPr/>
          <p:nvPr/>
        </p:nvGrpSpPr>
        <p:grpSpPr>
          <a:xfrm>
            <a:off x="4316822" y="966526"/>
            <a:ext cx="577636" cy="577636"/>
            <a:chOff x="35496" y="4065955"/>
            <a:chExt cx="577636" cy="577636"/>
          </a:xfrm>
        </p:grpSpPr>
        <p:sp>
          <p:nvSpPr>
            <p:cNvPr id="83" name="Oval 82"/>
            <p:cNvSpPr/>
            <p:nvPr/>
          </p:nvSpPr>
          <p:spPr>
            <a:xfrm>
              <a:off x="35496" y="4065955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3" descr="D:\7. Infographic EPPO\Vector_P-Ohm\Number\number (1)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7" y="4106192"/>
              <a:ext cx="466798" cy="466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TextBox 84"/>
          <p:cNvSpPr txBox="1"/>
          <p:nvPr/>
        </p:nvSpPr>
        <p:spPr>
          <a:xfrm>
            <a:off x="5499775" y="6605936"/>
            <a:ext cx="3159586" cy="137651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th-TH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*น้ำมันเครื่องบินและน้ำมันก๊าด    **ไม่รวม </a:t>
            </a:r>
            <a:r>
              <a:rPr lang="en-US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Feed stock </a:t>
            </a:r>
            <a:r>
              <a:rPr lang="th-TH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ในปิโตรเคมี</a:t>
            </a:r>
            <a:endParaRPr lang="th-TH" sz="8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40101" y="2690281"/>
            <a:ext cx="4291004" cy="581465"/>
            <a:chOff x="4540101" y="2647749"/>
            <a:chExt cx="4291004" cy="581465"/>
          </a:xfrm>
        </p:grpSpPr>
        <p:sp>
          <p:nvSpPr>
            <p:cNvPr id="48" name="Text Box 3"/>
            <p:cNvSpPr txBox="1">
              <a:spLocks noChangeArrowheads="1"/>
            </p:cNvSpPr>
            <p:nvPr/>
          </p:nvSpPr>
          <p:spPr bwMode="auto">
            <a:xfrm>
              <a:off x="4992895" y="2647749"/>
              <a:ext cx="34490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กลุ่มเบนซิน </a:t>
              </a:r>
              <a:r>
                <a:rPr lang="en-US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 </a:t>
              </a:r>
              <a:r>
                <a:rPr lang="th-TH" altLang="th-TH" sz="1200" b="1" dirty="0" smtClean="0">
                  <a:solidFill>
                    <a:srgbClr val="00660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  <a:sym typeface="Wingdings 3"/>
                </a:rPr>
                <a:t></a:t>
              </a:r>
              <a:r>
                <a:rPr lang="th-TH" altLang="th-TH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3.8</a:t>
              </a:r>
              <a:r>
                <a:rPr lang="en-US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%</a:t>
              </a:r>
              <a:r>
                <a:rPr lang="th-TH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    </a:t>
              </a:r>
              <a:r>
                <a:rPr lang="en-US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 </a:t>
              </a: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ดีเซล    </a:t>
              </a:r>
              <a:r>
                <a:rPr lang="th-TH" altLang="th-TH" sz="1200" b="1" dirty="0" smtClean="0">
                  <a:solidFill>
                    <a:srgbClr val="00660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  <a:sym typeface="Wingdings 3"/>
                </a:rPr>
                <a:t></a:t>
              </a:r>
              <a:r>
                <a:rPr lang="th-TH" altLang="th-TH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2.6</a:t>
              </a:r>
              <a:r>
                <a:rPr lang="en-US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%</a:t>
              </a:r>
              <a:r>
                <a:rPr lang="th-TH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</a:t>
              </a:r>
              <a:endParaRPr lang="th-TH" altLang="th-TH" sz="1200" b="1" dirty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4993415" y="2975298"/>
              <a:ext cx="3837690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00" b="1" u="sng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เพิ่มขึ้น</a:t>
              </a:r>
              <a:r>
                <a:rPr lang="th-TH" altLang="th-TH" sz="100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จาก</a:t>
              </a:r>
              <a:r>
                <a:rPr lang="th-TH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ราคา</a:t>
              </a: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น้ำมันที่ยังทรงตัวอยู่</a:t>
              </a:r>
              <a:r>
                <a:rPr lang="th-TH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ใน</a:t>
              </a: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ระดับไม่สูงมากนัก</a:t>
              </a:r>
              <a:endParaRPr lang="th-TH" altLang="th-TH" sz="100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pic>
          <p:nvPicPr>
            <p:cNvPr id="50" name="Picture 2" descr="C:\Users\User\Desktop\Energy Graph_Edit Pattern\Infographic\Color Icon\d0f04558e66455938fec9e0a2dec521b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101" y="2650752"/>
              <a:ext cx="315205" cy="315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Rounded Rectangle 87"/>
            <p:cNvSpPr/>
            <p:nvPr/>
          </p:nvSpPr>
          <p:spPr>
            <a:xfrm>
              <a:off x="5931942" y="2653566"/>
              <a:ext cx="785454" cy="271182"/>
            </a:xfrm>
            <a:prstGeom prst="roundRect">
              <a:avLst/>
            </a:prstGeom>
            <a:noFill/>
            <a:ln w="127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401578" y="2654164"/>
              <a:ext cx="741346" cy="259702"/>
            </a:xfrm>
            <a:prstGeom prst="roundRect">
              <a:avLst/>
            </a:prstGeom>
            <a:noFill/>
            <a:ln w="127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1028" name="Picture 4" descr="D:\7. Infographic EPPO\Picture icon\Color Icon\icon_ga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33" y="4962434"/>
            <a:ext cx="859603" cy="76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2097877" y="3658387"/>
            <a:ext cx="1738098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*รวมการใช้พลังงานทดแทน</a:t>
            </a:r>
            <a:endParaRPr lang="th-TH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44506" y="3375835"/>
            <a:ext cx="4729280" cy="1169410"/>
            <a:chOff x="4544506" y="3375835"/>
            <a:chExt cx="4729280" cy="1169410"/>
          </a:xfrm>
        </p:grpSpPr>
        <p:sp>
          <p:nvSpPr>
            <p:cNvPr id="54" name="Text Box 3"/>
            <p:cNvSpPr txBox="1">
              <a:spLocks noChangeArrowheads="1"/>
            </p:cNvSpPr>
            <p:nvPr/>
          </p:nvSpPr>
          <p:spPr bwMode="auto">
            <a:xfrm>
              <a:off x="4868242" y="3386468"/>
              <a:ext cx="14194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200" b="1" dirty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น้ำมัน</a:t>
              </a: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เครื่องบิน*</a:t>
              </a:r>
              <a:endParaRPr lang="th-TH" altLang="th-TH" sz="1200" b="1" dirty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55" name="Text Box 3"/>
            <p:cNvSpPr txBox="1">
              <a:spLocks noChangeArrowheads="1"/>
            </p:cNvSpPr>
            <p:nvPr/>
          </p:nvSpPr>
          <p:spPr bwMode="auto">
            <a:xfrm>
              <a:off x="4847495" y="3986634"/>
              <a:ext cx="131489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00" b="1" u="sng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เพิ่มขึ้น</a:t>
              </a:r>
              <a:r>
                <a:rPr lang="th-TH" altLang="th-TH" sz="100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en-US" altLang="th-TH" sz="100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/>
              </a:r>
              <a:br>
                <a:rPr lang="en-US" altLang="th-TH" sz="100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</a:b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จาก</a:t>
              </a:r>
              <a:r>
                <a:rPr lang="th-TH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การท่องเที่ยว</a:t>
              </a:r>
              <a:br>
                <a:rPr lang="th-TH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</a:br>
              <a:r>
                <a:rPr lang="th-TH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ที่ขยายตัวได้</a:t>
              </a: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ดี</a:t>
              </a:r>
              <a:endParaRPr lang="th-TH" altLang="th-TH" sz="100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52886" y="3667050"/>
              <a:ext cx="9558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 3"/>
                <a:buChar char="p"/>
              </a:pPr>
              <a:r>
                <a:rPr lang="th-TH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4.4</a:t>
              </a:r>
              <a:r>
                <a:rPr lang="en-US" sz="12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%</a:t>
              </a:r>
              <a:endParaRPr lang="th-TH" sz="12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endParaRPr>
            </a:p>
          </p:txBody>
        </p:sp>
        <p:pic>
          <p:nvPicPr>
            <p:cNvPr id="59" name="Picture 2" descr="D:\7. Infographic EPPO\Picture icon\Color Icon\purple-airplane-md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44506" y="3414555"/>
              <a:ext cx="308107" cy="279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Rounded Rectangle 85"/>
            <p:cNvSpPr/>
            <p:nvPr/>
          </p:nvSpPr>
          <p:spPr>
            <a:xfrm>
              <a:off x="5105533" y="3696075"/>
              <a:ext cx="864096" cy="258967"/>
            </a:xfrm>
            <a:prstGeom prst="roundRect">
              <a:avLst/>
            </a:prstGeom>
            <a:noFill/>
            <a:ln w="127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627381" y="3387936"/>
              <a:ext cx="1646405" cy="1000276"/>
              <a:chOff x="7627381" y="3476597"/>
              <a:chExt cx="1646405" cy="1000276"/>
            </a:xfrm>
          </p:grpSpPr>
          <p:sp>
            <p:nvSpPr>
              <p:cNvPr id="80" name="Text Box 3"/>
              <p:cNvSpPr txBox="1">
                <a:spLocks noChangeArrowheads="1"/>
              </p:cNvSpPr>
              <p:nvPr/>
            </p:nvSpPr>
            <p:spPr bwMode="auto">
              <a:xfrm>
                <a:off x="7994018" y="3476597"/>
                <a:ext cx="85610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th-TH" sz="1200" b="1" dirty="0" smtClean="0">
                    <a:solidFill>
                      <a:srgbClr val="00206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LPG</a:t>
                </a:r>
                <a:r>
                  <a:rPr lang="th-TH" altLang="th-TH" sz="1200" b="1" dirty="0" smtClean="0">
                    <a:solidFill>
                      <a:srgbClr val="00206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**</a:t>
                </a:r>
                <a:endParaRPr lang="th-TH" altLang="th-TH" sz="1200" b="1" dirty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endParaRPr>
              </a:p>
            </p:txBody>
          </p:sp>
          <p:sp>
            <p:nvSpPr>
              <p:cNvPr id="81" name="Text Box 3"/>
              <p:cNvSpPr txBox="1">
                <a:spLocks noChangeArrowheads="1"/>
              </p:cNvSpPr>
              <p:nvPr/>
            </p:nvSpPr>
            <p:spPr bwMode="auto">
              <a:xfrm>
                <a:off x="7854891" y="4076763"/>
                <a:ext cx="141889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85725" indent="-85725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th-TH" sz="1000" dirty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: </a:t>
                </a:r>
                <a:r>
                  <a:rPr lang="th-TH" altLang="th-TH" sz="1000" b="1" u="sng" dirty="0" smtClean="0">
                    <a:solidFill>
                      <a:srgbClr val="FF0066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ลดลง</a:t>
                </a:r>
                <a:r>
                  <a:rPr lang="th-TH" altLang="th-TH" sz="1000" b="1" dirty="0" smtClean="0">
                    <a:solidFill>
                      <a:srgbClr val="FF0066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 </a:t>
                </a:r>
                <a:r>
                  <a:rPr lang="th-TH" altLang="th-TH" sz="1000" dirty="0" smtClean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จากการใช้           ในภาคขนส่ง</a:t>
                </a:r>
                <a:endParaRPr lang="th-TH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983973" y="3766704"/>
                <a:ext cx="9558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</a:t>
                </a:r>
                <a:r>
                  <a:rPr lang="th-TH" sz="12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1</a:t>
                </a:r>
                <a:r>
                  <a:rPr lang="th-TH" sz="12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.8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%</a:t>
                </a:r>
                <a:endParaRPr lang="th-TH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endParaRPr>
              </a:p>
            </p:txBody>
          </p:sp>
          <p:pic>
            <p:nvPicPr>
              <p:cNvPr id="1031" name="Picture 7" descr="D:\7. Infographic EPPO\Picture icon\Color Icon\imag04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7381" y="3488281"/>
                <a:ext cx="307729" cy="363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7" name="Rounded Rectangle 86"/>
              <p:cNvSpPr/>
              <p:nvPr/>
            </p:nvSpPr>
            <p:spPr>
              <a:xfrm>
                <a:off x="7970387" y="3789040"/>
                <a:ext cx="853950" cy="254663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91" name="Text Box 3"/>
            <p:cNvSpPr txBox="1">
              <a:spLocks noChangeArrowheads="1"/>
            </p:cNvSpPr>
            <p:nvPr/>
          </p:nvSpPr>
          <p:spPr bwMode="auto">
            <a:xfrm>
              <a:off x="6601462" y="3391081"/>
              <a:ext cx="8561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น้ำมันเตา</a:t>
              </a:r>
              <a:endParaRPr lang="th-TH" altLang="th-TH" sz="1200" b="1" dirty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92" name="Text Box 3"/>
            <p:cNvSpPr txBox="1">
              <a:spLocks noChangeArrowheads="1"/>
            </p:cNvSpPr>
            <p:nvPr/>
          </p:nvSpPr>
          <p:spPr bwMode="auto">
            <a:xfrm>
              <a:off x="6462335" y="3991247"/>
              <a:ext cx="141889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00" b="1" u="sng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ลดลง</a:t>
              </a:r>
              <a:r>
                <a:rPr lang="th-TH" altLang="th-TH" sz="100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จากการใช้           ในภาคการผลิตไฟฟ้า และภาคอุตสาหกรรม</a:t>
              </a:r>
              <a:endParaRPr lang="th-TH" altLang="th-TH" sz="100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91417" y="3681188"/>
              <a:ext cx="9558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</a:t>
              </a:r>
              <a:r>
                <a:rPr lang="th-TH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7.2</a:t>
              </a:r>
              <a:r>
                <a:rPr lang="en-US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%</a:t>
              </a:r>
              <a:endPara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6577831" y="3703524"/>
              <a:ext cx="853950" cy="254663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050" name="Picture 2" descr="D:\7. Infographic EPPO\Picture icon\Color Icon\Bio (4)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0" r="20343" b="12503"/>
            <a:stretch/>
          </p:blipFill>
          <p:spPr bwMode="auto">
            <a:xfrm>
              <a:off x="6317973" y="3375835"/>
              <a:ext cx="287568" cy="40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54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564514" y="0"/>
            <a:ext cx="6579486" cy="9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683568" y="6249622"/>
            <a:ext cx="7672958" cy="5197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13276" y="6286483"/>
            <a:ext cx="7343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การใช้น้ำมันดีเซล </a:t>
            </a:r>
            <a:r>
              <a:rPr lang="th-TH" sz="1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เฉลี่ย 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63.7 </a:t>
            </a:r>
            <a:r>
              <a:rPr lang="th-TH" sz="1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ล้านลิตร/วัน 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คาดว่า 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2.6</a:t>
            </a:r>
            <a:r>
              <a:rPr lang="en-US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เนื่องจาก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ราคาขายปลีก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ที่แม้จะปรับตัวเพิ่มขึ้น             ในช่วงครึ่งปีหลัง แต่ยังคงอยู่ในระดับไม่สูงมากนัก ประกอบกับจำนวนรถยนต์ใหม่ที่เข้าตลาดเพิ่มขึ้น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9" name="Picture 2" descr="D:\7. Infographic EPPO\Picture icon\Color Icon\1115_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977">
            <a:off x="-5959" y="6139732"/>
            <a:ext cx="1037834" cy="6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652259932"/>
              </p:ext>
            </p:extLst>
          </p:nvPr>
        </p:nvGraphicFramePr>
        <p:xfrm>
          <a:off x="46740" y="1266884"/>
          <a:ext cx="8763381" cy="478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Box 40"/>
          <p:cNvSpPr txBox="1"/>
          <p:nvPr/>
        </p:nvSpPr>
        <p:spPr>
          <a:xfrm rot="16200000">
            <a:off x="-1783908" y="3301388"/>
            <a:ext cx="404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ล้านลิตร/วัน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6802939" y="3319947"/>
            <a:ext cx="400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บาท/ลิตร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2660" y="1172997"/>
            <a:ext cx="2452672" cy="2351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1778661" y="1137052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2558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05332" y="1175674"/>
            <a:ext cx="2429429" cy="2324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4271097" y="1131102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2559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34762" y="1176163"/>
            <a:ext cx="2355082" cy="2319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6588224" y="1131593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2560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5866957" y="3726655"/>
            <a:ext cx="1563225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1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ราคาน้ำมันดีเซล</a:t>
            </a:r>
            <a:endParaRPr lang="th-TH" sz="1400" b="1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320653" y="4846064"/>
            <a:ext cx="1596587" cy="531046"/>
          </a:xfrm>
          <a:prstGeom prst="roundRect">
            <a:avLst/>
          </a:prstGeom>
          <a:solidFill>
            <a:srgbClr val="FF99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349229" y="4844680"/>
            <a:ext cx="1506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มิ.ย.-ต.ค. </a:t>
            </a: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</a:p>
          <a:p>
            <a:pPr algn="ctr">
              <a:defRPr/>
            </a:pP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การใช้ดีเซลลดลงช่วงฤดูฝนตามรอบฤดูกาล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779912" y="4850130"/>
            <a:ext cx="1596587" cy="531046"/>
          </a:xfrm>
          <a:prstGeom prst="roundRect">
            <a:avLst/>
          </a:prstGeom>
          <a:solidFill>
            <a:srgbClr val="FF99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823937" y="4841127"/>
            <a:ext cx="1506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มิ.ย.-ต.ค. </a:t>
            </a: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</a:p>
          <a:p>
            <a:pPr algn="ctr">
              <a:defRPr/>
            </a:pP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การใช้ดีเซลลดลงช่วงฤดูฝนตามรอบฤดูกาล</a:t>
            </a:r>
          </a:p>
        </p:txBody>
      </p:sp>
      <p:sp>
        <p:nvSpPr>
          <p:cNvPr id="54" name="Text Box 23"/>
          <p:cNvSpPr txBox="1">
            <a:spLocks noChangeArrowheads="1"/>
          </p:cNvSpPr>
          <p:nvPr/>
        </p:nvSpPr>
        <p:spPr bwMode="auto">
          <a:xfrm>
            <a:off x="1190013" y="2090855"/>
            <a:ext cx="185782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400" b="1" dirty="0" smtClean="0">
                <a:solidFill>
                  <a:srgbClr val="462300"/>
                </a:solidFill>
                <a:latin typeface="Tahoma" pitchFamily="34" charset="0"/>
                <a:cs typeface="Tahoma" pitchFamily="34" charset="0"/>
              </a:rPr>
              <a:t>ยอดจำหน่ายดีเซล</a:t>
            </a:r>
            <a:endParaRPr lang="th-TH" sz="1400" b="1" dirty="0">
              <a:solidFill>
                <a:srgbClr val="4623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5" name="Picture 2" descr="D:\7. Infographic EPPO\Picture icon\Color Icon\chan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5058" y="3590696"/>
            <a:ext cx="468960" cy="4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D:\7. Infographic EPPO\Picture icon\Color Icon\rijkqeEi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350" y="1952671"/>
            <a:ext cx="524816" cy="42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Connector 56"/>
          <p:cNvCxnSpPr/>
          <p:nvPr/>
        </p:nvCxnSpPr>
        <p:spPr>
          <a:xfrm>
            <a:off x="3326598" y="3136608"/>
            <a:ext cx="2451893" cy="0"/>
          </a:xfrm>
          <a:prstGeom prst="line">
            <a:avLst/>
          </a:prstGeom>
          <a:ln w="19050">
            <a:solidFill>
              <a:srgbClr val="663300"/>
            </a:solidFill>
            <a:prstDash val="sys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3618251" y="2848309"/>
            <a:ext cx="1766646" cy="253916"/>
          </a:xfrm>
          <a:prstGeom prst="rect">
            <a:avLst/>
          </a:prstGeom>
          <a:solidFill>
            <a:srgbClr val="663300">
              <a:alpha val="38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050" b="1" dirty="0" smtClean="0">
                <a:latin typeface="Tahoma" pitchFamily="34" charset="0"/>
                <a:cs typeface="Tahoma" pitchFamily="34" charset="0"/>
                <a:sym typeface="Wingdings 3"/>
              </a:rPr>
              <a:t>เฉลี่ย</a:t>
            </a:r>
            <a:r>
              <a:rPr lang="en-US" sz="1050" b="1" dirty="0" smtClean="0">
                <a:latin typeface="Tahoma" pitchFamily="34" charset="0"/>
                <a:cs typeface="Tahoma" pitchFamily="34" charset="0"/>
                <a:sym typeface="Wingdings 3"/>
              </a:rPr>
              <a:t> 61.9</a:t>
            </a:r>
            <a:r>
              <a:rPr lang="th-TH" sz="1050" b="1" dirty="0" smtClean="0">
                <a:latin typeface="Tahoma" pitchFamily="34" charset="0"/>
                <a:cs typeface="Tahoma" pitchFamily="34" charset="0"/>
                <a:sym typeface="Wingdings 3"/>
              </a:rPr>
              <a:t> ล้านลิตร/วัน</a:t>
            </a:r>
            <a:endParaRPr lang="th-TH" sz="105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638822" y="1645038"/>
            <a:ext cx="1020314" cy="301073"/>
          </a:xfrm>
          <a:prstGeom prst="roundRect">
            <a:avLst/>
          </a:prstGeom>
          <a:solidFill>
            <a:srgbClr val="663300">
              <a:alpha val="90000"/>
            </a:srgbClr>
          </a:solidFill>
          <a:ln w="31750" cmpd="sng">
            <a:solidFill>
              <a:srgbClr val="663300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Striped Right Arrow 59"/>
          <p:cNvSpPr/>
          <p:nvPr/>
        </p:nvSpPr>
        <p:spPr>
          <a:xfrm rot="16200000">
            <a:off x="7015460" y="1956582"/>
            <a:ext cx="282764" cy="379758"/>
          </a:xfrm>
          <a:prstGeom prst="stripedRightArrow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081647" y="4865826"/>
            <a:ext cx="1706383" cy="531046"/>
          </a:xfrm>
          <a:prstGeom prst="roundRect">
            <a:avLst/>
          </a:prstGeom>
          <a:solidFill>
            <a:srgbClr val="FF99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92280" y="4883182"/>
            <a:ext cx="16980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ใช้ดีเซลเฉลี่ยยังคงเพิ่มขึ้น </a:t>
            </a: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แม้</a:t>
            </a: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ราคาขาย</a:t>
            </a: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ปลีกจะปรับตัว</a:t>
            </a:r>
          </a:p>
          <a:p>
            <a:pPr algn="ctr">
              <a:defRPr/>
            </a:pP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สูงขึ้นในช่วงครึ่งปีหลัง</a:t>
            </a:r>
            <a:endParaRPr lang="th-TH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6713252" y="1625293"/>
            <a:ext cx="923389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Wingdings 3"/>
              </a:rPr>
              <a:t>2.6</a:t>
            </a: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%</a:t>
            </a:r>
            <a:endParaRPr lang="th-TH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44208" y="5965518"/>
            <a:ext cx="1718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พ.ย.-ธ.ค. เป็นข้อมูลเบื้องต้น</a:t>
            </a:r>
          </a:p>
        </p:txBody>
      </p:sp>
      <p:sp>
        <p:nvSpPr>
          <p:cNvPr id="6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400" smtClean="0"/>
              <a:pPr algn="r">
                <a:defRPr/>
              </a:pPr>
              <a:t>4</a:t>
            </a:fld>
            <a:endParaRPr lang="en-GB" sz="1400" dirty="0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856038" y="28684"/>
            <a:ext cx="6252465" cy="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ยอดจำหน่ายและราคาน้ำมันดีเซล</a:t>
            </a:r>
            <a:endParaRPr lang="th-TH" altLang="th-TH" sz="27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720507" y="2835026"/>
            <a:ext cx="2369337" cy="0"/>
          </a:xfrm>
          <a:prstGeom prst="line">
            <a:avLst/>
          </a:prstGeom>
          <a:ln w="19050">
            <a:solidFill>
              <a:srgbClr val="663300"/>
            </a:solidFill>
            <a:prstDash val="sys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23"/>
          <p:cNvSpPr txBox="1">
            <a:spLocks noChangeArrowheads="1"/>
          </p:cNvSpPr>
          <p:nvPr/>
        </p:nvSpPr>
        <p:spPr bwMode="auto">
          <a:xfrm>
            <a:off x="6012160" y="2546727"/>
            <a:ext cx="1766646" cy="253916"/>
          </a:xfrm>
          <a:prstGeom prst="rect">
            <a:avLst/>
          </a:prstGeom>
          <a:solidFill>
            <a:srgbClr val="663300">
              <a:alpha val="38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050" b="1" dirty="0" smtClean="0">
                <a:latin typeface="Tahoma" pitchFamily="34" charset="0"/>
                <a:cs typeface="Tahoma" pitchFamily="34" charset="0"/>
                <a:sym typeface="Wingdings 3"/>
              </a:rPr>
              <a:t>เฉลี่ย</a:t>
            </a:r>
            <a:r>
              <a:rPr lang="en-US" sz="1050" b="1" dirty="0" smtClean="0">
                <a:latin typeface="Tahoma" pitchFamily="34" charset="0"/>
                <a:cs typeface="Tahoma" pitchFamily="34" charset="0"/>
                <a:sym typeface="Wingdings 3"/>
              </a:rPr>
              <a:t> 6</a:t>
            </a:r>
            <a:r>
              <a:rPr lang="th-TH" sz="1050" b="1" dirty="0" smtClean="0">
                <a:latin typeface="Tahoma" pitchFamily="34" charset="0"/>
                <a:cs typeface="Tahoma" pitchFamily="34" charset="0"/>
                <a:sym typeface="Wingdings 3"/>
              </a:rPr>
              <a:t>3.7 ล้านลิตร/วัน</a:t>
            </a:r>
            <a:endParaRPr lang="th-TH" sz="105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683568" y="6249622"/>
            <a:ext cx="7672958" cy="5197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450114" y="0"/>
            <a:ext cx="6693886" cy="110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Chart 41"/>
          <p:cNvGraphicFramePr/>
          <p:nvPr>
            <p:extLst>
              <p:ext uri="{D42A27DB-BD31-4B8C-83A1-F6EECF244321}">
                <p14:modId xmlns:p14="http://schemas.microsoft.com/office/powerpoint/2010/main" val="3913568467"/>
              </p:ext>
            </p:extLst>
          </p:nvPr>
        </p:nvGraphicFramePr>
        <p:xfrm>
          <a:off x="187456" y="1243824"/>
          <a:ext cx="8763381" cy="478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TextBox 42"/>
          <p:cNvSpPr txBox="1"/>
          <p:nvPr/>
        </p:nvSpPr>
        <p:spPr>
          <a:xfrm rot="16200000">
            <a:off x="-1711432" y="3278328"/>
            <a:ext cx="404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ล้านลิตร/วัน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7034242" y="3365997"/>
            <a:ext cx="35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บาท/ลิตร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5594328" y="3454129"/>
            <a:ext cx="2008443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13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ราคาน้ำมันเบนซินเฉลี่ย</a:t>
            </a: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1134994" y="2102405"/>
            <a:ext cx="200390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400" b="1" dirty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ยอดจำหน่าย</a:t>
            </a:r>
          </a:p>
          <a:p>
            <a:pPr algn="ctr">
              <a:defRPr/>
            </a:pPr>
            <a:r>
              <a:rPr lang="th-TH" sz="1400" b="1" dirty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เบนซินและแก๊สโซฮอล</a:t>
            </a:r>
          </a:p>
        </p:txBody>
      </p:sp>
      <p:pic>
        <p:nvPicPr>
          <p:cNvPr id="53" name="Picture 2" descr="D:\7. Infographic EPPO\Picture icon\Color Icon\chan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5441" y="3321367"/>
            <a:ext cx="557913" cy="5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/>
          <p:nvPr/>
        </p:nvCxnSpPr>
        <p:spPr>
          <a:xfrm>
            <a:off x="3432505" y="3129093"/>
            <a:ext cx="2440199" cy="0"/>
          </a:xfrm>
          <a:prstGeom prst="line">
            <a:avLst/>
          </a:prstGeom>
          <a:ln w="19050">
            <a:solidFill>
              <a:srgbClr val="003300"/>
            </a:solidFill>
            <a:prstDash val="sys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23"/>
          <p:cNvSpPr txBox="1">
            <a:spLocks noChangeArrowheads="1"/>
          </p:cNvSpPr>
          <p:nvPr/>
        </p:nvSpPr>
        <p:spPr bwMode="auto">
          <a:xfrm>
            <a:off x="3648528" y="2824753"/>
            <a:ext cx="2026991" cy="253916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050" b="1" dirty="0" smtClean="0">
                <a:latin typeface="Tahoma" pitchFamily="34" charset="0"/>
                <a:cs typeface="Tahoma" pitchFamily="34" charset="0"/>
                <a:sym typeface="Wingdings 3"/>
              </a:rPr>
              <a:t>เฉลี่ย</a:t>
            </a:r>
            <a:r>
              <a:rPr lang="en-US" sz="1050" b="1" dirty="0" smtClean="0">
                <a:latin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th-TH" sz="1050" b="1" dirty="0" smtClean="0">
                <a:latin typeface="Tahoma" pitchFamily="34" charset="0"/>
                <a:cs typeface="Tahoma" pitchFamily="34" charset="0"/>
                <a:sym typeface="Wingdings 3"/>
              </a:rPr>
              <a:t>29.0</a:t>
            </a:r>
            <a:r>
              <a:rPr lang="en-US" sz="1050" b="1" dirty="0" smtClean="0">
                <a:latin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th-TH" sz="1050" b="1" dirty="0" smtClean="0">
                <a:latin typeface="Tahoma" pitchFamily="34" charset="0"/>
                <a:cs typeface="Tahoma" pitchFamily="34" charset="0"/>
                <a:sym typeface="Wingdings 3"/>
              </a:rPr>
              <a:t>ล้านลิตร/วัน</a:t>
            </a:r>
            <a:endParaRPr lang="th-TH" sz="105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884890" y="2852936"/>
            <a:ext cx="2218464" cy="0"/>
          </a:xfrm>
          <a:prstGeom prst="line">
            <a:avLst/>
          </a:prstGeom>
          <a:ln w="19050">
            <a:solidFill>
              <a:srgbClr val="003300"/>
            </a:solidFill>
            <a:prstDash val="sysDash"/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6039144" y="2548596"/>
            <a:ext cx="1921390" cy="253916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050" b="1" dirty="0" smtClean="0">
                <a:latin typeface="Tahoma" pitchFamily="34" charset="0"/>
                <a:cs typeface="Tahoma" pitchFamily="34" charset="0"/>
                <a:sym typeface="Wingdings 3"/>
              </a:rPr>
              <a:t>เฉลี่ย</a:t>
            </a:r>
            <a:r>
              <a:rPr lang="en-US" sz="1050" b="1" dirty="0" smtClean="0">
                <a:latin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th-TH" sz="1050" b="1" dirty="0" smtClean="0">
                <a:latin typeface="Tahoma" pitchFamily="34" charset="0"/>
                <a:cs typeface="Tahoma" pitchFamily="34" charset="0"/>
                <a:sym typeface="Wingdings 3"/>
              </a:rPr>
              <a:t>30.2 ล้านลิตร/วัน</a:t>
            </a:r>
            <a:endParaRPr lang="th-TH" sz="105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4399" y="6284462"/>
            <a:ext cx="7078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การใช้น้ำมันเบนซินและแก๊สโซฮอล </a:t>
            </a:r>
            <a:r>
              <a:rPr lang="th-TH" sz="1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เฉลี่ย 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30.2 </a:t>
            </a:r>
            <a:r>
              <a:rPr lang="th-TH" sz="1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ล้านลิตร/วัน 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คาดว่า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3.8</a:t>
            </a:r>
            <a:r>
              <a:rPr lang="en-US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เนื่องจากราคาขายปลีกที่ยังอยู่ในระดับไม่สูงมากนัก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0" name="Picture 2" descr="D:\7. Infographic EPPO\Picture icon\Color Icon\gas_pump_nozzle_400_clr_487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6075596"/>
            <a:ext cx="967292" cy="7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ounded Rectangle 60"/>
          <p:cNvSpPr/>
          <p:nvPr/>
        </p:nvSpPr>
        <p:spPr>
          <a:xfrm>
            <a:off x="5391923" y="4780038"/>
            <a:ext cx="1988389" cy="576966"/>
          </a:xfrm>
          <a:prstGeom prst="roundRect">
            <a:avLst/>
          </a:prstGeom>
          <a:solidFill>
            <a:srgbClr val="FFBC3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472724" y="4809173"/>
            <a:ext cx="18392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การใช้เบนซินและแก๊ส</a:t>
            </a: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โซ</a:t>
            </a: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ฮอล</a:t>
            </a:r>
          </a:p>
          <a:p>
            <a:pPr algn="ctr">
              <a:defRPr/>
            </a:pP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ยังคงเพิ่มขึ้น แม้ราคาขายปลีก</a:t>
            </a:r>
          </a:p>
          <a:p>
            <a:pPr algn="ctr">
              <a:defRPr/>
            </a:pP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จะมีแนวโน้มปรับตัวสูงขึ้น</a:t>
            </a:r>
            <a:endParaRPr lang="th-TH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3" name="Picture 2" descr="D:\7. Infographic EPPO\Picture icon\Color Icon\rijkqeEiR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991" y="1988840"/>
            <a:ext cx="524816" cy="42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Striped Right Arrow 64"/>
          <p:cNvSpPr/>
          <p:nvPr/>
        </p:nvSpPr>
        <p:spPr>
          <a:xfrm rot="16200000">
            <a:off x="7017471" y="1868336"/>
            <a:ext cx="282764" cy="379758"/>
          </a:xfrm>
          <a:prstGeom prst="striped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587466" y="1556792"/>
            <a:ext cx="1020314" cy="308797"/>
            <a:chOff x="6821725" y="1464921"/>
            <a:chExt cx="1020314" cy="308797"/>
          </a:xfrm>
        </p:grpSpPr>
        <p:sp>
          <p:nvSpPr>
            <p:cNvPr id="64" name="Rounded Rectangle 63"/>
            <p:cNvSpPr/>
            <p:nvPr/>
          </p:nvSpPr>
          <p:spPr>
            <a:xfrm>
              <a:off x="6821725" y="1464921"/>
              <a:ext cx="1020314" cy="301073"/>
            </a:xfrm>
            <a:prstGeom prst="roundRect">
              <a:avLst/>
            </a:prstGeom>
            <a:solidFill>
              <a:srgbClr val="006600">
                <a:alpha val="89804"/>
              </a:srgbClr>
            </a:solidFill>
            <a:ln w="31750" cmpd="sng">
              <a:solidFill>
                <a:srgbClr val="006600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Text Box 23"/>
            <p:cNvSpPr txBox="1">
              <a:spLocks noChangeArrowheads="1"/>
            </p:cNvSpPr>
            <p:nvPr/>
          </p:nvSpPr>
          <p:spPr bwMode="auto">
            <a:xfrm>
              <a:off x="6862669" y="1465941"/>
              <a:ext cx="918627" cy="3077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  <a:sym typeface="Wingdings 3"/>
                </a:rPr>
                <a:t>3.8</a:t>
              </a:r>
              <a:r>
                <a:rPr lang="en-US" sz="1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%</a:t>
              </a:r>
              <a:endPara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400" smtClean="0"/>
              <a:pPr algn="r">
                <a:defRPr/>
              </a:pPr>
              <a:t>5</a:t>
            </a:fld>
            <a:endParaRPr lang="en-GB" sz="1400" dirty="0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2777208" y="154812"/>
            <a:ext cx="6252465" cy="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th-TH" alt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ยอดจำหน่ายน้ำมันเบนซินและแก๊สโซฮอล </a:t>
            </a:r>
            <a:br>
              <a:rPr lang="th-TH" alt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th-TH" altLang="th-TH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และ</a:t>
            </a:r>
            <a:r>
              <a:rPr lang="th-TH" altLang="th-TH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ราคาน้ำมันเบนซินเฉลี่ย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44208" y="5965518"/>
            <a:ext cx="1718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พ.ย.-ธ.ค. เป็นข้อมูลเบื้องต้น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02788" y="1172997"/>
            <a:ext cx="2452672" cy="2351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1928789" y="1137052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2558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455460" y="1175674"/>
            <a:ext cx="2429429" cy="2324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4421225" y="1131102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2559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84890" y="1176163"/>
            <a:ext cx="2355082" cy="2319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6738352" y="1131593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2560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427398" y="4797152"/>
            <a:ext cx="1988389" cy="576966"/>
          </a:xfrm>
          <a:prstGeom prst="roundRect">
            <a:avLst/>
          </a:prstGeom>
          <a:solidFill>
            <a:srgbClr val="FFBC3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508199" y="4826287"/>
            <a:ext cx="18392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การใช้เบนซินและแก๊สโซฮอล</a:t>
            </a:r>
          </a:p>
          <a:p>
            <a:pPr algn="ctr">
              <a:defRPr/>
            </a:pP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เพิ่มขึ้นจากราคา</a:t>
            </a: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ขาย</a:t>
            </a: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ปลีกที่</a:t>
            </a: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ลดลงตามราคาตลาดโลกตั้งแต่ปลายปี 57</a:t>
            </a:r>
          </a:p>
        </p:txBody>
      </p:sp>
    </p:spTree>
    <p:extLst>
      <p:ext uri="{BB962C8B-B14F-4D97-AF65-F5344CB8AC3E}">
        <p14:creationId xmlns:p14="http://schemas.microsoft.com/office/powerpoint/2010/main" val="32253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400" smtClean="0"/>
              <a:pPr algn="r">
                <a:defRPr/>
              </a:pPr>
              <a:t>6</a:t>
            </a:fld>
            <a:endParaRPr lang="en-GB" sz="1400" dirty="0"/>
          </a:p>
        </p:txBody>
      </p:sp>
      <p:pic>
        <p:nvPicPr>
          <p:cNvPr id="7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564514" y="0"/>
            <a:ext cx="6579486" cy="9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1115" y="6216645"/>
            <a:ext cx="7694607" cy="499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97349" y="6237312"/>
            <a:ext cx="7230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th-TH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LPG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ภาคครัวเรือนและภาคอุตสาหกรรมมีแนวโน้มเพิ่มขึ้น ขณะที่ภาคขนส่งมีแนวโน้มลดลง </a:t>
            </a:r>
          </a:p>
          <a:p>
            <a:pPr lvl="0" fontAlgn="b"/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ทั้งนี้ราคาขายปลีก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LPG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ปี 2560 มีแนวโน้มเพิ่มขึ้นตามราคาตลาดโลก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55919685"/>
              </p:ext>
            </p:extLst>
          </p:nvPr>
        </p:nvGraphicFramePr>
        <p:xfrm>
          <a:off x="157102" y="1228058"/>
          <a:ext cx="8763381" cy="478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1799674" y="3262562"/>
            <a:ext cx="404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พันตัน/เดือน</a:t>
            </a:r>
            <a:endParaRPr lang="th-TH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873215" y="3296510"/>
            <a:ext cx="4007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บาท/กิโลกรัม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3022" y="1134171"/>
            <a:ext cx="2613264" cy="2410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889023" y="1098226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2558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6286" y="1136848"/>
            <a:ext cx="2536827" cy="2324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381459" y="1092276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2559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3112" y="1137337"/>
            <a:ext cx="2087093" cy="2319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6857575" y="1092767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2560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500164" y="1586720"/>
            <a:ext cx="1203185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ราคา </a:t>
            </a:r>
            <a:r>
              <a:rPr lang="en-US" sz="14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LPG</a:t>
            </a:r>
            <a:endParaRPr lang="th-TH" sz="14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185652" y="4221912"/>
            <a:ext cx="138680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1400" b="1" dirty="0" smtClean="0">
                <a:solidFill>
                  <a:srgbClr val="462300"/>
                </a:solidFill>
                <a:latin typeface="Tahoma" pitchFamily="34" charset="0"/>
                <a:cs typeface="Tahoma" pitchFamily="34" charset="0"/>
              </a:rPr>
              <a:t>อุตสาหกรรม</a:t>
            </a:r>
            <a:endParaRPr lang="th-TH" sz="1400" b="1" dirty="0">
              <a:solidFill>
                <a:srgbClr val="4623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" name="Picture 2" descr="D:\7. Infographic EPPO\Picture icon\Color Icon\chan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61" y="1425077"/>
            <a:ext cx="468960" cy="4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505493" y="6113358"/>
            <a:ext cx="489043" cy="635728"/>
            <a:chOff x="493818" y="5903550"/>
            <a:chExt cx="549790" cy="725990"/>
          </a:xfrm>
        </p:grpSpPr>
        <p:pic>
          <p:nvPicPr>
            <p:cNvPr id="26" name="Picture 2" descr="C:\Users\User\Desktop\Energy Graph_Edit Pattern\Infographic\Color Icon\botija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18" y="5903550"/>
              <a:ext cx="549790" cy="725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34728" y="61463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SP ThunderFox" panose="02000000000000000000" pitchFamily="2" charset="0"/>
                  <a:ea typeface="Tahoma" pitchFamily="34" charset="0"/>
                  <a:cs typeface="SP ThunderFox" panose="02000000000000000000" pitchFamily="2" charset="0"/>
                </a:rPr>
                <a:t>LPG</a:t>
              </a:r>
              <a:endParaRPr lang="th-TH" sz="1400" b="1" dirty="0">
                <a:solidFill>
                  <a:schemeClr val="bg1"/>
                </a:solidFill>
                <a:latin typeface="SP ThunderFox" panose="02000000000000000000" pitchFamily="2" charset="0"/>
                <a:ea typeface="Tahoma" pitchFamily="34" charset="0"/>
                <a:cs typeface="SP ThunderFox" panose="02000000000000000000" pitchFamily="2" charset="0"/>
              </a:endParaRPr>
            </a:p>
          </p:txBody>
        </p:sp>
      </p:grp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6533817" y="3276272"/>
            <a:ext cx="901164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14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ขนส่ง</a:t>
            </a:r>
            <a:endParaRPr lang="th-TH" sz="1400" b="1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856038" y="28684"/>
            <a:ext cx="6252465" cy="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ยอดจำหน่าย </a:t>
            </a:r>
            <a:r>
              <a:rPr lang="en-US" altLang="th-TH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LPG</a:t>
            </a:r>
            <a:r>
              <a:rPr lang="th-TH" altLang="th-TH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รายสาขาและราคา</a:t>
            </a:r>
            <a:endParaRPr lang="th-TH" altLang="th-TH" sz="27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20653" y="4846064"/>
            <a:ext cx="1596587" cy="5310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49229" y="4844680"/>
            <a:ext cx="1506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ก.พ. 2558 ปรับสูตรคำนวณต้นทุนจัดหา </a:t>
            </a:r>
            <a:r>
              <a:rPr lang="en-US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สูตรอัตราถ่วงน้ำหนัก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431797" y="4826380"/>
            <a:ext cx="1596587" cy="5310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534182" y="4817377"/>
            <a:ext cx="14246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ส.ค. 2560</a:t>
            </a:r>
            <a:endParaRPr lang="th-TH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ลอยตัวราคา </a:t>
            </a:r>
            <a:r>
              <a:rPr lang="en-US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LPG </a:t>
            </a:r>
            <a:endParaRPr lang="th-TH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เป็นทางการ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533817" y="2132856"/>
            <a:ext cx="901164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ครัวเรือน</a:t>
            </a:r>
            <a:endParaRPr lang="th-TH" sz="14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D:\7. Infographic EPPO\Picture_P-Ohm\Building\Building (7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81" y="4099740"/>
            <a:ext cx="628651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7. Infographic EPPO\Picture_P-Ohm\Building\Building (6)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9" r="19184" b="19801"/>
          <a:stretch/>
        </p:blipFill>
        <p:spPr bwMode="auto">
          <a:xfrm>
            <a:off x="7434981" y="2031950"/>
            <a:ext cx="433112" cy="4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7. Infographic EPPO\Picture_P-Ohm\Transport\3925852654_aa6c8c23e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10" y="3250812"/>
            <a:ext cx="527871" cy="3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457856" y="5965518"/>
            <a:ext cx="1718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พ.ย.-ธ.ค. เป็นข้อมูลเบื้องต้น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29099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9304" y="44450"/>
            <a:ext cx="8839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สถานการณ์การใช้ไฟฟ้า</a:t>
            </a:r>
            <a:endParaRPr lang="th-TH" altLang="th-TH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8629" y="5988680"/>
            <a:ext cx="5769595" cy="7415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345055" y="6035459"/>
            <a:ext cx="473911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th-TH" sz="1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ใช้ไฟฟ้า รวมทั้งสิ้น  </a:t>
            </a:r>
            <a:r>
              <a:rPr lang="en-US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85</a:t>
            </a:r>
            <a:r>
              <a:rPr lang="en-US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370 ล้านหน่วย คาดว่า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2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1.4</a:t>
            </a:r>
            <a:r>
              <a:rPr lang="en-US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r>
              <a:rPr lang="th-TH" sz="12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 fontAlgn="b">
              <a:spcBef>
                <a:spcPts val="300"/>
              </a:spcBef>
              <a:spcAft>
                <a:spcPts val="300"/>
              </a:spcAft>
            </a:pP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ตามเศรษฐกิจของประเทศที่มีการขยายตัวเพิ่มขึ้นต่อเนื่อง </a:t>
            </a:r>
            <a:b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โดยเฉพาะในภาคอุตสาหกรรม และภาคธุรกิจ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36553" y="4941168"/>
            <a:ext cx="135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ครัวเรือน</a:t>
            </a:r>
            <a:endParaRPr lang="th-TH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91136" y="6383646"/>
            <a:ext cx="658416" cy="365125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mtClean="0"/>
              <a:pPr algn="r">
                <a:defRPr/>
              </a:pPr>
              <a:t>7</a:t>
            </a:fld>
            <a:endParaRPr lang="en-GB" dirty="0"/>
          </a:p>
        </p:txBody>
      </p:sp>
      <p:pic>
        <p:nvPicPr>
          <p:cNvPr id="2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564514" y="0"/>
            <a:ext cx="6579486" cy="9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856038" y="28684"/>
            <a:ext cx="6252465" cy="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การใช้</a:t>
            </a:r>
            <a:r>
              <a:rPr lang="th-TH" altLang="th-TH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ไฟฟ้า และ </a:t>
            </a:r>
            <a:r>
              <a:rPr lang="en-US" altLang="th-TH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Peak</a:t>
            </a:r>
            <a:endParaRPr lang="th-TH" altLang="th-TH" sz="27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20273" y="1045757"/>
            <a:ext cx="1620558" cy="419757"/>
            <a:chOff x="6804248" y="1152632"/>
            <a:chExt cx="1620558" cy="419757"/>
          </a:xfrm>
        </p:grpSpPr>
        <p:sp>
          <p:nvSpPr>
            <p:cNvPr id="68" name="Rounded Rectangle 67"/>
            <p:cNvSpPr/>
            <p:nvPr/>
          </p:nvSpPr>
          <p:spPr>
            <a:xfrm>
              <a:off x="6804248" y="1152632"/>
              <a:ext cx="1620558" cy="419757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63500" cmpd="thickThin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86676" y="1201802"/>
              <a:ext cx="12717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Peak</a:t>
              </a:r>
              <a:endParaRPr lang="th-TH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55990" y="3513629"/>
            <a:ext cx="2183990" cy="1505763"/>
            <a:chOff x="6804248" y="2633792"/>
            <a:chExt cx="2183990" cy="1505763"/>
          </a:xfrm>
        </p:grpSpPr>
        <p:grpSp>
          <p:nvGrpSpPr>
            <p:cNvPr id="4" name="Group 3"/>
            <p:cNvGrpSpPr/>
            <p:nvPr/>
          </p:nvGrpSpPr>
          <p:grpSpPr>
            <a:xfrm>
              <a:off x="6923757" y="2705042"/>
              <a:ext cx="1916315" cy="1174928"/>
              <a:chOff x="6645341" y="1868574"/>
              <a:chExt cx="2304256" cy="1174928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6994461" y="2198363"/>
                <a:ext cx="1584177" cy="2915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30,</a:t>
                </a:r>
                <a:r>
                  <a:rPr lang="th-TH" b="1" dirty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303</a:t>
                </a:r>
                <a:r>
                  <a:rPr lang="en-US" b="1" dirty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  <a:endParaRPr lang="th-TH" sz="1100" b="1" dirty="0">
                  <a:solidFill>
                    <a:srgbClr val="66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234150" y="2569284"/>
                <a:ext cx="1053522" cy="122262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รวม 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ของ</a:t>
                </a:r>
                <a:r>
                  <a:rPr lang="en-US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VSPP</a:t>
                </a:r>
                <a:endParaRPr lang="th-TH" sz="7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645341" y="1868574"/>
                <a:ext cx="2304256" cy="276999"/>
              </a:xfrm>
              <a:prstGeom prst="rect">
                <a:avLst/>
              </a:prstGeom>
              <a:noFill/>
              <a:ln w="317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ระบบ </a:t>
                </a:r>
                <a:r>
                  <a:rPr lang="th-TH" sz="1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 การไฟฟ้า</a:t>
                </a: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7125431" y="2782737"/>
                <a:ext cx="1280570" cy="260765"/>
                <a:chOff x="742660" y="2628829"/>
                <a:chExt cx="891978" cy="115772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1143148" y="2628829"/>
                  <a:ext cx="491490" cy="115771"/>
                </a:xfrm>
                <a:prstGeom prst="rect">
                  <a:avLst/>
                </a:prstGeom>
                <a:noFill/>
              </p:spPr>
              <p:txBody>
                <a:bodyPr wrap="none" lIns="7200" tIns="7200" rIns="7200" bIns="7200" rtlCol="0">
                  <a:spAutoFit/>
                </a:bodyPr>
                <a:lstStyle/>
                <a:p>
                  <a:r>
                    <a:rPr lang="th-TH" sz="1600" b="1" dirty="0">
                      <a:solidFill>
                        <a:srgbClr val="C0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2.2</a:t>
                  </a:r>
                  <a:r>
                    <a:rPr lang="en-US" sz="1600" b="1" dirty="0">
                      <a:solidFill>
                        <a:srgbClr val="C0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%</a:t>
                  </a:r>
                  <a:endParaRPr lang="th-TH" sz="16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Striped Right Arrow 75"/>
                <p:cNvSpPr/>
                <p:nvPr/>
              </p:nvSpPr>
              <p:spPr>
                <a:xfrm rot="16200000" flipH="1">
                  <a:off x="839278" y="2538661"/>
                  <a:ext cx="109322" cy="302558"/>
                </a:xfrm>
                <a:prstGeom prst="stripedRightArrow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sz="1400" dirty="0">
                    <a:solidFill>
                      <a:srgbClr val="00B050"/>
                    </a:solidFill>
                  </a:endParaRPr>
                </a:p>
              </p:txBody>
            </p:sp>
          </p:grpSp>
        </p:grpSp>
        <p:cxnSp>
          <p:nvCxnSpPr>
            <p:cNvPr id="87" name="Straight Connector 86"/>
            <p:cNvCxnSpPr/>
            <p:nvPr/>
          </p:nvCxnSpPr>
          <p:spPr>
            <a:xfrm>
              <a:off x="6804248" y="4139555"/>
              <a:ext cx="2183990" cy="0"/>
            </a:xfrm>
            <a:prstGeom prst="line">
              <a:avLst/>
            </a:prstGeom>
            <a:ln w="3810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ounded Rectangle 87"/>
            <p:cNvSpPr/>
            <p:nvPr/>
          </p:nvSpPr>
          <p:spPr>
            <a:xfrm>
              <a:off x="6986675" y="2633792"/>
              <a:ext cx="1778147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3075" name="Picture 3" descr="D:\7. Infographic EPPO\Picture icon\Color Icon\latex-electric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5805264"/>
            <a:ext cx="1001628" cy="10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474327"/>
              </p:ext>
            </p:extLst>
          </p:nvPr>
        </p:nvGraphicFramePr>
        <p:xfrm>
          <a:off x="9237" y="996026"/>
          <a:ext cx="6746753" cy="493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6875499" y="5179338"/>
            <a:ext cx="1916315" cy="1371272"/>
            <a:chOff x="6923757" y="2633792"/>
            <a:chExt cx="1916315" cy="1371272"/>
          </a:xfrm>
        </p:grpSpPr>
        <p:grpSp>
          <p:nvGrpSpPr>
            <p:cNvPr id="53" name="Group 52"/>
            <p:cNvGrpSpPr/>
            <p:nvPr/>
          </p:nvGrpSpPr>
          <p:grpSpPr>
            <a:xfrm>
              <a:off x="6923757" y="2758207"/>
              <a:ext cx="1916315" cy="1079231"/>
              <a:chOff x="6645341" y="1921739"/>
              <a:chExt cx="2304256" cy="1079231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994461" y="2279701"/>
                <a:ext cx="1584177" cy="2915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b="1" dirty="0" smtClean="0">
                    <a:solidFill>
                      <a:srgbClr val="6633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28</a:t>
                </a:r>
                <a:r>
                  <a:rPr lang="en-US" b="1" dirty="0" smtClean="0">
                    <a:solidFill>
                      <a:srgbClr val="6633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th-TH" b="1" dirty="0" smtClean="0">
                    <a:solidFill>
                      <a:srgbClr val="6633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578</a:t>
                </a:r>
                <a:r>
                  <a:rPr lang="en-US" b="1" dirty="0" smtClean="0">
                    <a:solidFill>
                      <a:srgbClr val="6633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6633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  <a:endParaRPr lang="th-TH" sz="1100" b="1" dirty="0">
                  <a:solidFill>
                    <a:srgbClr val="66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645341" y="1921739"/>
                <a:ext cx="2304256" cy="276999"/>
              </a:xfrm>
              <a:prstGeom prst="rect">
                <a:avLst/>
              </a:prstGeom>
              <a:noFill/>
              <a:ln w="317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ระบบ กฟผ.</a:t>
                </a:r>
                <a:endParaRPr lang="th-TH" sz="1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7125431" y="2740205"/>
                <a:ext cx="1280570" cy="260765"/>
                <a:chOff x="742660" y="2609945"/>
                <a:chExt cx="891978" cy="115772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143148" y="2609945"/>
                  <a:ext cx="491490" cy="115771"/>
                </a:xfrm>
                <a:prstGeom prst="rect">
                  <a:avLst/>
                </a:prstGeom>
                <a:noFill/>
              </p:spPr>
              <p:txBody>
                <a:bodyPr wrap="none" lIns="7200" tIns="7200" rIns="7200" bIns="7200" rtlCol="0">
                  <a:spAutoFit/>
                </a:bodyPr>
                <a:lstStyle/>
                <a:p>
                  <a:r>
                    <a:rPr lang="th-TH" sz="1600" b="1" dirty="0" smtClean="0">
                      <a:solidFill>
                        <a:srgbClr val="C0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3.5</a:t>
                  </a:r>
                  <a:r>
                    <a:rPr lang="en-US" sz="1600" b="1" dirty="0" smtClean="0">
                      <a:solidFill>
                        <a:srgbClr val="C0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%</a:t>
                  </a:r>
                  <a:endParaRPr lang="th-TH" sz="1600" b="1" dirty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Striped Right Arrow 66"/>
                <p:cNvSpPr/>
                <p:nvPr/>
              </p:nvSpPr>
              <p:spPr>
                <a:xfrm rot="16200000" flipH="1">
                  <a:off x="839278" y="2519777"/>
                  <a:ext cx="109322" cy="302558"/>
                </a:xfrm>
                <a:prstGeom prst="stripedRightArrow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sz="1400" dirty="0">
                    <a:solidFill>
                      <a:srgbClr val="00B050"/>
                    </a:solidFill>
                  </a:endParaRPr>
                </a:p>
              </p:txBody>
            </p:sp>
          </p:grpSp>
        </p:grpSp>
        <p:sp>
          <p:nvSpPr>
            <p:cNvPr id="57" name="Rounded Rectangle 56"/>
            <p:cNvSpPr/>
            <p:nvPr/>
          </p:nvSpPr>
          <p:spPr>
            <a:xfrm>
              <a:off x="6986675" y="2633792"/>
              <a:ext cx="1778147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6804248" y="3345117"/>
            <a:ext cx="2183990" cy="0"/>
          </a:xfrm>
          <a:prstGeom prst="line">
            <a:avLst/>
          </a:prstGeom>
          <a:ln w="38100" cmpd="thickThin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6888131" y="1823348"/>
            <a:ext cx="1916315" cy="1371272"/>
            <a:chOff x="6923757" y="2633792"/>
            <a:chExt cx="1916315" cy="1371272"/>
          </a:xfrm>
        </p:grpSpPr>
        <p:grpSp>
          <p:nvGrpSpPr>
            <p:cNvPr id="91" name="Group 90"/>
            <p:cNvGrpSpPr/>
            <p:nvPr/>
          </p:nvGrpSpPr>
          <p:grpSpPr>
            <a:xfrm>
              <a:off x="6923757" y="2693167"/>
              <a:ext cx="1916315" cy="1186802"/>
              <a:chOff x="6645341" y="1856699"/>
              <a:chExt cx="2304256" cy="1186802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6994461" y="2162738"/>
                <a:ext cx="1584177" cy="2915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th-TH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th-TH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101</a:t>
                </a:r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  <a:endParaRPr lang="th-TH" sz="11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804235" y="2545534"/>
                <a:ext cx="1948626" cy="122262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7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รวม </a:t>
                </a:r>
                <a:r>
                  <a:rPr lang="en-US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ของ </a:t>
                </a:r>
                <a:r>
                  <a:rPr lang="en-US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VSPP</a:t>
                </a:r>
                <a:r>
                  <a:rPr lang="th-TH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และ </a:t>
                </a:r>
                <a:r>
                  <a:rPr lang="en-US" sz="7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Captive power </a:t>
                </a:r>
                <a:endParaRPr lang="th-TH" sz="7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6645341" y="1856699"/>
                <a:ext cx="2304256" cy="276999"/>
              </a:xfrm>
              <a:prstGeom prst="rect">
                <a:avLst/>
              </a:prstGeom>
              <a:noFill/>
              <a:ln w="317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2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ประเทศ</a:t>
                </a:r>
                <a:endParaRPr lang="th-TH" sz="1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7125433" y="2754894"/>
                <a:ext cx="1280569" cy="288607"/>
                <a:chOff x="742661" y="2616467"/>
                <a:chExt cx="891977" cy="128133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1143148" y="2628829"/>
                  <a:ext cx="491490" cy="115771"/>
                </a:xfrm>
                <a:prstGeom prst="rect">
                  <a:avLst/>
                </a:prstGeom>
                <a:noFill/>
              </p:spPr>
              <p:txBody>
                <a:bodyPr wrap="none" lIns="7200" tIns="7200" rIns="7200" bIns="7200" rtlCol="0">
                  <a:spAutoFit/>
                </a:bodyPr>
                <a:lstStyle/>
                <a:p>
                  <a:r>
                    <a:rPr lang="th-TH" sz="1600" b="1" dirty="0" smtClean="0">
                      <a:solidFill>
                        <a:srgbClr val="008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1.9</a:t>
                  </a:r>
                  <a:r>
                    <a:rPr lang="en-US" sz="1600" b="1" dirty="0" smtClean="0">
                      <a:solidFill>
                        <a:srgbClr val="008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%</a:t>
                  </a:r>
                  <a:endParaRPr lang="th-TH" sz="1600" b="1" dirty="0">
                    <a:solidFill>
                      <a:srgbClr val="008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Striped Right Arrow 99"/>
                <p:cNvSpPr/>
                <p:nvPr/>
              </p:nvSpPr>
              <p:spPr>
                <a:xfrm rot="16200000">
                  <a:off x="832762" y="2526366"/>
                  <a:ext cx="122355" cy="302558"/>
                </a:xfrm>
                <a:prstGeom prst="stripedRightArrow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sz="1400" dirty="0">
                    <a:solidFill>
                      <a:srgbClr val="00B050"/>
                    </a:solidFill>
                  </a:endParaRPr>
                </a:p>
              </p:txBody>
            </p:sp>
          </p:grpSp>
        </p:grpSp>
        <p:sp>
          <p:nvSpPr>
            <p:cNvPr id="92" name="Rounded Rectangle 91"/>
            <p:cNvSpPr/>
            <p:nvPr/>
          </p:nvSpPr>
          <p:spPr>
            <a:xfrm>
              <a:off x="6986675" y="2633792"/>
              <a:ext cx="1778147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13667" y="945103"/>
            <a:ext cx="1407549" cy="517074"/>
            <a:chOff x="5108667" y="1019691"/>
            <a:chExt cx="1626227" cy="561404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5144291" y="1019691"/>
              <a:ext cx="1578727" cy="561404"/>
            </a:xfrm>
            <a:prstGeom prst="wedgeRoundRectCallout">
              <a:avLst>
                <a:gd name="adj1" fmla="val -111556"/>
                <a:gd name="adj2" fmla="val 110236"/>
                <a:gd name="adj3" fmla="val 16667"/>
              </a:avLst>
            </a:prstGeom>
            <a:solidFill>
              <a:srgbClr val="FF9999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8667" y="1048010"/>
              <a:ext cx="1626227" cy="467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1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Peak </a:t>
              </a:r>
              <a:r>
                <a:rPr lang="th-TH" sz="11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ประเทศ </a:t>
              </a:r>
              <a:br>
                <a:rPr lang="th-TH" sz="11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1100" b="1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34,101 </a:t>
              </a:r>
              <a:r>
                <a:rPr lang="en-US" sz="11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MW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84233" y="2906840"/>
            <a:ext cx="2147607" cy="2133425"/>
            <a:chOff x="1758066" y="2713582"/>
            <a:chExt cx="2448200" cy="2432033"/>
          </a:xfrm>
        </p:grpSpPr>
        <p:sp>
          <p:nvSpPr>
            <p:cNvPr id="102" name="Oval 101"/>
            <p:cNvSpPr/>
            <p:nvPr/>
          </p:nvSpPr>
          <p:spPr>
            <a:xfrm>
              <a:off x="1758066" y="2713582"/>
              <a:ext cx="2448200" cy="2432033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445400" y="3731794"/>
              <a:ext cx="1066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</a:t>
              </a:r>
              <a:r>
                <a:rPr lang="th-TH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</a:p>
          </p:txBody>
        </p:sp>
      </p:grpSp>
      <p:graphicFrame>
        <p:nvGraphicFramePr>
          <p:cNvPr id="104" name="Chart 103"/>
          <p:cNvGraphicFramePr/>
          <p:nvPr>
            <p:extLst>
              <p:ext uri="{D42A27DB-BD31-4B8C-83A1-F6EECF244321}">
                <p14:modId xmlns:p14="http://schemas.microsoft.com/office/powerpoint/2010/main" val="4061876886"/>
              </p:ext>
            </p:extLst>
          </p:nvPr>
        </p:nvGraphicFramePr>
        <p:xfrm>
          <a:off x="636422" y="2572368"/>
          <a:ext cx="3768761" cy="2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95256" y="955462"/>
            <a:ext cx="3363740" cy="622476"/>
            <a:chOff x="647756" y="812962"/>
            <a:chExt cx="3363740" cy="622476"/>
          </a:xfrm>
        </p:grpSpPr>
        <p:sp>
          <p:nvSpPr>
            <p:cNvPr id="107" name="Rounded Rectangle 106"/>
            <p:cNvSpPr/>
            <p:nvPr/>
          </p:nvSpPr>
          <p:spPr>
            <a:xfrm>
              <a:off x="846507" y="961596"/>
              <a:ext cx="3141239" cy="317492"/>
            </a:xfrm>
            <a:prstGeom prst="roundRect">
              <a:avLst/>
            </a:prstGeom>
            <a:noFill/>
            <a:ln w="31750">
              <a:solidFill>
                <a:srgbClr val="0000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47756" y="812962"/>
              <a:ext cx="3363740" cy="622476"/>
              <a:chOff x="647756" y="809104"/>
              <a:chExt cx="3363740" cy="622476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953381" y="973420"/>
                <a:ext cx="30581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400" b="1" dirty="0" smtClean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การใช้ไฟฟ้า  185,370 ล้านหน่วย*</a:t>
                </a:r>
                <a:endParaRPr lang="th-TH" sz="1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8" name="Picture 2" descr="D:\7. Infographic EPPO\Picture icon\Color Icon\light_bulb_icon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26737">
                <a:off x="647756" y="809104"/>
                <a:ext cx="397502" cy="622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1655189" y="1600498"/>
            <a:ext cx="1236119" cy="334192"/>
            <a:chOff x="1607689" y="1505498"/>
            <a:chExt cx="1236119" cy="334192"/>
          </a:xfrm>
        </p:grpSpPr>
        <p:sp>
          <p:nvSpPr>
            <p:cNvPr id="109" name="TextBox 108"/>
            <p:cNvSpPr txBox="1"/>
            <p:nvPr/>
          </p:nvSpPr>
          <p:spPr>
            <a:xfrm>
              <a:off x="2114328" y="1517373"/>
              <a:ext cx="729480" cy="322317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th-TH" sz="20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1.4</a:t>
              </a:r>
              <a:r>
                <a:rPr lang="en-US" sz="2000" b="1" dirty="0" smtClean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%</a:t>
              </a:r>
              <a:endParaRPr lang="th-TH" sz="20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Striped Right Arrow 109"/>
            <p:cNvSpPr/>
            <p:nvPr/>
          </p:nvSpPr>
          <p:spPr>
            <a:xfrm rot="16200000">
              <a:off x="1682888" y="1430299"/>
              <a:ext cx="283968" cy="434365"/>
            </a:xfrm>
            <a:prstGeom prst="stripedRightArrow">
              <a:avLst/>
            </a:prstGeom>
            <a:solidFill>
              <a:srgbClr val="00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1600" dirty="0">
                <a:solidFill>
                  <a:srgbClr val="0066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972014" y="1536764"/>
            <a:ext cx="17684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000" dirty="0" smtClean="0">
                <a:solidFill>
                  <a:srgbClr val="5028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ณ วันที่ 4 พ.ค. เวลา </a:t>
            </a:r>
            <a:r>
              <a:rPr lang="th-TH" sz="1000" dirty="0">
                <a:solidFill>
                  <a:srgbClr val="5028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14.20 น.</a:t>
            </a:r>
            <a:endParaRPr lang="en-US" sz="1000" dirty="0">
              <a:solidFill>
                <a:srgbClr val="502800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5015923" y="1772816"/>
            <a:ext cx="1407549" cy="517074"/>
            <a:chOff x="5108667" y="1019691"/>
            <a:chExt cx="1626227" cy="561404"/>
          </a:xfrm>
        </p:grpSpPr>
        <p:sp>
          <p:nvSpPr>
            <p:cNvPr id="119" name="Rounded Rectangular Callout 118"/>
            <p:cNvSpPr/>
            <p:nvPr/>
          </p:nvSpPr>
          <p:spPr>
            <a:xfrm>
              <a:off x="5144291" y="1019691"/>
              <a:ext cx="1578727" cy="561404"/>
            </a:xfrm>
            <a:prstGeom prst="wedgeRoundRectCallout">
              <a:avLst>
                <a:gd name="adj1" fmla="val -104603"/>
                <a:gd name="adj2" fmla="val 18370"/>
                <a:gd name="adj3" fmla="val 16667"/>
              </a:avLst>
            </a:prstGeom>
            <a:solidFill>
              <a:srgbClr val="FF9999">
                <a:alpha val="5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08667" y="1073796"/>
              <a:ext cx="1626227" cy="467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100" b="1" dirty="0">
                  <a:solidFill>
                    <a:srgbClr val="46004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Peak </a:t>
              </a:r>
              <a:r>
                <a:rPr lang="th-TH" sz="1100" b="1" dirty="0" smtClean="0">
                  <a:solidFill>
                    <a:srgbClr val="46004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 การไฟฟ้า</a:t>
              </a:r>
              <a:br>
                <a:rPr lang="th-TH" sz="1100" b="1" dirty="0" smtClean="0">
                  <a:solidFill>
                    <a:srgbClr val="46004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1100" b="1" dirty="0" smtClean="0">
                  <a:solidFill>
                    <a:srgbClr val="46004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30,303 </a:t>
              </a:r>
              <a:r>
                <a:rPr lang="en-US" sz="1100" b="1" dirty="0">
                  <a:solidFill>
                    <a:srgbClr val="46004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MW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034882" y="2715676"/>
            <a:ext cx="1407549" cy="517074"/>
            <a:chOff x="5108667" y="1019691"/>
            <a:chExt cx="1626227" cy="561404"/>
          </a:xfrm>
        </p:grpSpPr>
        <p:sp>
          <p:nvSpPr>
            <p:cNvPr id="122" name="Rounded Rectangular Callout 121"/>
            <p:cNvSpPr/>
            <p:nvPr/>
          </p:nvSpPr>
          <p:spPr>
            <a:xfrm>
              <a:off x="5144291" y="1019691"/>
              <a:ext cx="1578727" cy="561404"/>
            </a:xfrm>
            <a:prstGeom prst="wedgeRoundRectCallout">
              <a:avLst>
                <a:gd name="adj1" fmla="val -103734"/>
                <a:gd name="adj2" fmla="val -137802"/>
                <a:gd name="adj3" fmla="val 16667"/>
              </a:avLst>
            </a:prstGeom>
            <a:solidFill>
              <a:srgbClr val="FF9999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330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108667" y="1073796"/>
              <a:ext cx="1626227" cy="467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100" b="1" dirty="0">
                  <a:solidFill>
                    <a:srgbClr val="2A15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Peak </a:t>
              </a:r>
              <a:r>
                <a:rPr lang="th-TH" sz="1100" b="1" dirty="0" smtClean="0">
                  <a:solidFill>
                    <a:srgbClr val="2A15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ระบบ กฟผ.</a:t>
              </a:r>
              <a:br>
                <a:rPr lang="th-TH" sz="1100" b="1" dirty="0" smtClean="0">
                  <a:solidFill>
                    <a:srgbClr val="2A15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1100" b="1" dirty="0" smtClean="0">
                  <a:solidFill>
                    <a:srgbClr val="2A15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28,578 </a:t>
              </a:r>
              <a:r>
                <a:rPr lang="en-US" sz="1100" b="1" dirty="0">
                  <a:solidFill>
                    <a:srgbClr val="2A15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2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41343" r="7033"/>
          <a:stretch/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03649" y="1897072"/>
            <a:ext cx="6336704" cy="1681212"/>
          </a:xfrm>
          <a:prstGeom prst="roundRect">
            <a:avLst>
              <a:gd name="adj" fmla="val 21269"/>
            </a:avLst>
          </a:prstGeom>
          <a:solidFill>
            <a:schemeClr val="bg2"/>
          </a:solidFill>
          <a:ln w="38100" cmpd="sng">
            <a:solidFill>
              <a:srgbClr val="00006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2006256"/>
            <a:ext cx="6840760" cy="16812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th-TH" sz="4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แนวโน้มสถานการณ์</a:t>
            </a:r>
            <a:br>
              <a:rPr lang="th-TH" sz="4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พลังงานปี </a:t>
            </a:r>
            <a:r>
              <a:rPr lang="th-TH" sz="4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r>
              <a:rPr lang="en-US" sz="4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40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4000" b="1" dirty="0" smtClean="0">
              <a:solidFill>
                <a:srgbClr val="00006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80941" y="116632"/>
            <a:ext cx="1224136" cy="12241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D:\7. Infographic EPPO\Picture icon\City Banner\EPPO ICON-3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5" r="5419"/>
          <a:stretch/>
        </p:blipFill>
        <p:spPr bwMode="auto">
          <a:xfrm>
            <a:off x="17810" y="4707728"/>
            <a:ext cx="9158910" cy="319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7. Infographic EPPO\Picture icon\Color Icon\Car_gas_station_flat_vector_illustration_isolate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84" y="188640"/>
            <a:ext cx="1488172" cy="111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9304" y="44450"/>
            <a:ext cx="8839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สถานการณ์ราคาน้ำมันดิบตลาดโลก</a:t>
            </a:r>
            <a:endParaRPr lang="th-TH" altLang="th-TH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1. EPPO\3. Energy Graph\Energy Graph_ปรับรูปแบบใหม่\Titl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3" r="7032"/>
          <a:stretch/>
        </p:blipFill>
        <p:spPr bwMode="auto">
          <a:xfrm>
            <a:off x="2564514" y="0"/>
            <a:ext cx="6579486" cy="9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856038" y="28684"/>
            <a:ext cx="6252465" cy="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ราคา</a:t>
            </a:r>
            <a:r>
              <a:rPr lang="th-TH" altLang="th-TH" sz="27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น้ำมันดิบดูไบ ปี 2561</a:t>
            </a:r>
            <a:endParaRPr lang="th-TH" altLang="th-TH" sz="27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665394" y="3711116"/>
            <a:ext cx="4047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เหรียญสหรัฐ/บาร์เรล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0764" y="1257003"/>
            <a:ext cx="1517655" cy="2601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927691" y="1240108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2558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58419" y="1259679"/>
            <a:ext cx="1525732" cy="2648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499992" y="1234158"/>
            <a:ext cx="669883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2559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260169"/>
            <a:ext cx="1521693" cy="2569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6002253" y="1246524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2560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1765" y="1264471"/>
            <a:ext cx="1528999" cy="252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451906" y="1247576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255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7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31734" y="5406575"/>
            <a:ext cx="1538384" cy="531046"/>
            <a:chOff x="1031734" y="5406575"/>
            <a:chExt cx="1538384" cy="531046"/>
          </a:xfrm>
        </p:grpSpPr>
        <p:sp>
          <p:nvSpPr>
            <p:cNvPr id="20" name="Rounded Rectangle 19"/>
            <p:cNvSpPr/>
            <p:nvPr/>
          </p:nvSpPr>
          <p:spPr>
            <a:xfrm>
              <a:off x="1031734" y="5406575"/>
              <a:ext cx="1538384" cy="531046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88884" y="5414716"/>
              <a:ext cx="14518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h-TH" sz="9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ราคาน้ำมันดิบปรับตัวลดลงกว่าครึ่ง ต่อเนื่องตั้งแต่</a:t>
              </a:r>
              <a:br>
                <a:rPr lang="th-TH" sz="9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9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ไตรมาสสามของปี 2557</a:t>
              </a:r>
              <a:endParaRPr lang="th-TH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19711928"/>
              </p:ext>
            </p:extLst>
          </p:nvPr>
        </p:nvGraphicFramePr>
        <p:xfrm>
          <a:off x="502376" y="1655681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959693" y="5364665"/>
            <a:ext cx="1477225" cy="654472"/>
            <a:chOff x="4058419" y="5364665"/>
            <a:chExt cx="1525732" cy="654472"/>
          </a:xfrm>
        </p:grpSpPr>
        <p:sp>
          <p:nvSpPr>
            <p:cNvPr id="22" name="Rounded Rectangle 21"/>
            <p:cNvSpPr/>
            <p:nvPr/>
          </p:nvSpPr>
          <p:spPr>
            <a:xfrm>
              <a:off x="4058419" y="5364665"/>
              <a:ext cx="1525732" cy="654472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3343" y="5372806"/>
              <a:ext cx="1422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h-TH" sz="9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ราคาน้ำมันดิบมีแนวโน้มปรับตัวเพิ่มขึ้นจากปัญหาความไม่สงบของประเทศผู้ผลิตรายใหญ่</a:t>
              </a:r>
              <a:endParaRPr lang="th-TH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584151" y="5371715"/>
            <a:ext cx="1450979" cy="654472"/>
            <a:chOff x="5584151" y="5371715"/>
            <a:chExt cx="1450979" cy="654472"/>
          </a:xfrm>
        </p:grpSpPr>
        <p:sp>
          <p:nvSpPr>
            <p:cNvPr id="24" name="Rounded Rectangle 23"/>
            <p:cNvSpPr/>
            <p:nvPr/>
          </p:nvSpPr>
          <p:spPr>
            <a:xfrm>
              <a:off x="5584151" y="5371715"/>
              <a:ext cx="1450979" cy="654472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75754" y="5379856"/>
              <a:ext cx="1291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th-TH" sz="9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ราคาน้ำมันดิบยังคงมีแนวโน้มเพิ่มสูงขึ้น</a:t>
              </a:r>
              <a:br>
                <a:rPr lang="th-TH" sz="9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9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หลังกลุ่มประเทศผู้ผลิต</a:t>
              </a:r>
              <a:br>
                <a:rPr lang="th-TH" sz="9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9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มีมติลดกำลังการผลิต</a:t>
              </a:r>
              <a:endParaRPr lang="th-TH" sz="9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699792" y="1847387"/>
            <a:ext cx="4781537" cy="128797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05040" y="1899588"/>
            <a:ext cx="4503264" cy="115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th-TH" sz="107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ราคาน้ำมันดิบปี 2560 ลดลงในช่วงครึ่งปีแรก จากความกังวล</a:t>
            </a:r>
            <a:br>
              <a:rPr lang="th-TH" sz="107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07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ของตลาดต่ออุปทานน้ำมันที่เพิ่มขึ้นจากการผลิต </a:t>
            </a:r>
            <a:r>
              <a:rPr lang="en-US" sz="107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Shale Oil </a:t>
            </a:r>
            <a:r>
              <a:rPr lang="th-TH" sz="107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07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07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ของสหรัฐ ก่อนที่ครึ่งปีหลังราคาน้ำมันจะกลับมามีแนวโน้ม</a:t>
            </a:r>
            <a:br>
              <a:rPr lang="th-TH" sz="107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07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เพิ่มสูงขึ้นหลังกลุ่มประเทศผู้ผลิตปรับลดกำลังการผลิตอย่างจริงจัง</a:t>
            </a:r>
          </a:p>
          <a:p>
            <a:pPr>
              <a:defRPr/>
            </a:pPr>
            <a:endParaRPr lang="th-TH" sz="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th-TH" sz="107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สศช. คาดการณ์</a:t>
            </a:r>
            <a:r>
              <a:rPr lang="th-TH" sz="107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ราคาน้ำมันดูไบ ปี 2561 </a:t>
            </a:r>
            <a:r>
              <a:rPr lang="th-TH" sz="107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อยู่ที่ </a:t>
            </a:r>
            <a:r>
              <a:rPr lang="en-US" sz="107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50 - 60  $/</a:t>
            </a:r>
            <a:r>
              <a:rPr lang="en-US" sz="107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BBL</a:t>
            </a:r>
            <a:r>
              <a:rPr lang="th-TH" sz="107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th-TH" sz="107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07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สอดคล้องกับทีม </a:t>
            </a:r>
            <a:r>
              <a:rPr lang="en-US" sz="107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PRISM </a:t>
            </a:r>
            <a:r>
              <a:rPr lang="th-TH" sz="107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ที่คาดการณ์อยู่ที่ </a:t>
            </a:r>
            <a:r>
              <a:rPr lang="en-US" sz="107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107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07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07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07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  <a:r>
              <a:rPr lang="en-US" sz="107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07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$/BBL</a:t>
            </a:r>
            <a:r>
              <a:rPr lang="th-TH" sz="107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05271" y="1628800"/>
            <a:ext cx="1407654" cy="1506565"/>
            <a:chOff x="7680170" y="1697872"/>
            <a:chExt cx="1407654" cy="1506565"/>
          </a:xfrm>
        </p:grpSpPr>
        <p:pic>
          <p:nvPicPr>
            <p:cNvPr id="1026" name="Picture 2" descr="D:\7. Infographic EPPO\Picture icon\Color Icon_Stat_2017\EPPO ICON-0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0" r="12039"/>
            <a:stretch/>
          </p:blipFill>
          <p:spPr bwMode="auto">
            <a:xfrm>
              <a:off x="7680170" y="1697872"/>
              <a:ext cx="1407654" cy="144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7. Infographic EPPO\Picture icon\Color Icon\oil-barrel-png-3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8550" y="2800113"/>
              <a:ext cx="385155" cy="34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7. Infographic EPPO\Picture icon\Color Icon\FreeGreatPicture.com-29364-barrels-of-oil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8496" y="2769903"/>
              <a:ext cx="579379" cy="434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3860332" y="3618253"/>
            <a:ext cx="2024680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600" b="1" dirty="0" smtClean="0">
                <a:solidFill>
                  <a:srgbClr val="660066"/>
                </a:solidFill>
                <a:latin typeface="Tahoma" pitchFamily="34" charset="0"/>
                <a:cs typeface="Tahoma" pitchFamily="34" charset="0"/>
              </a:rPr>
              <a:t>ราคาน้ำมันดิบดูไบ</a:t>
            </a:r>
            <a:endParaRPr lang="th-TH" sz="1600" b="1" dirty="0">
              <a:solidFill>
                <a:srgbClr val="66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30" name="Picture 6" descr="D:\7. Infographic EPPO\Picture icon\Color Icon\Sheik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375474" cy="37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53036" y="6393171"/>
            <a:ext cx="658416" cy="365125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mtClean="0"/>
              <a:pPr algn="r">
                <a:defRPr/>
              </a:pPr>
              <a:t>9</a:t>
            </a:fld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7094630" y="1258655"/>
            <a:ext cx="1521693" cy="256938"/>
          </a:xfrm>
          <a:prstGeom prst="rect">
            <a:avLst/>
          </a:prstGeom>
          <a:solidFill>
            <a:srgbClr val="6E6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7516771" y="1245010"/>
            <a:ext cx="67591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2561</a:t>
            </a:r>
            <a:endParaRPr lang="th-TH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164288" y="5520918"/>
            <a:ext cx="1726917" cy="447412"/>
            <a:chOff x="7296789" y="5520918"/>
            <a:chExt cx="1726917" cy="447412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7452754" y="5661248"/>
              <a:ext cx="711358" cy="0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8276955" y="5520918"/>
              <a:ext cx="741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100" b="1" dirty="0" smtClean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สศช.</a:t>
              </a:r>
              <a:endParaRPr lang="th-TH" sz="11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7457653" y="5847050"/>
              <a:ext cx="711358" cy="0"/>
            </a:xfrm>
            <a:prstGeom prst="line">
              <a:avLst/>
            </a:prstGeom>
            <a:ln w="508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8281854" y="5706720"/>
              <a:ext cx="741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PRISM</a:t>
              </a:r>
              <a:endParaRPr lang="th-TH" sz="11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296789" y="5520918"/>
              <a:ext cx="1722018" cy="44741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ounded Rectangle 68"/>
          <p:cNvSpPr/>
          <p:nvPr/>
        </p:nvSpPr>
        <p:spPr>
          <a:xfrm>
            <a:off x="7035130" y="3452133"/>
            <a:ext cx="2002727" cy="3217227"/>
          </a:xfrm>
          <a:prstGeom prst="roundRect">
            <a:avLst>
              <a:gd name="adj" fmla="val 4834"/>
            </a:avLst>
          </a:prstGeom>
          <a:noFill/>
          <a:ln w="190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7025605" y="3618783"/>
            <a:ext cx="2028956" cy="712413"/>
            <a:chOff x="7025605" y="3618783"/>
            <a:chExt cx="2028956" cy="712413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7049431" y="4096122"/>
              <a:ext cx="1627949" cy="0"/>
            </a:xfrm>
            <a:prstGeom prst="line">
              <a:avLst/>
            </a:prstGeom>
            <a:ln w="508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025605" y="3919339"/>
              <a:ext cx="1623200" cy="0"/>
            </a:xfrm>
            <a:prstGeom prst="line">
              <a:avLst/>
            </a:prstGeom>
            <a:ln w="508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048847" y="4187180"/>
              <a:ext cx="1623200" cy="0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035130" y="3760465"/>
              <a:ext cx="1623200" cy="0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8683635" y="3618783"/>
              <a:ext cx="3709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100" b="1" dirty="0" smtClean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th-TH" sz="11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676456" y="4069586"/>
              <a:ext cx="3709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100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th-TH" sz="1100" b="1" dirty="0" smtClean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th-TH" sz="11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676456" y="3928864"/>
              <a:ext cx="3709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100" b="1" dirty="0" smtClean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th-TH" sz="1100" b="1" dirty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666931" y="3779009"/>
              <a:ext cx="3709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1100" b="1" dirty="0" smtClean="0">
                  <a:solidFill>
                    <a:schemeClr val="tx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57</a:t>
              </a:r>
              <a:endParaRPr lang="th-TH" sz="11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2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1357</Words>
  <Application>Microsoft Office PowerPoint</Application>
  <PresentationFormat>On-screen Show (4:3)</PresentationFormat>
  <Paragraphs>269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Wachira Jitpranee</dc:creator>
  <cp:lastModifiedBy>Bubpha Kunathai</cp:lastModifiedBy>
  <cp:revision>134</cp:revision>
  <cp:lastPrinted>2017-12-20T12:25:07Z</cp:lastPrinted>
  <dcterms:created xsi:type="dcterms:W3CDTF">2017-12-07T02:51:34Z</dcterms:created>
  <dcterms:modified xsi:type="dcterms:W3CDTF">2019-01-10T01:56:48Z</dcterms:modified>
</cp:coreProperties>
</file>