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72" r:id="rId2"/>
    <p:sldId id="257" r:id="rId3"/>
    <p:sldId id="274" r:id="rId4"/>
    <p:sldId id="259" r:id="rId5"/>
    <p:sldId id="273" r:id="rId6"/>
    <p:sldId id="263" r:id="rId7"/>
    <p:sldId id="260" r:id="rId8"/>
    <p:sldId id="271" r:id="rId9"/>
    <p:sldId id="264" r:id="rId10"/>
    <p:sldId id="265" r:id="rId11"/>
    <p:sldId id="266" r:id="rId12"/>
    <p:sldId id="267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00CC"/>
    <a:srgbClr val="993366"/>
    <a:srgbClr val="990099"/>
    <a:srgbClr val="D60093"/>
    <a:srgbClr val="FF9999"/>
    <a:srgbClr val="FF7C80"/>
    <a:srgbClr val="867C4C"/>
    <a:srgbClr val="B1A777"/>
    <a:srgbClr val="AEA4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240" autoAdjust="0"/>
  </p:normalViewPr>
  <p:slideViewPr>
    <p:cSldViewPr>
      <p:cViewPr>
        <p:scale>
          <a:sx n="70" d="100"/>
          <a:sy n="70" d="100"/>
        </p:scale>
        <p:origin x="-138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00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888DD0-F2F5-4092-ADF9-E15D62FF1764}" type="datetimeFigureOut">
              <a:rPr lang="th-TH" smtClean="0"/>
              <a:t>10/01/62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C98456-ECD5-475A-9B52-CDC6D7A127B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014020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E933BBF7-E64D-486C-BED8-E9B1A1BBF080}" type="datetimeFigureOut">
              <a:rPr lang="th-TH" smtClean="0"/>
              <a:t>10/01/62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5" rIns="91430" bIns="45715" rtlCol="0" anchor="ctr"/>
          <a:lstStyle/>
          <a:p>
            <a:endParaRPr lang="th-T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1" y="4714875"/>
            <a:ext cx="5438775" cy="4467225"/>
          </a:xfrm>
          <a:prstGeom prst="rect">
            <a:avLst/>
          </a:prstGeom>
        </p:spPr>
        <p:txBody>
          <a:bodyPr vert="horz" lIns="91430" tIns="45715" rIns="91430" bIns="4571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4"/>
            <a:ext cx="2946400" cy="496887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9" y="9428164"/>
            <a:ext cx="2946400" cy="496887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65E1D40D-9556-4927-8509-2291EC4FED8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340814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AC721F-4C2B-4DED-8B8E-E1C6DE955CE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8389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h-TH" altLang="th-TH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896CE5E-6B34-4B85-A1EA-7B60B9EF6254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71049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AC721F-4C2B-4DED-8B8E-E1C6DE955CE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8389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h-TH" altLang="th-TH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899A431-96A7-48D0-8E0A-4656F8FE8302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0618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01B5-18C5-4F87-9471-51443DC3ABA7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1EC-8322-49C6-8DD3-A905A7820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250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01B5-18C5-4F87-9471-51443DC3ABA7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1EC-8322-49C6-8DD3-A905A7820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646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01B5-18C5-4F87-9471-51443DC3ABA7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1EC-8322-49C6-8DD3-A905A7820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294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6043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th-TH" noProof="0" smtClean="0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cs typeface="+mn-cs"/>
              </a:defRPr>
            </a:lvl1pPr>
          </a:lstStyle>
          <a:p>
            <a:pPr>
              <a:defRPr/>
            </a:pPr>
            <a:fld id="{9804ABF4-E060-42C6-96FA-389D558B5D6D}" type="datetime1">
              <a:rPr lang="en-GB" smtClean="0">
                <a:solidFill>
                  <a:prstClr val="black"/>
                </a:solidFill>
              </a:rPr>
              <a:t>10/01/2019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015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01B5-18C5-4F87-9471-51443DC3ABA7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1EC-8322-49C6-8DD3-A905A7820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289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01B5-18C5-4F87-9471-51443DC3ABA7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1EC-8322-49C6-8DD3-A905A7820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584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01B5-18C5-4F87-9471-51443DC3ABA7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1EC-8322-49C6-8DD3-A905A7820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128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01B5-18C5-4F87-9471-51443DC3ABA7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1EC-8322-49C6-8DD3-A905A7820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866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01B5-18C5-4F87-9471-51443DC3ABA7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1EC-8322-49C6-8DD3-A905A7820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666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01B5-18C5-4F87-9471-51443DC3ABA7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1EC-8322-49C6-8DD3-A905A7820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292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01B5-18C5-4F87-9471-51443DC3ABA7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1EC-8322-49C6-8DD3-A905A7820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66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01B5-18C5-4F87-9471-51443DC3ABA7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E61EC-8322-49C6-8DD3-A905A7820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389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201B5-18C5-4F87-9471-51443DC3ABA7}" type="datetimeFigureOut">
              <a:rPr lang="en-US" smtClean="0"/>
              <a:t>1/10/2019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E61EC-8322-49C6-8DD3-A905A78208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006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-15766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dirty="0"/>
              <a:t>ข้อมูลเบื้องต้น ณ วันที่ 1</a:t>
            </a:r>
            <a:r>
              <a:rPr lang="en-US" dirty="0"/>
              <a:t>7 </a:t>
            </a:r>
            <a:r>
              <a:rPr lang="th-TH" dirty="0"/>
              <a:t>กรกฎาคม 2561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-15766" y="-15766"/>
            <a:ext cx="9172475" cy="780470"/>
          </a:xfrm>
          <a:prstGeom prst="rect">
            <a:avLst/>
          </a:prstGeom>
          <a:solidFill>
            <a:srgbClr val="993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grpSp>
        <p:nvGrpSpPr>
          <p:cNvPr id="15" name="Group 14"/>
          <p:cNvGrpSpPr/>
          <p:nvPr/>
        </p:nvGrpSpPr>
        <p:grpSpPr>
          <a:xfrm>
            <a:off x="-27568" y="37802"/>
            <a:ext cx="9172475" cy="146138"/>
            <a:chOff x="-27568" y="69334"/>
            <a:chExt cx="9172475" cy="146138"/>
          </a:xfrm>
        </p:grpSpPr>
        <p:sp>
          <p:nvSpPr>
            <p:cNvPr id="16" name="Rectangle 15"/>
            <p:cNvSpPr/>
            <p:nvPr/>
          </p:nvSpPr>
          <p:spPr>
            <a:xfrm>
              <a:off x="-27568" y="69334"/>
              <a:ext cx="9172475" cy="720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-27568" y="215472"/>
              <a:ext cx="9172475" cy="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Rectangle 2"/>
          <p:cNvSpPr txBox="1">
            <a:spLocks noChangeArrowheads="1"/>
          </p:cNvSpPr>
          <p:nvPr/>
        </p:nvSpPr>
        <p:spPr>
          <a:xfrm>
            <a:off x="323528" y="2060848"/>
            <a:ext cx="8532440" cy="76859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base">
              <a:spcAft>
                <a:spcPct val="0"/>
              </a:spcAft>
            </a:pPr>
            <a:r>
              <a:rPr lang="th-TH" sz="40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สถานการณ์พลังงาน</a:t>
            </a:r>
          </a:p>
          <a:p>
            <a:pPr fontAlgn="base">
              <a:spcAft>
                <a:spcPct val="0"/>
              </a:spcAft>
            </a:pPr>
            <a:r>
              <a:rPr lang="th-TH" sz="40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6 เดือนแรกของปี </a:t>
            </a:r>
            <a:r>
              <a:rPr lang="th-TH" sz="40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25</a:t>
            </a:r>
            <a:r>
              <a:rPr lang="en-US" sz="40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61</a:t>
            </a:r>
            <a:r>
              <a:rPr lang="th-TH" sz="4000" b="1" dirty="0" smtClean="0">
                <a:ea typeface="Tahoma" pitchFamily="34" charset="0"/>
                <a:cs typeface="Tahoma" pitchFamily="34" charset="0"/>
              </a:rPr>
              <a:t/>
            </a:r>
            <a:br>
              <a:rPr lang="th-TH" sz="4000" b="1" dirty="0" smtClean="0">
                <a:ea typeface="Tahoma" pitchFamily="34" charset="0"/>
                <a:cs typeface="Tahoma" pitchFamily="34" charset="0"/>
              </a:rPr>
            </a:br>
            <a:endParaRPr lang="th-TH" sz="4000" b="1" dirty="0" smtClean="0">
              <a:ea typeface="Tahoma" pitchFamily="34" charset="0"/>
              <a:cs typeface="Tahoma" pitchFamily="34" charset="0"/>
            </a:endParaRPr>
          </a:p>
        </p:txBody>
      </p:sp>
      <p:pic>
        <p:nvPicPr>
          <p:cNvPr id="1026" name="Picture 2" descr="D:\7. Infographic EPPO\Picture icon\City Banner\EPPO ICON-38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536"/>
          <a:stretch/>
        </p:blipFill>
        <p:spPr bwMode="auto">
          <a:xfrm>
            <a:off x="32074" y="4105297"/>
            <a:ext cx="9125574" cy="2893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059832" y="5517232"/>
            <a:ext cx="34676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ข้อมูล </a:t>
            </a:r>
            <a:r>
              <a:rPr lang="th-TH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ณ วันที่ 1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 </a:t>
            </a:r>
            <a:r>
              <a:rPr lang="th-TH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กรกฎาคม 2561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915816" y="4869160"/>
            <a:ext cx="363432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h-TH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จัดทำโดย</a:t>
            </a:r>
          </a:p>
          <a:p>
            <a:pPr algn="ctr"/>
            <a:r>
              <a:rPr lang="th-TH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ศูนย์พยากรณ์และสารสนเทศพลังงาน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198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3245490"/>
              </p:ext>
            </p:extLst>
          </p:nvPr>
        </p:nvGraphicFramePr>
        <p:xfrm>
          <a:off x="395536" y="1397000"/>
          <a:ext cx="8211765" cy="4711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2288"/>
                <a:gridCol w="912101"/>
                <a:gridCol w="912101"/>
                <a:gridCol w="912101"/>
                <a:gridCol w="922040"/>
                <a:gridCol w="922040"/>
                <a:gridCol w="1039094"/>
              </a:tblGrid>
              <a:tr h="375816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2558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2559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</a:t>
                      </a: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60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256</a:t>
                      </a:r>
                      <a:r>
                        <a:rPr kumimoji="0" lang="th-TH" sz="16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r>
                        <a:rPr kumimoji="0" lang="en-US" sz="1600" b="1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</a:t>
                      </a:r>
                      <a:endParaRPr kumimoji="0" lang="th-TH" sz="1600" b="1" i="0" u="none" strike="noStrike" cap="none" normalizeH="0" baseline="3000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803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H</a:t>
                      </a:r>
                      <a:r>
                        <a:rPr kumimoji="0" lang="en-US" sz="1300" b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kumimoji="0" lang="th-TH" sz="13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H</a:t>
                      </a:r>
                      <a:r>
                        <a:rPr kumimoji="0" lang="en-US" sz="1300" b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kumimoji="0" lang="th-TH" sz="13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h-TH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ทั้งปี</a:t>
                      </a:r>
                      <a:endParaRPr kumimoji="0" lang="th-TH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6943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การใช้น้ำมันสำเร็จรูป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131.9 </a:t>
                      </a: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136.7 </a:t>
                      </a: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139.8 </a:t>
                      </a: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145.1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141.8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143.4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</a:tr>
              <a:tr h="394874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เบนซินและแก๊สโซฮอล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26.4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29.0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30.1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30.8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31.2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31.0 </a:t>
                      </a: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ดีเซล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60.1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61.9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63.8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67.1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63.9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65.5 </a:t>
                      </a: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เครื่องบิน</a:t>
                      </a: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*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16.6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17.7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18.5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20.0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19.6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19.8 </a:t>
                      </a: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น้ำมันเตา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5.6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6.2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5.8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5.8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5.5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5.7 </a:t>
                      </a: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LPG</a:t>
                      </a: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*</a:t>
                      </a: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*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23.2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21.9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21.7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21.3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21.5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21.4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อัตราการเปลี่ยนแปลง (</a:t>
                      </a: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%)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4.3 </a:t>
                      </a: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3.9 </a:t>
                      </a: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2.0 </a:t>
                      </a: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2.6 </a:t>
                      </a: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2.6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2.6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</a:tr>
              <a:tr h="328370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เบนซินและแก๊สโซฮอล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13.2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10.1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3.2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3.2</a:t>
                      </a: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ดีเซล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4.1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2.7</a:t>
                      </a: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เครื่องบิน</a:t>
                      </a: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*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9.4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7.2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4.2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7.9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7.2</a:t>
                      </a: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น้ำมันเตา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-1.5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10.5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-6.8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-1.8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-2.7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-2.2</a:t>
                      </a: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LPG</a:t>
                      </a: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*</a:t>
                      </a: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*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-5.5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-5.4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-1.3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-1.0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-1.6</a:t>
                      </a:r>
                      <a:endParaRPr lang="en-US" sz="1500" b="1" i="0" u="none" strike="noStrike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-1.3</a:t>
                      </a:r>
                      <a:endParaRPr lang="en-US" sz="1500" b="1" i="0" u="none" strike="noStrike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395536" y="6309320"/>
            <a:ext cx="374441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th-TH" sz="1200" dirty="0" smtClean="0">
                <a:latin typeface="Tahoma" pitchFamily="34" charset="0"/>
                <a:cs typeface="Tahoma" pitchFamily="34" charset="0"/>
              </a:rPr>
              <a:t>* </a:t>
            </a:r>
            <a:r>
              <a:rPr lang="th-TH" altLang="th-TH" sz="1200" dirty="0" smtClean="0">
                <a:latin typeface="Tahoma" pitchFamily="34" charset="0"/>
                <a:cs typeface="Tahoma" pitchFamily="34" charset="0"/>
              </a:rPr>
              <a:t>น้ำมันเครื่องบินและน้ำมันก๊าด</a:t>
            </a:r>
            <a:endParaRPr lang="en-US" altLang="th-TH" sz="1200" dirty="0" smtClean="0">
              <a:latin typeface="Tahoma" pitchFamily="34" charset="0"/>
              <a:cs typeface="Tahoma" pitchFamily="34" charset="0"/>
            </a:endParaRPr>
          </a:p>
          <a:p>
            <a:pPr eaLnBrk="1" hangingPunct="1"/>
            <a:r>
              <a:rPr lang="en-US" altLang="th-TH" sz="1200" dirty="0" smtClean="0">
                <a:latin typeface="Tahoma" pitchFamily="34" charset="0"/>
                <a:cs typeface="Tahoma" pitchFamily="34" charset="0"/>
              </a:rPr>
              <a:t>** </a:t>
            </a:r>
            <a:r>
              <a:rPr lang="th-TH" altLang="th-TH" sz="1200" dirty="0" smtClean="0">
                <a:latin typeface="Tahoma" pitchFamily="34" charset="0"/>
                <a:cs typeface="Tahoma" pitchFamily="34" charset="0"/>
              </a:rPr>
              <a:t>ไม่</a:t>
            </a:r>
            <a:r>
              <a:rPr lang="th-TH" altLang="th-TH" sz="1200" dirty="0">
                <a:latin typeface="Tahoma" pitchFamily="34" charset="0"/>
                <a:cs typeface="Tahoma" pitchFamily="34" charset="0"/>
              </a:rPr>
              <a:t>รวมการใช้ </a:t>
            </a:r>
            <a:r>
              <a:rPr lang="en-US" altLang="th-TH" sz="1200" dirty="0">
                <a:latin typeface="Tahoma" pitchFamily="34" charset="0"/>
                <a:cs typeface="Tahoma" pitchFamily="34" charset="0"/>
              </a:rPr>
              <a:t>LPG </a:t>
            </a:r>
            <a:r>
              <a:rPr lang="th-TH" altLang="th-TH" sz="1200" dirty="0">
                <a:latin typeface="Tahoma" pitchFamily="34" charset="0"/>
                <a:cs typeface="Tahoma" pitchFamily="34" charset="0"/>
              </a:rPr>
              <a:t>ที่ใช้เป็น </a:t>
            </a:r>
            <a:r>
              <a:rPr lang="en-US" altLang="th-TH" sz="1200" dirty="0">
                <a:latin typeface="Tahoma" pitchFamily="34" charset="0"/>
                <a:cs typeface="Tahoma" pitchFamily="34" charset="0"/>
              </a:rPr>
              <a:t>Feed stocks </a:t>
            </a:r>
            <a:r>
              <a:rPr lang="th-TH" altLang="th-TH" sz="1200" dirty="0">
                <a:latin typeface="Tahoma" pitchFamily="34" charset="0"/>
                <a:cs typeface="Tahoma" pitchFamily="34" charset="0"/>
              </a:rPr>
              <a:t>ในปิโตรเคมี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6948264" y="1072104"/>
            <a:ext cx="15985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th-TH" altLang="th-TH" sz="1400" dirty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หน่วย: ล้าน</a:t>
            </a:r>
            <a:r>
              <a:rPr lang="th-TH" altLang="th-TH" sz="1400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ลิตร</a:t>
            </a:r>
            <a:r>
              <a:rPr lang="en-US" altLang="th-TH" sz="1400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/</a:t>
            </a:r>
            <a:r>
              <a:rPr lang="th-TH" altLang="th-TH" sz="1400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วัน</a:t>
            </a:r>
            <a:endParaRPr lang="th-TH" altLang="th-TH" sz="1400" dirty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1712037" y="188640"/>
            <a:ext cx="5400600" cy="708695"/>
          </a:xfrm>
          <a:prstGeom prst="roundRect">
            <a:avLst>
              <a:gd name="adj" fmla="val 50000"/>
            </a:avLst>
          </a:prstGeom>
          <a:solidFill>
            <a:schemeClr val="accent4">
              <a:lumMod val="75000"/>
            </a:schemeClr>
          </a:solidFill>
          <a:ln w="101600" cmpd="thickThin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873469" y="281377"/>
            <a:ext cx="4506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 smtClean="0">
                <a:solidFill>
                  <a:prstClr val="white"/>
                </a:solidFill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แนวโน้มการใช้น้ำมันสำเร็จรูป ปี 2561</a:t>
            </a:r>
            <a:endParaRPr lang="th-TH" sz="2800" b="1" dirty="0">
              <a:solidFill>
                <a:prstClr val="white"/>
              </a:solidFill>
              <a:latin typeface="TH SarabunPSK" pitchFamily="34" charset="-34"/>
              <a:ea typeface="Tahoma" panose="020B0604030504040204" pitchFamily="34" charset="0"/>
              <a:cs typeface="TH SarabunPSK" pitchFamily="34" charset="-34"/>
            </a:endParaRPr>
          </a:p>
        </p:txBody>
      </p:sp>
      <p:pic>
        <p:nvPicPr>
          <p:cNvPr id="20" name="Picture 2" descr="D:\7. Infographic EPPO\Picture icon\Color Icon\Car_gas_station_flat_vector_illustration_isolated.png"/>
          <p:cNvPicPr>
            <a:picLocks noChangeAspect="1" noChangeArrowheads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84" t="3921" r="7859" b="9676"/>
          <a:stretch/>
        </p:blipFill>
        <p:spPr bwMode="auto">
          <a:xfrm flipH="1">
            <a:off x="6104525" y="107884"/>
            <a:ext cx="1289435" cy="965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7569040" y="2060848"/>
            <a:ext cx="1008112" cy="4032448"/>
          </a:xfrm>
          <a:prstGeom prst="rect">
            <a:avLst/>
          </a:prstGeom>
          <a:noFill/>
          <a:ln w="34925">
            <a:solidFill>
              <a:srgbClr val="D60093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Box 90"/>
          <p:cNvSpPr txBox="1">
            <a:spLocks noChangeArrowheads="1"/>
          </p:cNvSpPr>
          <p:nvPr/>
        </p:nvSpPr>
        <p:spPr bwMode="auto">
          <a:xfrm>
            <a:off x="4225840" y="6278542"/>
            <a:ext cx="435131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th-TH" sz="1200" dirty="0" smtClean="0">
                <a:latin typeface="Tahoma" pitchFamily="34" charset="0"/>
                <a:cs typeface="Tahoma" pitchFamily="34" charset="0"/>
              </a:rPr>
              <a:t>H</a:t>
            </a:r>
            <a:r>
              <a:rPr lang="en-US" altLang="th-TH" sz="1200" baseline="-25000" dirty="0" smtClean="0">
                <a:latin typeface="Tahoma" pitchFamily="34" charset="0"/>
                <a:cs typeface="Tahoma" pitchFamily="34" charset="0"/>
              </a:rPr>
              <a:t>1</a:t>
            </a:r>
            <a:r>
              <a:rPr lang="en-US" altLang="th-TH" sz="12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th-TH" altLang="th-TH" sz="1200" dirty="0" smtClean="0">
                <a:latin typeface="Tahoma" pitchFamily="34" charset="0"/>
                <a:cs typeface="Tahoma" pitchFamily="34" charset="0"/>
              </a:rPr>
              <a:t>ข้อมูล ม.ค.-มิ.ย.     (</a:t>
            </a:r>
            <a:r>
              <a:rPr lang="th-TH" altLang="th-TH" sz="1200" dirty="0">
                <a:latin typeface="Tahoma" pitchFamily="34" charset="0"/>
                <a:cs typeface="Tahoma" pitchFamily="34" charset="0"/>
              </a:rPr>
              <a:t>เดือน </a:t>
            </a:r>
            <a:r>
              <a:rPr lang="th-TH" altLang="th-TH" sz="1200" dirty="0" smtClean="0">
                <a:latin typeface="Tahoma" pitchFamily="34" charset="0"/>
                <a:cs typeface="Tahoma" pitchFamily="34" charset="0"/>
              </a:rPr>
              <a:t>มิ.ย. </a:t>
            </a:r>
            <a:r>
              <a:rPr lang="th-TH" altLang="th-TH" sz="1200" dirty="0">
                <a:latin typeface="Tahoma" pitchFamily="34" charset="0"/>
                <a:cs typeface="Tahoma" pitchFamily="34" charset="0"/>
              </a:rPr>
              <a:t>เป็นข้อมูลเบื้องต้น</a:t>
            </a:r>
            <a:r>
              <a:rPr lang="th-TH" altLang="th-TH" sz="1200" dirty="0" smtClean="0">
                <a:latin typeface="Tahoma" pitchFamily="34" charset="0"/>
                <a:cs typeface="Tahoma" pitchFamily="34" charset="0"/>
              </a:rPr>
              <a:t>) </a:t>
            </a:r>
            <a:br>
              <a:rPr lang="th-TH" altLang="th-TH" sz="1200" dirty="0" smtClean="0">
                <a:latin typeface="Tahoma" pitchFamily="34" charset="0"/>
                <a:cs typeface="Tahoma" pitchFamily="34" charset="0"/>
              </a:rPr>
            </a:br>
            <a:r>
              <a:rPr lang="en-US" altLang="th-TH" sz="1200" dirty="0" smtClean="0">
                <a:latin typeface="Tahoma" pitchFamily="34" charset="0"/>
                <a:cs typeface="Tahoma" pitchFamily="34" charset="0"/>
              </a:rPr>
              <a:t>H</a:t>
            </a:r>
            <a:r>
              <a:rPr lang="th-TH" altLang="th-TH" sz="1200" baseline="-25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en-US" altLang="th-TH" sz="12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th-TH" altLang="th-TH" sz="1200" dirty="0">
                <a:latin typeface="Tahoma" pitchFamily="34" charset="0"/>
                <a:cs typeface="Tahoma" pitchFamily="34" charset="0"/>
              </a:rPr>
              <a:t>ข้อมูล </a:t>
            </a:r>
            <a:r>
              <a:rPr lang="th-TH" altLang="th-TH" sz="1200" dirty="0" smtClean="0">
                <a:latin typeface="Tahoma" pitchFamily="34" charset="0"/>
                <a:cs typeface="Tahoma" pitchFamily="34" charset="0"/>
              </a:rPr>
              <a:t>ก.ค.-ธ.ค.</a:t>
            </a:r>
            <a:r>
              <a:rPr lang="th-TH" altLang="th-TH" sz="1200" dirty="0">
                <a:latin typeface="Tahoma" pitchFamily="34" charset="0"/>
                <a:cs typeface="Tahoma" pitchFamily="34" charset="0"/>
              </a:rPr>
              <a:t> </a:t>
            </a:r>
            <a:r>
              <a:rPr lang="th-TH" altLang="th-TH" sz="1200" dirty="0" smtClean="0">
                <a:latin typeface="Tahoma" pitchFamily="34" charset="0"/>
                <a:cs typeface="Tahoma" pitchFamily="34" charset="0"/>
              </a:rPr>
              <a:t>    </a:t>
            </a:r>
            <a:r>
              <a:rPr lang="en-US" altLang="th-TH" sz="1200" dirty="0" smtClean="0">
                <a:latin typeface="Tahoma" pitchFamily="34" charset="0"/>
                <a:cs typeface="Tahoma" pitchFamily="34" charset="0"/>
              </a:rPr>
              <a:t>f </a:t>
            </a:r>
            <a:r>
              <a:rPr lang="th-TH" altLang="th-TH" sz="1200" dirty="0" smtClean="0">
                <a:latin typeface="Tahoma" pitchFamily="34" charset="0"/>
                <a:cs typeface="Tahoma" pitchFamily="34" charset="0"/>
              </a:rPr>
              <a:t> ข้อมูล</a:t>
            </a:r>
            <a:r>
              <a:rPr lang="th-TH" altLang="th-TH" sz="1200" dirty="0">
                <a:latin typeface="Tahoma" pitchFamily="34" charset="0"/>
                <a:cs typeface="Tahoma" pitchFamily="34" charset="0"/>
              </a:rPr>
              <a:t>ประมาณ</a:t>
            </a:r>
            <a:r>
              <a:rPr lang="th-TH" altLang="th-TH" sz="1200" dirty="0" smtClean="0">
                <a:latin typeface="Tahoma" pitchFamily="34" charset="0"/>
                <a:cs typeface="Tahoma" pitchFamily="34" charset="0"/>
              </a:rPr>
              <a:t>การ  </a:t>
            </a:r>
            <a:endParaRPr lang="th-TH" altLang="th-TH" sz="1200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918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53" name="Text Box 3"/>
          <p:cNvSpPr txBox="1">
            <a:spLocks noChangeArrowheads="1"/>
          </p:cNvSpPr>
          <p:nvPr/>
        </p:nvSpPr>
        <p:spPr bwMode="auto">
          <a:xfrm>
            <a:off x="7380312" y="1179984"/>
            <a:ext cx="13192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th-TH" altLang="th-TH" sz="1400" dirty="0">
                <a:latin typeface="Tahoma" pitchFamily="34" charset="0"/>
                <a:cs typeface="Tahoma" pitchFamily="34" charset="0"/>
              </a:rPr>
              <a:t>หน่วย : พันตัน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331640" y="188640"/>
            <a:ext cx="6048672" cy="708695"/>
          </a:xfrm>
          <a:prstGeom prst="roundRect">
            <a:avLst>
              <a:gd name="adj" fmla="val 50000"/>
            </a:avLst>
          </a:prstGeom>
          <a:solidFill>
            <a:schemeClr val="accent4">
              <a:lumMod val="75000"/>
            </a:schemeClr>
          </a:solidFill>
          <a:ln w="101600" cmpd="thickThin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19672" y="281377"/>
            <a:ext cx="52989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 smtClean="0">
                <a:solidFill>
                  <a:prstClr val="white"/>
                </a:solidFill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แนวโน้มการใช้ </a:t>
            </a:r>
            <a:r>
              <a:rPr lang="en-US" sz="2800" b="1" dirty="0" smtClean="0">
                <a:solidFill>
                  <a:prstClr val="white"/>
                </a:solidFill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LPG </a:t>
            </a:r>
            <a:r>
              <a:rPr lang="th-TH" sz="2800" b="1" dirty="0" smtClean="0">
                <a:solidFill>
                  <a:prstClr val="white"/>
                </a:solidFill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โพรเพนและบิวเทน</a:t>
            </a:r>
            <a:r>
              <a:rPr lang="en-US" sz="2800" b="1" dirty="0" smtClean="0">
                <a:solidFill>
                  <a:prstClr val="white"/>
                </a:solidFill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 </a:t>
            </a:r>
            <a:r>
              <a:rPr lang="th-TH" sz="2800" b="1" dirty="0" smtClean="0">
                <a:solidFill>
                  <a:prstClr val="white"/>
                </a:solidFill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ปี 2561</a:t>
            </a:r>
            <a:endParaRPr lang="th-TH" sz="2800" b="1" dirty="0">
              <a:solidFill>
                <a:prstClr val="white"/>
              </a:solidFill>
              <a:latin typeface="TH SarabunPSK" pitchFamily="34" charset="-34"/>
              <a:ea typeface="Tahoma" panose="020B0604030504040204" pitchFamily="34" charset="0"/>
              <a:cs typeface="TH SarabunPSK" pitchFamily="34" charset="-34"/>
            </a:endParaRP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4698619"/>
              </p:ext>
            </p:extLst>
          </p:nvPr>
        </p:nvGraphicFramePr>
        <p:xfrm>
          <a:off x="464690" y="1525452"/>
          <a:ext cx="8211764" cy="4711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3134"/>
                <a:gridCol w="912101"/>
                <a:gridCol w="912101"/>
                <a:gridCol w="912101"/>
                <a:gridCol w="984109"/>
                <a:gridCol w="984109"/>
                <a:gridCol w="984109"/>
              </a:tblGrid>
              <a:tr h="375816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2558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2559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</a:t>
                      </a: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60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256</a:t>
                      </a:r>
                      <a:r>
                        <a:rPr kumimoji="0" lang="th-TH" sz="16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r>
                        <a:rPr kumimoji="0" lang="en-US" sz="1600" b="1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</a:t>
                      </a:r>
                      <a:endParaRPr kumimoji="0" lang="th-TH" sz="1600" b="1" i="0" u="none" strike="noStrike" cap="none" normalizeH="0" baseline="3000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803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H</a:t>
                      </a:r>
                      <a:r>
                        <a:rPr kumimoji="0" lang="en-US" sz="1300" b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kumimoji="0" lang="th-TH" sz="13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H</a:t>
                      </a:r>
                      <a:r>
                        <a:rPr kumimoji="0" lang="en-US" sz="1300" b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kumimoji="0" lang="th-TH" sz="13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h-TH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ทั้งปี</a:t>
                      </a:r>
                      <a:endParaRPr kumimoji="0" lang="th-TH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694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การใช้ </a:t>
                      </a: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LPG</a:t>
                      </a:r>
                      <a:r>
                        <a:rPr kumimoji="0" lang="th-TH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รวม</a:t>
                      </a:r>
                      <a:endParaRPr kumimoji="0" lang="th-TH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38" marR="91438" anchor="ctr" horzOverflow="overflow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/>
                        </a:rPr>
                        <a:t>6,695</a:t>
                      </a: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chemeClr val="bg1"/>
                          </a:solidFill>
                          <a:effectLst/>
                          <a:latin typeface="Tahoma"/>
                        </a:rPr>
                        <a:t>6,134</a:t>
                      </a: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chemeClr val="bg1"/>
                          </a:solidFill>
                          <a:effectLst/>
                          <a:latin typeface="Tahoma"/>
                        </a:rPr>
                        <a:t>6,338</a:t>
                      </a: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3,283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3,496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6,779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</a:tr>
              <a:tr h="39487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    ครัวเรือน</a:t>
                      </a:r>
                      <a:endParaRPr kumimoji="0" lang="th-TH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38" marR="91438" anchor="ctr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2,094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2,110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2,151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1,075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1,114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2,188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    อุตสาหกรรม</a:t>
                      </a:r>
                      <a:endParaRPr kumimoji="0" lang="th-TH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38" marR="91438" anchor="ctr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/>
                        </a:rPr>
                        <a:t>594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/>
                        </a:rPr>
                        <a:t>610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650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339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356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695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    รถยนต์</a:t>
                      </a:r>
                      <a:endParaRPr kumimoji="0" lang="th-TH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38" marR="91438" anchor="ctr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/>
                        </a:rPr>
                        <a:t>1,731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/>
                        </a:rPr>
                        <a:t>1,466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1,319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603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588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1,191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    ปิโตรเคมี</a:t>
                      </a:r>
                      <a:endParaRPr kumimoji="0" lang="th-TH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38" marR="91438" anchor="b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/>
                        </a:rPr>
                        <a:t>2,124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/>
                        </a:rPr>
                        <a:t>1,810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2,070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1,202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1,365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2,566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   ใช้เอง</a:t>
                      </a:r>
                      <a:endParaRPr kumimoji="0" lang="th-TH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38" marR="91438" anchor="b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/>
                        </a:rPr>
                        <a:t>153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/>
                        </a:rPr>
                        <a:t>137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149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64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74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138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อัตราการเปลี่ยนแปลง (%)</a:t>
                      </a:r>
                    </a:p>
                  </a:txBody>
                  <a:tcPr marL="91438" marR="91438" anchor="b" horzOverflow="overflow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-10.9 </a:t>
                      </a: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-8.4 </a:t>
                      </a: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/>
                        </a:rPr>
                        <a:t>3.3 </a:t>
                      </a: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7.3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6.7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7.0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</a:tr>
              <a:tr h="32837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    ครัวเรือน</a:t>
                      </a:r>
                      <a:endParaRPr kumimoji="0" lang="th-TH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38" marR="91438" anchor="b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-4.3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/>
                        </a:rPr>
                        <a:t>0.8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1.9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2.0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1.5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1.8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    อุตสาหกรรม</a:t>
                      </a:r>
                      <a:endParaRPr kumimoji="0" lang="th-TH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38" marR="91438" anchor="b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/>
                        </a:rPr>
                        <a:t>3.0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/>
                        </a:rPr>
                        <a:t>2.8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6.5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8.0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6.0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7.0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    รถยนต์</a:t>
                      </a:r>
                      <a:endParaRPr kumimoji="0" lang="th-TH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38" marR="91438" anchor="b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-12.3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-15.3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-10.0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-10.8</a:t>
                      </a:r>
                      <a:endParaRPr lang="en-US" sz="1500" b="1" i="0" u="none" strike="noStrike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-8.6</a:t>
                      </a:r>
                      <a:endParaRPr lang="en-US" sz="1500" b="1" i="0" u="none" strike="noStrike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-9.7</a:t>
                      </a:r>
                      <a:endParaRPr lang="en-US" sz="1500" b="1" i="0" u="none" strike="noStrike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    ปิโตรเคมี</a:t>
                      </a:r>
                      <a:endParaRPr kumimoji="0" lang="th-TH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38" marR="91438" anchor="b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-20.6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-14.8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14.3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25.3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22.9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24.0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2837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   ใช้เอง</a:t>
                      </a:r>
                      <a:endParaRPr kumimoji="0" lang="th-TH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38" marR="91438" anchor="b" horzOverflow="overflow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/>
                        </a:rPr>
                        <a:t>50.6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-10.5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8.9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10.9</a:t>
                      </a:r>
                      <a:endParaRPr lang="en-US" sz="1500" b="1" i="0" u="none" strike="noStrike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-18.7</a:t>
                      </a:r>
                      <a:endParaRPr lang="en-US" sz="1500" b="1" i="0" u="none" strike="noStrike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-7.2</a:t>
                      </a:r>
                      <a:endParaRPr lang="en-US" sz="1500" b="1" i="0" u="none" strike="noStrike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pic>
        <p:nvPicPr>
          <p:cNvPr id="3074" name="Picture 2" descr="D:\7. Infographic EPPO\Picture icon\Color Icon\imag04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06752"/>
            <a:ext cx="648072" cy="842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angle 22"/>
          <p:cNvSpPr/>
          <p:nvPr/>
        </p:nvSpPr>
        <p:spPr>
          <a:xfrm>
            <a:off x="7637280" y="4244616"/>
            <a:ext cx="1008112" cy="2016224"/>
          </a:xfrm>
          <a:prstGeom prst="rect">
            <a:avLst/>
          </a:prstGeom>
          <a:noFill/>
          <a:ln w="34925">
            <a:solidFill>
              <a:srgbClr val="D60093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 Box 90"/>
          <p:cNvSpPr txBox="1">
            <a:spLocks noChangeArrowheads="1"/>
          </p:cNvSpPr>
          <p:nvPr/>
        </p:nvSpPr>
        <p:spPr bwMode="auto">
          <a:xfrm>
            <a:off x="503169" y="6309320"/>
            <a:ext cx="632066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th-TH" altLang="th-TH" sz="1200" dirty="0">
                <a:latin typeface="Tahoma" pitchFamily="34" charset="0"/>
                <a:cs typeface="Tahoma" pitchFamily="34" charset="0"/>
              </a:rPr>
              <a:t>หมายเหตุ </a:t>
            </a:r>
            <a:r>
              <a:rPr lang="th-TH" altLang="th-TH" sz="1200" dirty="0" smtClean="0">
                <a:latin typeface="Tahoma" pitchFamily="34" charset="0"/>
                <a:cs typeface="Tahoma" pitchFamily="34" charset="0"/>
              </a:rPr>
              <a:t> 	</a:t>
            </a:r>
            <a:r>
              <a:rPr lang="th-TH" altLang="th-TH" sz="1200" dirty="0">
                <a:latin typeface="Tahoma" pitchFamily="34" charset="0"/>
                <a:cs typeface="Tahoma" pitchFamily="34" charset="0"/>
              </a:rPr>
              <a:t> </a:t>
            </a:r>
            <a:r>
              <a:rPr lang="th-TH" altLang="th-TH" sz="12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th-TH" sz="1200" dirty="0" smtClean="0">
                <a:latin typeface="Tahoma" pitchFamily="34" charset="0"/>
                <a:cs typeface="Tahoma" pitchFamily="34" charset="0"/>
              </a:rPr>
              <a:t>H</a:t>
            </a:r>
            <a:r>
              <a:rPr lang="en-US" altLang="th-TH" sz="1200" baseline="-25000" dirty="0" smtClean="0">
                <a:latin typeface="Tahoma" pitchFamily="34" charset="0"/>
                <a:cs typeface="Tahoma" pitchFamily="34" charset="0"/>
              </a:rPr>
              <a:t>1</a:t>
            </a:r>
            <a:r>
              <a:rPr lang="en-US" altLang="th-TH" sz="12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th-TH" altLang="th-TH" sz="1200" dirty="0" smtClean="0">
                <a:latin typeface="Tahoma" pitchFamily="34" charset="0"/>
                <a:cs typeface="Tahoma" pitchFamily="34" charset="0"/>
              </a:rPr>
              <a:t>ข้อมูล ม.ค.-มิ.ย. </a:t>
            </a:r>
            <a:r>
              <a:rPr lang="th-TH" altLang="th-TH" sz="1200" dirty="0">
                <a:latin typeface="Tahoma" pitchFamily="34" charset="0"/>
                <a:cs typeface="Tahoma" pitchFamily="34" charset="0"/>
              </a:rPr>
              <a:t>  (เดือน </a:t>
            </a:r>
            <a:r>
              <a:rPr lang="th-TH" altLang="th-TH" sz="1200" dirty="0" smtClean="0">
                <a:latin typeface="Tahoma" pitchFamily="34" charset="0"/>
                <a:cs typeface="Tahoma" pitchFamily="34" charset="0"/>
              </a:rPr>
              <a:t>มิ.ย. </a:t>
            </a:r>
            <a:r>
              <a:rPr lang="th-TH" altLang="th-TH" sz="1200" dirty="0">
                <a:latin typeface="Tahoma" pitchFamily="34" charset="0"/>
                <a:cs typeface="Tahoma" pitchFamily="34" charset="0"/>
              </a:rPr>
              <a:t>เป็นข้อมูลเบื้องต้น)    </a:t>
            </a:r>
            <a:r>
              <a:rPr lang="th-TH" altLang="th-TH" sz="1200" dirty="0" smtClean="0">
                <a:latin typeface="Tahoma" pitchFamily="34" charset="0"/>
                <a:cs typeface="Tahoma" pitchFamily="34" charset="0"/>
              </a:rPr>
              <a:t/>
            </a:r>
            <a:br>
              <a:rPr lang="th-TH" altLang="th-TH" sz="1200" dirty="0" smtClean="0">
                <a:latin typeface="Tahoma" pitchFamily="34" charset="0"/>
                <a:cs typeface="Tahoma" pitchFamily="34" charset="0"/>
              </a:rPr>
            </a:br>
            <a:r>
              <a:rPr lang="th-TH" altLang="th-TH" sz="1200" dirty="0" smtClean="0">
                <a:latin typeface="Tahoma" pitchFamily="34" charset="0"/>
                <a:cs typeface="Tahoma" pitchFamily="34" charset="0"/>
              </a:rPr>
              <a:t>	</a:t>
            </a:r>
            <a:r>
              <a:rPr lang="en-US" altLang="th-TH" sz="1200" dirty="0" smtClean="0">
                <a:latin typeface="Tahoma" pitchFamily="34" charset="0"/>
                <a:cs typeface="Tahoma" pitchFamily="34" charset="0"/>
              </a:rPr>
              <a:t>  H</a:t>
            </a:r>
            <a:r>
              <a:rPr lang="th-TH" altLang="th-TH" sz="1200" baseline="-25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en-US" altLang="th-TH" sz="12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th-TH" altLang="th-TH" sz="1200" dirty="0">
                <a:latin typeface="Tahoma" pitchFamily="34" charset="0"/>
                <a:cs typeface="Tahoma" pitchFamily="34" charset="0"/>
              </a:rPr>
              <a:t>ข้อมูล </a:t>
            </a:r>
            <a:r>
              <a:rPr lang="th-TH" altLang="th-TH" sz="1200" dirty="0" smtClean="0">
                <a:latin typeface="Tahoma" pitchFamily="34" charset="0"/>
                <a:cs typeface="Tahoma" pitchFamily="34" charset="0"/>
              </a:rPr>
              <a:t>ก.ค.-ธ.ค.</a:t>
            </a:r>
            <a:r>
              <a:rPr lang="th-TH" altLang="th-TH" sz="1200" dirty="0">
                <a:latin typeface="Tahoma" pitchFamily="34" charset="0"/>
                <a:cs typeface="Tahoma" pitchFamily="34" charset="0"/>
              </a:rPr>
              <a:t> </a:t>
            </a:r>
            <a:r>
              <a:rPr lang="th-TH" altLang="th-TH" sz="1200" dirty="0" smtClean="0">
                <a:latin typeface="Tahoma" pitchFamily="34" charset="0"/>
                <a:cs typeface="Tahoma" pitchFamily="34" charset="0"/>
              </a:rPr>
              <a:t>  </a:t>
            </a:r>
            <a:r>
              <a:rPr lang="en-US" altLang="th-TH" sz="1200" dirty="0" smtClean="0">
                <a:latin typeface="Tahoma" pitchFamily="34" charset="0"/>
                <a:cs typeface="Tahoma" pitchFamily="34" charset="0"/>
              </a:rPr>
              <a:t>f </a:t>
            </a:r>
            <a:r>
              <a:rPr lang="th-TH" altLang="th-TH" sz="1200" dirty="0" smtClean="0">
                <a:latin typeface="Tahoma" pitchFamily="34" charset="0"/>
                <a:cs typeface="Tahoma" pitchFamily="34" charset="0"/>
              </a:rPr>
              <a:t> ข้อมูล</a:t>
            </a:r>
            <a:r>
              <a:rPr lang="th-TH" altLang="th-TH" sz="1200" dirty="0">
                <a:latin typeface="Tahoma" pitchFamily="34" charset="0"/>
                <a:cs typeface="Tahoma" pitchFamily="34" charset="0"/>
              </a:rPr>
              <a:t>ประมาณ</a:t>
            </a:r>
            <a:r>
              <a:rPr lang="th-TH" altLang="th-TH" sz="1200" dirty="0" smtClean="0">
                <a:latin typeface="Tahoma" pitchFamily="34" charset="0"/>
                <a:cs typeface="Tahoma" pitchFamily="34" charset="0"/>
              </a:rPr>
              <a:t>การ  </a:t>
            </a:r>
            <a:endParaRPr lang="th-TH" altLang="th-TH" sz="1200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532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0772171"/>
              </p:ext>
            </p:extLst>
          </p:nvPr>
        </p:nvGraphicFramePr>
        <p:xfrm>
          <a:off x="431540" y="1412776"/>
          <a:ext cx="8244915" cy="4528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2203"/>
                <a:gridCol w="2665023"/>
                <a:gridCol w="2165331"/>
                <a:gridCol w="1582358"/>
              </a:tblGrid>
              <a:tr h="432048">
                <a:tc rowSpan="2"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ปี</a:t>
                      </a:r>
                      <a:endParaRPr lang="th-TH" sz="1600" b="1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7" marR="91447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กิกะวัตต์ชั่วโมง</a:t>
                      </a:r>
                      <a:endParaRPr lang="th-TH" sz="1600" b="1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7" marR="91447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การเปลี่ยนแปลง</a:t>
                      </a:r>
                      <a:endParaRPr lang="th-TH" sz="1600" b="1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7" marR="91447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th-TH" sz="1800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512057">
                <a:tc vMerge="1">
                  <a:txBody>
                    <a:bodyPr/>
                    <a:lstStyle/>
                    <a:p>
                      <a:pPr algn="ctr"/>
                      <a:endParaRPr lang="th-TH" sz="1800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th-TH" sz="1800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กิกะวัตต์ชั่วโมง</a:t>
                      </a:r>
                      <a:endParaRPr lang="th-TH" sz="1600" b="1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7" marR="91447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ร้อยละ 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(%)</a:t>
                      </a:r>
                      <a:endParaRPr lang="th-TH" sz="1600" b="1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7" marR="91447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512057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2555</a:t>
                      </a:r>
                      <a:endParaRPr lang="th-TH" sz="1600" b="1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7" marR="91447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161,779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600" b="1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12,924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8.7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</a:tr>
              <a:tr h="512057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2556</a:t>
                      </a:r>
                      <a:endParaRPr lang="th-TH" sz="1600" b="1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7" marR="91447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164,341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2,562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1.6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</a:tr>
              <a:tr h="512057"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2557</a:t>
                      </a:r>
                      <a:endParaRPr lang="th-TH" sz="1600" b="1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7" marR="91447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168,685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4,344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2.6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</a:tr>
              <a:tr h="512057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2558</a:t>
                      </a:r>
                      <a:endParaRPr lang="th-TH" sz="1600" b="1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7" marR="91447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174,833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6,148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3.6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</a:tr>
              <a:tr h="512057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2559</a:t>
                      </a:r>
                      <a:endParaRPr lang="th-TH" sz="1600" b="1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7" marR="91447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182,847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8,014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4.6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</a:tr>
              <a:tr h="512057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</a:t>
                      </a:r>
                      <a:r>
                        <a:rPr lang="th-TH" sz="16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60</a:t>
                      </a:r>
                      <a:endParaRPr lang="th-TH" sz="1600" b="1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7" marR="91447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600" b="1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185</a:t>
                      </a:r>
                      <a:r>
                        <a:rPr lang="en-US" sz="1600" b="1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,1</a:t>
                      </a:r>
                      <a:r>
                        <a:rPr lang="th-TH" sz="1600" b="1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24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r>
                        <a:rPr lang="th-TH" sz="1600" b="1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,277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600" b="1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1.3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</a:tr>
              <a:tr h="512057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256</a:t>
                      </a:r>
                      <a:r>
                        <a:rPr lang="th-TH" sz="16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r>
                        <a:rPr lang="en-US" sz="1600" b="1" baseline="30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</a:t>
                      </a:r>
                      <a:endParaRPr lang="th-TH" sz="1600" b="1" baseline="30000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47" marR="91447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h-TH" sz="1600" b="1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18</a:t>
                      </a:r>
                      <a:r>
                        <a:rPr lang="en-US" sz="1600" b="1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9,567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</a:t>
                      </a:r>
                      <a:r>
                        <a:rPr lang="th-TH" sz="1600" b="1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,</a:t>
                      </a:r>
                      <a:r>
                        <a:rPr lang="en-US" sz="1600" b="1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443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2.4</a:t>
                      </a:r>
                      <a:endParaRPr lang="th-TH" sz="16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9" name="Text Box 90"/>
          <p:cNvSpPr txBox="1">
            <a:spLocks noChangeArrowheads="1"/>
          </p:cNvSpPr>
          <p:nvPr/>
        </p:nvSpPr>
        <p:spPr bwMode="auto">
          <a:xfrm>
            <a:off x="467544" y="6165303"/>
            <a:ext cx="345638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th-TH" altLang="th-TH" sz="1200" dirty="0">
                <a:latin typeface="Tahoma" pitchFamily="34" charset="0"/>
                <a:cs typeface="Tahoma" pitchFamily="34" charset="0"/>
              </a:rPr>
              <a:t>หมายเหตุ </a:t>
            </a:r>
            <a:r>
              <a:rPr lang="th-TH" altLang="th-TH" sz="1200" dirty="0" smtClean="0">
                <a:latin typeface="Tahoma" pitchFamily="34" charset="0"/>
                <a:cs typeface="Tahoma" pitchFamily="34" charset="0"/>
              </a:rPr>
              <a:t>  </a:t>
            </a:r>
            <a:r>
              <a:rPr lang="en-US" altLang="th-TH" sz="1200" dirty="0" smtClean="0">
                <a:latin typeface="Tahoma" pitchFamily="34" charset="0"/>
                <a:cs typeface="Tahoma" pitchFamily="34" charset="0"/>
              </a:rPr>
              <a:t>f </a:t>
            </a:r>
            <a:r>
              <a:rPr lang="th-TH" altLang="th-TH" sz="1200" dirty="0" smtClean="0">
                <a:latin typeface="Tahoma" pitchFamily="34" charset="0"/>
                <a:cs typeface="Tahoma" pitchFamily="34" charset="0"/>
              </a:rPr>
              <a:t> ข้อมูล</a:t>
            </a:r>
            <a:r>
              <a:rPr lang="th-TH" altLang="th-TH" sz="1200" dirty="0">
                <a:latin typeface="Tahoma" pitchFamily="34" charset="0"/>
                <a:cs typeface="Tahoma" pitchFamily="34" charset="0"/>
              </a:rPr>
              <a:t>ประมาณการ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038072" y="188640"/>
            <a:ext cx="4608512" cy="708695"/>
          </a:xfrm>
          <a:prstGeom prst="roundRect">
            <a:avLst>
              <a:gd name="adj" fmla="val 50000"/>
            </a:avLst>
          </a:prstGeom>
          <a:solidFill>
            <a:schemeClr val="accent4">
              <a:lumMod val="75000"/>
            </a:schemeClr>
          </a:solidFill>
          <a:ln w="101600" cmpd="thickThin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081356" y="281377"/>
            <a:ext cx="4506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 smtClean="0">
                <a:solidFill>
                  <a:prstClr val="white"/>
                </a:solidFill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แนวโน้มการใช้ไฟฟ้า ปี 2561</a:t>
            </a:r>
            <a:endParaRPr lang="th-TH" sz="2800" b="1" dirty="0">
              <a:solidFill>
                <a:prstClr val="white"/>
              </a:solidFill>
              <a:latin typeface="TH SarabunPSK" pitchFamily="34" charset="-34"/>
              <a:ea typeface="Tahoma" panose="020B0604030504040204" pitchFamily="34" charset="0"/>
              <a:cs typeface="TH SarabunPSK" pitchFamily="34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7544" y="5373216"/>
            <a:ext cx="8208912" cy="576064"/>
          </a:xfrm>
          <a:prstGeom prst="rect">
            <a:avLst/>
          </a:prstGeom>
          <a:noFill/>
          <a:ln w="34925">
            <a:solidFill>
              <a:srgbClr val="D60093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4" descr="D:\7. Infographic EPPO\Picture icon\Monthly Report Info\EPPO 2016\banner EPPO_Artboard 3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784" r="54958"/>
          <a:stretch/>
        </p:blipFill>
        <p:spPr bwMode="auto">
          <a:xfrm>
            <a:off x="6141187" y="-186720"/>
            <a:ext cx="1086901" cy="1084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0559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4539517"/>
              </p:ext>
            </p:extLst>
          </p:nvPr>
        </p:nvGraphicFramePr>
        <p:xfrm>
          <a:off x="539553" y="1340768"/>
          <a:ext cx="8087344" cy="4968552"/>
        </p:xfrm>
        <a:graphic>
          <a:graphicData uri="http://schemas.openxmlformats.org/drawingml/2006/table">
            <a:tbl>
              <a:tblPr/>
              <a:tblGrid>
                <a:gridCol w="2776029"/>
                <a:gridCol w="1077864"/>
                <a:gridCol w="1077864"/>
                <a:gridCol w="1006951"/>
                <a:gridCol w="1074318"/>
                <a:gridCol w="1074318"/>
              </a:tblGrid>
              <a:tr h="36989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ปี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2558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2559</a:t>
                      </a:r>
                      <a:endParaRPr lang="th-TH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60</a:t>
                      </a:r>
                      <a:endParaRPr lang="th-TH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ม.ค.-</a:t>
                      </a:r>
                      <a:r>
                        <a:rPr lang="th-TH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มิ.ย.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319907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2560</a:t>
                      </a:r>
                      <a:endParaRPr lang="th-TH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256</a:t>
                      </a:r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  <a:endParaRPr lang="th-TH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319907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th-TH" sz="15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ปริมาณ</a:t>
                      </a:r>
                      <a:r>
                        <a:rPr lang="th-TH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การใช้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2,6</a:t>
                      </a:r>
                      <a:r>
                        <a:rPr lang="en-US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  <a:r>
                        <a:rPr lang="th-TH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endParaRPr lang="th-TH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2,6</a:t>
                      </a:r>
                      <a:r>
                        <a:rPr lang="en-US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89</a:t>
                      </a:r>
                      <a:r>
                        <a:rPr lang="th-TH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endParaRPr lang="th-TH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2,6</a:t>
                      </a:r>
                      <a:r>
                        <a:rPr lang="en-US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  <a:r>
                        <a:rPr lang="th-TH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 </a:t>
                      </a:r>
                      <a:endParaRPr lang="th-TH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r>
                        <a:rPr lang="en-US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,788</a:t>
                      </a:r>
                      <a:endParaRPr lang="th-TH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r>
                        <a:rPr lang="en-US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,793</a:t>
                      </a:r>
                      <a:endParaRPr lang="th-TH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359895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น้ำมัน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767 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798 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816</a:t>
                      </a:r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827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</a:t>
                      </a:r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49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59895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ก๊าซธรรมชาติ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919 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901 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895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910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882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59895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ถ่าน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หิน</a:t>
                      </a:r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/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ลิกไนต์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352 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35</a:t>
                      </a:r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</a:t>
                      </a:r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360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372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370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59895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พลังงานหมุนเวียน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563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599 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533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640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649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59895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ไฟฟ้า</a:t>
                      </a:r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นำเข้า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34</a:t>
                      </a:r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39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59895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อัตรา</a:t>
                      </a:r>
                      <a:r>
                        <a:rPr lang="th-TH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การเปลี่ยนแปลง (% </a:t>
                      </a:r>
                      <a:r>
                        <a:rPr lang="en-US" sz="15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yoy</a:t>
                      </a:r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3.0</a:t>
                      </a:r>
                      <a:endParaRPr lang="th-TH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2.4</a:t>
                      </a:r>
                      <a:endParaRPr lang="th-TH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-1.6</a:t>
                      </a:r>
                      <a:endParaRPr lang="th-TH" sz="1500" b="1" i="0" u="none" strike="noStrike" kern="120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2.1</a:t>
                      </a:r>
                      <a:endParaRPr lang="th-TH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0.2</a:t>
                      </a:r>
                      <a:endParaRPr lang="th-TH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359895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น้ำมัน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2.3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1.9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2.7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59895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ก๊าซธรรมชาติ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r>
                        <a:rPr lang="en-US" sz="15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0.7</a:t>
                      </a:r>
                      <a:endParaRPr lang="th-TH" sz="1500" b="1" i="0" u="none" strike="noStrike" kern="120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0.1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-3.1</a:t>
                      </a:r>
                      <a:endParaRPr lang="th-TH" sz="1500" b="1" i="0" u="none" strike="noStrike" kern="120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59895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ถ่าน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หิน</a:t>
                      </a:r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/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ลิกไนต์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r>
                        <a:rPr lang="en-US" sz="15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1.8</a:t>
                      </a:r>
                      <a:endParaRPr lang="th-TH" sz="1500" b="1" i="0" u="none" strike="noStrike" kern="120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</a:t>
                      </a:r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</a:t>
                      </a:r>
                      <a:endParaRPr lang="th-TH" sz="1500" b="1" i="0" u="none" strike="noStrike" kern="120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0.7</a:t>
                      </a:r>
                      <a:endParaRPr lang="th-TH" sz="1500" b="1" i="0" u="none" strike="noStrike" kern="120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2.0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-0.5</a:t>
                      </a:r>
                      <a:endParaRPr lang="th-TH" sz="1500" b="1" i="0" u="none" strike="noStrike" kern="120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59895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พลังงานหมุนเวียน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8.6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6.4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-11.0</a:t>
                      </a:r>
                      <a:endParaRPr lang="th-TH" sz="1500" b="1" i="0" u="none" strike="noStrike" kern="120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4.8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1.5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59895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ไฟฟ้า</a:t>
                      </a:r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นำเข้า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17.5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37.1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23.3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10.0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8.5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2699792" y="200025"/>
            <a:ext cx="3960440" cy="708695"/>
          </a:xfrm>
          <a:prstGeom prst="roundRect">
            <a:avLst>
              <a:gd name="adj" fmla="val 50000"/>
            </a:avLst>
          </a:prstGeom>
          <a:solidFill>
            <a:srgbClr val="993366"/>
          </a:solidFill>
          <a:ln w="101600" cmpd="thickThin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771800" y="260648"/>
            <a:ext cx="34023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 smtClean="0">
                <a:solidFill>
                  <a:schemeClr val="bg1"/>
                </a:solidFill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การใช้พลังงานขั้นต้น</a:t>
            </a:r>
            <a:endParaRPr lang="th-TH" sz="2800" b="1" dirty="0">
              <a:solidFill>
                <a:schemeClr val="bg1"/>
              </a:solidFill>
              <a:latin typeface="TH SarabunPSK" pitchFamily="34" charset="-34"/>
              <a:ea typeface="Tahoma" panose="020B0604030504040204" pitchFamily="34" charset="0"/>
              <a:cs typeface="TH SarabunPSK" pitchFamily="34" charset="-3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64088" y="1032991"/>
            <a:ext cx="32223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หน่วย</a:t>
            </a:r>
            <a:r>
              <a:rPr lang="en-US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พันบาร์เรลเทียบเท่าน้ำมันดิบต่อวัน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5815124" y="85617"/>
            <a:ext cx="1278206" cy="1033022"/>
            <a:chOff x="555327" y="3806251"/>
            <a:chExt cx="490060" cy="451784"/>
          </a:xfrm>
        </p:grpSpPr>
        <p:pic>
          <p:nvPicPr>
            <p:cNvPr id="18" name="Picture 6" descr="D:\7. Infographic EPPO\Picture icon\Color Icon\Grid-Scale-Icon.png"/>
            <p:cNvPicPr>
              <a:picLocks noChangeAspect="1" noChangeArrowheads="1"/>
            </p:cNvPicPr>
            <p:nvPr/>
          </p:nvPicPr>
          <p:blipFill rotWithShape="1">
            <a:blip r:embed="rId2" cstate="print">
              <a:clrChange>
                <a:clrFrom>
                  <a:srgbClr val="FFFFFC"/>
                </a:clrFrom>
                <a:clrTo>
                  <a:srgbClr val="FFFFFC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815" t="8504" r="10720" b="4973"/>
            <a:stretch/>
          </p:blipFill>
          <p:spPr bwMode="auto">
            <a:xfrm>
              <a:off x="783498" y="3806251"/>
              <a:ext cx="261889" cy="390081"/>
            </a:xfrm>
            <a:prstGeom prst="rect">
              <a:avLst/>
            </a:prstGeom>
            <a:noFill/>
            <a:ln>
              <a:noFill/>
            </a:ln>
            <a:extLst/>
          </p:spPr>
        </p:pic>
        <p:pic>
          <p:nvPicPr>
            <p:cNvPr id="19" name="Picture 3" descr="D:\7. Infographic EPPO\Picture icon\Color Icon\Building (7)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5327" y="3886361"/>
              <a:ext cx="340625" cy="3716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" name="TextBox 9"/>
          <p:cNvSpPr txBox="1"/>
          <p:nvPr/>
        </p:nvSpPr>
        <p:spPr>
          <a:xfrm>
            <a:off x="601472" y="6392361"/>
            <a:ext cx="30460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หมายเหตุ</a:t>
            </a:r>
            <a:r>
              <a:rPr lang="th-TH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เดือน </a:t>
            </a:r>
            <a:r>
              <a:rPr lang="th-TH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มิ.ย. 2561 เป็น</a:t>
            </a:r>
            <a:r>
              <a:rPr lang="th-TH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ข้อมูลเบื้องต้น</a:t>
            </a:r>
            <a:endParaRPr lang="th-TH" sz="1200" dirty="0" smtClean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376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203848" y="272033"/>
            <a:ext cx="3960439" cy="708695"/>
          </a:xfrm>
          <a:prstGeom prst="roundRect">
            <a:avLst>
              <a:gd name="adj" fmla="val 50000"/>
            </a:avLst>
          </a:prstGeom>
          <a:solidFill>
            <a:srgbClr val="993366"/>
          </a:solidFill>
          <a:ln w="101600" cmpd="thickThin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419872" y="358204"/>
            <a:ext cx="3168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 smtClean="0">
                <a:solidFill>
                  <a:schemeClr val="bg1"/>
                </a:solidFill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การใช้น้ำมันสำเร็จรูป</a:t>
            </a:r>
            <a:endParaRPr lang="th-TH" sz="2800" b="1" dirty="0">
              <a:solidFill>
                <a:schemeClr val="bg1"/>
              </a:solidFill>
              <a:latin typeface="TH SarabunPSK" pitchFamily="34" charset="-34"/>
              <a:ea typeface="Tahoma" panose="020B0604030504040204" pitchFamily="34" charset="0"/>
              <a:cs typeface="TH SarabunPSK" pitchFamily="34" charset="-3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16894" y="1070152"/>
            <a:ext cx="17475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หน่วย</a:t>
            </a:r>
            <a:r>
              <a:rPr lang="en-US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ล้านลิตรต่อวัน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9551" y="6186036"/>
            <a:ext cx="66900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หมายเหตุ</a:t>
            </a:r>
            <a:r>
              <a:rPr lang="th-TH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* น้ำมันเครื่องบินและ</a:t>
            </a:r>
            <a:r>
              <a:rPr lang="th-TH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น้ำมันก๊าด   ** </a:t>
            </a:r>
            <a:r>
              <a:rPr lang="th-TH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ไม่รวมการใช้ </a:t>
            </a: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LPG </a:t>
            </a:r>
            <a:r>
              <a:rPr lang="th-TH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ที่ใช้เป็น </a:t>
            </a: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Feed stocks </a:t>
            </a:r>
            <a:r>
              <a:rPr lang="th-TH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ในปิโตรเคมี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8199780"/>
              </p:ext>
            </p:extLst>
          </p:nvPr>
        </p:nvGraphicFramePr>
        <p:xfrm>
          <a:off x="384550" y="1432026"/>
          <a:ext cx="8490514" cy="4682548"/>
        </p:xfrm>
        <a:graphic>
          <a:graphicData uri="http://schemas.openxmlformats.org/drawingml/2006/table">
            <a:tbl>
              <a:tblPr/>
              <a:tblGrid>
                <a:gridCol w="2827446"/>
                <a:gridCol w="1134106"/>
                <a:gridCol w="1134106"/>
                <a:gridCol w="1134106"/>
                <a:gridCol w="1130375"/>
                <a:gridCol w="1130375"/>
              </a:tblGrid>
              <a:tr h="33207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ปี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2558</a:t>
                      </a:r>
                      <a:endParaRPr lang="th-TH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2559</a:t>
                      </a:r>
                      <a:endParaRPr lang="th-TH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60</a:t>
                      </a:r>
                      <a:endParaRPr lang="th-TH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ม.ค.-</a:t>
                      </a:r>
                      <a:r>
                        <a:rPr lang="th-TH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มิ.ย.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332072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2560</a:t>
                      </a:r>
                      <a:endParaRPr lang="th-TH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256</a:t>
                      </a:r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  <a:endParaRPr lang="th-TH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334716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ปริมาณ</a:t>
                      </a:r>
                      <a:r>
                        <a:rPr lang="th-TH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การใช้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131.9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136.7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139.8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141.4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145.1</a:t>
                      </a:r>
                      <a:endParaRPr lang="th-TH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332072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เบนซินและแก๊สโซฮอล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26.4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29.0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30.1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29.9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30.8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32072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ดีเซล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60.1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61.9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63.8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65.6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67.1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32072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เครื่องบิน</a:t>
                      </a: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*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16.6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17.7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18.5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18.6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20.0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32072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น้ำมันเตา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5.6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6.2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5.8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6.0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5.8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32072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LPG</a:t>
                      </a: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*</a:t>
                      </a: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*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23.2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21.9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21.7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21.5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21.3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62968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อัตรา</a:t>
                      </a:r>
                      <a:r>
                        <a:rPr lang="th-TH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การเปลี่ยนแปลง (% </a:t>
                      </a:r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YoY)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4.3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2.6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332072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เบนซินและแก๊สโซฮอล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13.2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10.1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3.2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32072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ดีเซล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4.1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2.7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32072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เครื่องบิน</a:t>
                      </a: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*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9.4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7.2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4.2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4.0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7.9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32072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น้ำมันเตา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-1.5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10.5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-6.8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-9.8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-1.8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32072">
                <a:tc>
                  <a:txBody>
                    <a:bodyPr/>
                    <a:lstStyle/>
                    <a:p>
                      <a:pPr marL="174625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LPG</a:t>
                      </a:r>
                      <a:r>
                        <a:rPr kumimoji="0" lang="th-TH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*</a:t>
                      </a:r>
                      <a:r>
                        <a:rPr kumimoji="0" lang="en-US" sz="15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*</a:t>
                      </a:r>
                      <a:endParaRPr kumimoji="0" lang="th-TH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5" marR="91435" marT="45708" marB="45708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-5.5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-5.4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-1.3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-2.1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-1.0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2050" name="Picture 2" descr="D:\7. Infographic EPPO\Picture icon\Color Icon\Car_gas_station_flat_vector_illustration_isolated.png"/>
          <p:cNvPicPr>
            <a:picLocks noChangeAspect="1" noChangeArrowheads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84" t="3921" r="7859" b="9676"/>
          <a:stretch/>
        </p:blipFill>
        <p:spPr bwMode="auto">
          <a:xfrm flipH="1">
            <a:off x="6270109" y="108914"/>
            <a:ext cx="1289435" cy="965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375090" y="6446953"/>
            <a:ext cx="23887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เดือน มิ.ย. 2561 เป็น</a:t>
            </a:r>
            <a:r>
              <a:rPr lang="th-TH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ข้อมูลเบื้องต้น</a:t>
            </a:r>
            <a:endParaRPr lang="th-TH" sz="1200" dirty="0" smtClean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803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694076" y="302958"/>
            <a:ext cx="4066484" cy="708695"/>
          </a:xfrm>
          <a:prstGeom prst="roundRect">
            <a:avLst>
              <a:gd name="adj" fmla="val 50000"/>
            </a:avLst>
          </a:prstGeom>
          <a:solidFill>
            <a:srgbClr val="993366"/>
          </a:solidFill>
          <a:ln w="101600" cmpd="thickThin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385500"/>
            <a:ext cx="41223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 smtClean="0">
                <a:solidFill>
                  <a:prstClr val="white"/>
                </a:solidFill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การใช้ </a:t>
            </a:r>
            <a:r>
              <a:rPr lang="en-US" sz="2800" b="1" dirty="0" smtClean="0">
                <a:solidFill>
                  <a:prstClr val="white"/>
                </a:solidFill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LPG </a:t>
            </a:r>
            <a:r>
              <a:rPr lang="th-TH" sz="2800" b="1" dirty="0" smtClean="0">
                <a:solidFill>
                  <a:prstClr val="white"/>
                </a:solidFill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โพรเพนและบิวเทน</a:t>
            </a:r>
            <a:endParaRPr lang="th-TH" sz="2800" b="1" dirty="0">
              <a:solidFill>
                <a:prstClr val="white"/>
              </a:solidFill>
              <a:latin typeface="TH SarabunPSK" pitchFamily="34" charset="-34"/>
              <a:ea typeface="Tahoma" panose="020B0604030504040204" pitchFamily="34" charset="0"/>
              <a:cs typeface="TH SarabunPSK" pitchFamily="34" charset="-3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68344" y="1177007"/>
            <a:ext cx="11849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th-TH" sz="14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หน่วย</a:t>
            </a:r>
            <a:r>
              <a:rPr lang="en-US" sz="14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th-TH" sz="14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พันตัน</a:t>
            </a:r>
            <a:endParaRPr lang="th-TH" sz="140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6787602"/>
              </p:ext>
            </p:extLst>
          </p:nvPr>
        </p:nvGraphicFramePr>
        <p:xfrm>
          <a:off x="611560" y="1484788"/>
          <a:ext cx="8258752" cy="4711185"/>
        </p:xfrm>
        <a:graphic>
          <a:graphicData uri="http://schemas.openxmlformats.org/drawingml/2006/table">
            <a:tbl>
              <a:tblPr/>
              <a:tblGrid>
                <a:gridCol w="2891931"/>
                <a:gridCol w="938461"/>
                <a:gridCol w="1158412"/>
                <a:gridCol w="1114422"/>
                <a:gridCol w="1110756"/>
                <a:gridCol w="1044770"/>
              </a:tblGrid>
              <a:tr h="37679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ปี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2558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2559</a:t>
                      </a:r>
                      <a:endParaRPr lang="th-TH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60</a:t>
                      </a:r>
                      <a:endParaRPr lang="th-TH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th-TH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ม.ค.-</a:t>
                      </a:r>
                      <a:r>
                        <a:rPr lang="th-TH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มิ.ย.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331941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2560</a:t>
                      </a:r>
                      <a:endParaRPr lang="th-TH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256</a:t>
                      </a:r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  <a:endParaRPr lang="th-TH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322969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การ</a:t>
                      </a:r>
                      <a:r>
                        <a:rPr lang="th-TH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ใช้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/>
                        </a:rPr>
                        <a:t>6,695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chemeClr val="bg1"/>
                          </a:solidFill>
                          <a:effectLst/>
                          <a:latin typeface="Tahoma"/>
                        </a:rPr>
                        <a:t>6,134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chemeClr val="bg1"/>
                          </a:solidFill>
                          <a:effectLst/>
                          <a:latin typeface="Tahoma"/>
                        </a:rPr>
                        <a:t>6,338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/>
                        </a:rPr>
                        <a:t>3,061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3,283</a:t>
                      </a:r>
                      <a:endParaRPr lang="th-TH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322969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ครัวเรือน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2,094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2,110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2,151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/>
                        </a:rPr>
                        <a:t>1,054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1,075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22969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</a:t>
                      </a:r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อุตสาหกรรม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/>
                        </a:rPr>
                        <a:t>594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/>
                        </a:rPr>
                        <a:t>610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650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/>
                        </a:rPr>
                        <a:t>314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339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22969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รถยนต์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/>
                        </a:rPr>
                        <a:t>1,731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/>
                        </a:rPr>
                        <a:t>1,466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1,319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/>
                        </a:rPr>
                        <a:t>675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603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22969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</a:t>
                      </a:r>
                      <a:r>
                        <a:rPr lang="th-TH" sz="15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อุตสาหกรรมปิ</a:t>
                      </a:r>
                      <a:r>
                        <a:rPr lang="th-TH" sz="15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โตร</a:t>
                      </a:r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เคมี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/>
                        </a:rPr>
                        <a:t>2,124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/>
                        </a:rPr>
                        <a:t>1,810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2,070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959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1,202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22969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ใช้</a:t>
                      </a:r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เอง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/>
                        </a:rPr>
                        <a:t>153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/>
                        </a:rPr>
                        <a:t>137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149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64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49788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อัตราการเปลี่ยนแปลง (% </a:t>
                      </a:r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YoY)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-10.9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-8.4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/>
                        </a:rPr>
                        <a:t>3.3 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/>
                        </a:rPr>
                        <a:t>1.6</a:t>
                      </a:r>
                      <a:endParaRPr lang="en-US" sz="1500" b="1" i="0" u="none" strike="noStrike" dirty="0">
                        <a:solidFill>
                          <a:schemeClr val="bg1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7.3</a:t>
                      </a:r>
                      <a:endParaRPr lang="th-TH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322969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ครัวเรือน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-4.3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/>
                        </a:rPr>
                        <a:t>0.8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1.9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/>
                        </a:rPr>
                        <a:t>1.9</a:t>
                      </a:r>
                      <a:endParaRPr lang="en-US" sz="1500" b="1" i="0" u="none" strike="noStrike" dirty="0">
                        <a:solidFill>
                          <a:schemeClr val="tx1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2.0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22969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อุตสาหกรรม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/>
                        </a:rPr>
                        <a:t>3.0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/>
                        </a:rPr>
                        <a:t>2.8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6.5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/>
                        </a:rPr>
                        <a:t>4.5</a:t>
                      </a:r>
                      <a:endParaRPr lang="en-US" sz="1500" b="1" i="0" u="none" strike="noStrike" dirty="0">
                        <a:solidFill>
                          <a:schemeClr val="tx1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8.0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22969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</a:t>
                      </a:r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รถยนต์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-12.3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-15.3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-10.0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-9.8</a:t>
                      </a:r>
                      <a:endParaRPr lang="en-US" sz="15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-10.8</a:t>
                      </a:r>
                      <a:endParaRPr lang="th-TH" sz="1500" b="1" i="0" u="none" strike="noStrike" kern="120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22969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</a:t>
                      </a:r>
                      <a:r>
                        <a:rPr lang="th-TH" sz="15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อุตสาหกรรมปิ</a:t>
                      </a:r>
                      <a:r>
                        <a:rPr lang="th-TH" sz="15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โตร</a:t>
                      </a:r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เคมี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-20.6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-14.8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14.3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/>
                        </a:rPr>
                        <a:t>10.9</a:t>
                      </a:r>
                      <a:endParaRPr lang="en-US" sz="1500" b="1" i="0" u="none" strike="noStrike" dirty="0">
                        <a:solidFill>
                          <a:schemeClr val="tx1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25.3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22969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ใช้</a:t>
                      </a:r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เอง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/>
                        </a:rPr>
                        <a:t>50.6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-10.5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effectLst/>
                          <a:latin typeface="Tahoma"/>
                        </a:rPr>
                        <a:t>8.9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/>
                        </a:rPr>
                        <a:t>-8.8</a:t>
                      </a:r>
                      <a:endParaRPr lang="en-US" sz="1500" b="1" i="0" u="none" strike="noStrike" dirty="0">
                        <a:solidFill>
                          <a:srgbClr val="FF0000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10.9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grpSp>
        <p:nvGrpSpPr>
          <p:cNvPr id="12" name="Group 11"/>
          <p:cNvGrpSpPr/>
          <p:nvPr/>
        </p:nvGrpSpPr>
        <p:grpSpPr>
          <a:xfrm>
            <a:off x="6372200" y="252170"/>
            <a:ext cx="549790" cy="725990"/>
            <a:chOff x="493818" y="5903550"/>
            <a:chExt cx="549790" cy="725990"/>
          </a:xfrm>
        </p:grpSpPr>
        <p:pic>
          <p:nvPicPr>
            <p:cNvPr id="13" name="Picture 2" descr="C:\Users\User\Desktop\Energy Graph_Edit Pattern\Infographic\Color Icon\botijao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3818" y="5903550"/>
              <a:ext cx="549790" cy="7259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/>
            <p:cNvSpPr txBox="1"/>
            <p:nvPr/>
          </p:nvSpPr>
          <p:spPr>
            <a:xfrm>
              <a:off x="534728" y="6146320"/>
              <a:ext cx="404278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  <a:latin typeface="SP ThunderFox" panose="02000000000000000000" pitchFamily="2" charset="0"/>
                  <a:ea typeface="Tahoma" pitchFamily="34" charset="0"/>
                  <a:cs typeface="SP ThunderFox" panose="02000000000000000000" pitchFamily="2" charset="0"/>
                </a:rPr>
                <a:t>LPG</a:t>
              </a:r>
              <a:endParaRPr lang="th-TH" sz="1400" b="1" dirty="0">
                <a:solidFill>
                  <a:schemeClr val="bg1"/>
                </a:solidFill>
                <a:latin typeface="SP ThunderFox" panose="02000000000000000000" pitchFamily="2" charset="0"/>
                <a:ea typeface="Tahoma" pitchFamily="34" charset="0"/>
                <a:cs typeface="SP ThunderFox" panose="02000000000000000000" pitchFamily="2" charset="0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601472" y="6250960"/>
            <a:ext cx="30460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หมายเหตุ</a:t>
            </a:r>
            <a:r>
              <a:rPr lang="th-TH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เดือน </a:t>
            </a:r>
            <a:r>
              <a:rPr lang="th-TH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มิ.ย. 2561 เป็น</a:t>
            </a:r>
            <a:r>
              <a:rPr lang="th-TH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ข้อมูลเบื้องต้น</a:t>
            </a:r>
            <a:endParaRPr lang="th-TH" sz="1200" dirty="0" smtClean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192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694076" y="302958"/>
            <a:ext cx="4066484" cy="708695"/>
          </a:xfrm>
          <a:prstGeom prst="roundRect">
            <a:avLst>
              <a:gd name="adj" fmla="val 50000"/>
            </a:avLst>
          </a:prstGeom>
          <a:solidFill>
            <a:srgbClr val="993366"/>
          </a:solidFill>
          <a:ln w="101600" cmpd="thickThin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59544" y="385500"/>
            <a:ext cx="41223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>
                <a:solidFill>
                  <a:prstClr val="white"/>
                </a:solidFill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การใช้ก๊าซธรรมชาติรายสาขา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80894" y="1177007"/>
            <a:ext cx="21723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th-TH" sz="14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หน่วย</a:t>
            </a:r>
            <a:r>
              <a:rPr lang="en-US" sz="14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th-TH" sz="14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ล้านลูกบาศก์ฟุต/วัน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3857725"/>
              </p:ext>
            </p:extLst>
          </p:nvPr>
        </p:nvGraphicFramePr>
        <p:xfrm>
          <a:off x="323529" y="1484788"/>
          <a:ext cx="8546783" cy="4896536"/>
        </p:xfrm>
        <a:graphic>
          <a:graphicData uri="http://schemas.openxmlformats.org/drawingml/2006/table">
            <a:tbl>
              <a:tblPr/>
              <a:tblGrid>
                <a:gridCol w="2371832"/>
                <a:gridCol w="903823"/>
                <a:gridCol w="1115658"/>
                <a:gridCol w="1073291"/>
                <a:gridCol w="1069761"/>
                <a:gridCol w="1006209"/>
                <a:gridCol w="1006209"/>
              </a:tblGrid>
              <a:tr h="44110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ปี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2558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2559</a:t>
                      </a:r>
                      <a:endParaRPr lang="th-TH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60</a:t>
                      </a:r>
                      <a:endParaRPr lang="th-TH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th-TH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ม.ค.-</a:t>
                      </a:r>
                      <a:r>
                        <a:rPr lang="th-TH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มิ.ย.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2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517390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2560</a:t>
                      </a:r>
                      <a:endParaRPr lang="th-TH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256</a:t>
                      </a:r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  <a:endParaRPr lang="th-TH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สัดส่วน </a:t>
                      </a:r>
                      <a:r>
                        <a:rPr lang="en-US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(%)</a:t>
                      </a:r>
                      <a:endParaRPr lang="th-TH" sz="1400" b="1" i="0" u="none" strike="noStrike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378090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th-TH" sz="15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การ</a:t>
                      </a:r>
                      <a:r>
                        <a:rPr lang="th-TH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ใช้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4,764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4,714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4,682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4,692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4,680</a:t>
                      </a:r>
                      <a:endParaRPr lang="th-TH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100</a:t>
                      </a:r>
                      <a:endParaRPr lang="th-TH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378090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ผลิตไฟฟ้า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2,859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2,793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2,719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2,724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th-TH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</a:t>
                      </a:r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61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57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78090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</a:t>
                      </a:r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อุตสาหกรรม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651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694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724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712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760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16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8090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ปิโตรเคมี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950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948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995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1,008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1,033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22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78090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รถยนต์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304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278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243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248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226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535231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</a:t>
                      </a:r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อัตรา</a:t>
                      </a:r>
                      <a:r>
                        <a:rPr lang="th-TH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การ</a:t>
                      </a:r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เปลี่ยนแปลง</a:t>
                      </a:r>
                      <a:b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(% </a:t>
                      </a:r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YoY)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-0.8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-1.0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-1.4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-0.2</a:t>
                      </a:r>
                      <a:endParaRPr lang="th-TH" sz="1500" b="1" i="0" u="none" strike="noStrike" kern="120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th-TH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378090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ผลิตไฟฟ้า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4.3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-2.0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-2.9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-6.1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-2.3</a:t>
                      </a:r>
                      <a:endParaRPr lang="th-TH" sz="1500" b="1" i="0" u="none" strike="noStrike" kern="120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78090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</a:t>
                      </a:r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อุตสาหกรรม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-0.3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6.9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4.0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4.1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6.8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8090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ปิโตรเคมี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-1.0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4.7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13.5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2.5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th-TH" sz="1500" b="1" i="0" u="none" strike="noStrike" kern="120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78090">
                <a:tc>
                  <a:txBody>
                    <a:bodyPr/>
                    <a:lstStyle/>
                    <a:p>
                      <a:pPr algn="l" fontAlgn="ctr"/>
                      <a:r>
                        <a:rPr lang="th-TH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รถยนต์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-4.1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-8.2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-12.9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-14.2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-8.6</a:t>
                      </a:r>
                      <a:endParaRPr lang="th-TH" sz="1500" b="1" i="0" u="none" strike="noStrike" kern="120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" name="Picture 3" descr="D:\7. Infographic EPPO\Picture icon\Monthly Report Info\EPPO 2015\10-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3712" y="272033"/>
            <a:ext cx="1290631" cy="708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23528" y="6464369"/>
            <a:ext cx="30460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หมายเหตุ</a:t>
            </a:r>
            <a:r>
              <a:rPr lang="th-TH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เดือน </a:t>
            </a:r>
            <a:r>
              <a:rPr lang="th-TH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มิ.ย. 2561 เป็น</a:t>
            </a:r>
            <a:r>
              <a:rPr lang="th-TH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ข้อมูลเบื้องต้น</a:t>
            </a:r>
            <a:endParaRPr lang="th-TH" sz="1200" dirty="0" smtClean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664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93" name="Rectangle 4"/>
          <p:cNvSpPr>
            <a:spLocks noChangeArrowheads="1"/>
          </p:cNvSpPr>
          <p:nvPr/>
        </p:nvSpPr>
        <p:spPr bwMode="auto">
          <a:xfrm>
            <a:off x="6172245" y="1228118"/>
            <a:ext cx="250421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th-TH" altLang="th-TH" sz="1400" dirty="0">
                <a:latin typeface="Tahoma" pitchFamily="34" charset="0"/>
                <a:cs typeface="Tahoma" pitchFamily="34" charset="0"/>
              </a:rPr>
              <a:t>หน่วย</a:t>
            </a:r>
            <a:r>
              <a:rPr lang="en-US" altLang="th-TH" sz="1400" dirty="0">
                <a:latin typeface="Tahoma" pitchFamily="34" charset="0"/>
                <a:cs typeface="Tahoma" pitchFamily="34" charset="0"/>
              </a:rPr>
              <a:t>: </a:t>
            </a:r>
            <a:r>
              <a:rPr lang="th-TH" altLang="th-TH" sz="1400" dirty="0">
                <a:latin typeface="Tahoma" pitchFamily="34" charset="0"/>
                <a:cs typeface="Tahoma" pitchFamily="34" charset="0"/>
              </a:rPr>
              <a:t>พันตันเทียบเท่าน้ำมันดิบ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771800" y="188913"/>
            <a:ext cx="3960440" cy="708695"/>
          </a:xfrm>
          <a:prstGeom prst="roundRect">
            <a:avLst>
              <a:gd name="adj" fmla="val 50000"/>
            </a:avLst>
          </a:prstGeom>
          <a:solidFill>
            <a:srgbClr val="993366"/>
          </a:solidFill>
          <a:ln w="101600" cmpd="thickThin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2800" b="1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การใช้ลิกไนต์/ถ่าน</a:t>
            </a:r>
            <a:r>
              <a:rPr lang="th-TH" sz="28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หิน</a:t>
            </a:r>
            <a:endParaRPr lang="th-TH" sz="2800" b="1" dirty="0">
              <a:solidFill>
                <a:schemeClr val="bg1"/>
              </a:solidFill>
              <a:latin typeface="TH SarabunPSK" pitchFamily="34" charset="-34"/>
              <a:ea typeface="Tahoma" pitchFamily="34" charset="0"/>
              <a:cs typeface="TH SarabunPSK" pitchFamily="34" charset="-34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7834315"/>
              </p:ext>
            </p:extLst>
          </p:nvPr>
        </p:nvGraphicFramePr>
        <p:xfrm>
          <a:off x="251521" y="1566677"/>
          <a:ext cx="8486599" cy="4454609"/>
        </p:xfrm>
        <a:graphic>
          <a:graphicData uri="http://schemas.openxmlformats.org/drawingml/2006/table">
            <a:tbl>
              <a:tblPr/>
              <a:tblGrid>
                <a:gridCol w="2995723"/>
                <a:gridCol w="1056809"/>
                <a:gridCol w="988028"/>
                <a:gridCol w="1152128"/>
                <a:gridCol w="1220242"/>
                <a:gridCol w="1073669"/>
              </a:tblGrid>
              <a:tr h="459607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68579" marR="68579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500" b="1" kern="1200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2559</a:t>
                      </a:r>
                      <a:endParaRPr lang="en-US" sz="1500" b="1" kern="1200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79" marR="68579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500" b="1" kern="1200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2560</a:t>
                      </a:r>
                      <a:endParaRPr lang="en-US" sz="1500" b="1" kern="1200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79" marR="68579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500" b="1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ม.ค. – มิ.ย. </a:t>
                      </a:r>
                      <a:r>
                        <a:rPr lang="en-US" sz="1500" b="1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2561</a:t>
                      </a:r>
                    </a:p>
                  </a:txBody>
                  <a:tcPr marL="68579" marR="68579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459611"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200" b="1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80" marR="68580" marT="0" marB="0" anchor="b"/>
                </a:tc>
                <a:tc vMerge="1"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500" b="1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ปริมาณ</a:t>
                      </a:r>
                      <a:endParaRPr lang="en-US" sz="1500" b="1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79" marR="68579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400" b="1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เปลี่ยนแปลง</a:t>
                      </a:r>
                      <a:r>
                        <a:rPr lang="en-US" sz="1400" b="1" baseline="0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th-TH" sz="1100" b="1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(%)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79" marR="68579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400" b="1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สัดส่วน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h-TH" sz="1100" b="1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(%)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79" marR="68579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50337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1500" b="1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ความ</a:t>
                      </a:r>
                      <a:r>
                        <a:rPr lang="th-TH" sz="1500" b="1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ต้องการใช้</a:t>
                      </a:r>
                      <a:endParaRPr lang="en-US" sz="1500" b="1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79" marR="68579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17,887</a:t>
                      </a:r>
                      <a:endParaRPr lang="th-TH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17,958</a:t>
                      </a:r>
                      <a:endParaRPr lang="th-TH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9,157</a:t>
                      </a:r>
                      <a:endParaRPr lang="th-TH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-0.6</a:t>
                      </a:r>
                      <a:endParaRPr lang="th-TH" sz="1500" b="1" i="0" u="none" strike="noStrike" dirty="0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th-TH" sz="15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50337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0000FF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</a:t>
                      </a:r>
                      <a:r>
                        <a:rPr lang="th-TH" sz="1500" b="1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การใช้ลิกไนต์</a:t>
                      </a:r>
                      <a:endParaRPr lang="en-US" sz="1500" b="1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79" marR="68579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A77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4,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297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A77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4,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108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A77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1,836</a:t>
                      </a:r>
                      <a:endParaRPr lang="th-TH" sz="15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A77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-14.6</a:t>
                      </a:r>
                      <a:endParaRPr lang="th-TH" sz="1500" b="1" i="0" u="none" strike="noStrike" dirty="0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A77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100</a:t>
                      </a:r>
                      <a:endParaRPr lang="th-TH" sz="15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A777"/>
                    </a:solidFill>
                  </a:tcPr>
                </a:tc>
              </a:tr>
              <a:tr h="50337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500" b="1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</a:t>
                      </a:r>
                      <a:r>
                        <a:rPr lang="th-TH" sz="1500" b="1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- ผลิต</a:t>
                      </a:r>
                      <a:r>
                        <a:rPr lang="th-TH" sz="1500" b="1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กระแสไฟฟ้า</a:t>
                      </a:r>
                      <a:endParaRPr lang="en-US" sz="1500" b="1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79" marR="68579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4,064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</a:t>
                      </a:r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,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938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1,772</a:t>
                      </a:r>
                      <a:endParaRPr lang="th-TH" sz="15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-13.0</a:t>
                      </a:r>
                      <a:endParaRPr lang="th-TH" sz="1500" b="1" i="0" u="none" strike="noStrike" dirty="0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97</a:t>
                      </a:r>
                      <a:endParaRPr lang="th-TH" sz="15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50337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500" b="1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</a:t>
                      </a:r>
                      <a:r>
                        <a:rPr lang="th-TH" sz="1500" b="1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- อุตสาหกรรม</a:t>
                      </a:r>
                      <a:endParaRPr lang="en-US" sz="1500" b="1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79" marR="68579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34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170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64</a:t>
                      </a:r>
                      <a:endParaRPr lang="th-TH" sz="15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-43.1</a:t>
                      </a:r>
                      <a:endParaRPr lang="th-TH" sz="1500" b="1" i="0" u="none" strike="noStrike" dirty="0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</a:t>
                      </a:r>
                      <a:endParaRPr lang="th-TH" sz="15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51514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500" b="1" dirty="0">
                          <a:solidFill>
                            <a:srgbClr val="0033CC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</a:t>
                      </a:r>
                      <a:r>
                        <a:rPr lang="th-TH" sz="1500" b="1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การใช้ถ่านหิน</a:t>
                      </a:r>
                      <a:endParaRPr lang="en-US" sz="1500" b="1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79" marR="68579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A77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13,5</a:t>
                      </a:r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90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A77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13,850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A77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7,321</a:t>
                      </a:r>
                      <a:endParaRPr lang="th-TH" sz="15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A77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3.7</a:t>
                      </a:r>
                      <a:endParaRPr lang="th-TH" sz="15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A77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100</a:t>
                      </a:r>
                      <a:endParaRPr lang="th-TH" sz="15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A777"/>
                    </a:solidFill>
                  </a:tcPr>
                </a:tc>
              </a:tr>
              <a:tr h="50337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th-TH" sz="1500" b="1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- </a:t>
                      </a:r>
                      <a:r>
                        <a:rPr lang="th-TH" sz="1500" b="1" spc="-20" baseline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ผลิตกระแสไฟฟ้า </a:t>
                      </a:r>
                      <a:r>
                        <a:rPr lang="en-US" sz="1400" b="1" spc="-20" baseline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(IPP/SPP)</a:t>
                      </a:r>
                      <a:endParaRPr lang="en-US" sz="1400" b="1" spc="-20" baseline="0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79" marR="68579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,</a:t>
                      </a:r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221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4,89</a:t>
                      </a:r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2,843</a:t>
                      </a:r>
                      <a:endParaRPr lang="th-TH" sz="15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13.1</a:t>
                      </a:r>
                      <a:endParaRPr lang="th-TH" sz="15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39</a:t>
                      </a:r>
                      <a:endParaRPr lang="th-TH" sz="15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50337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500" b="1" baseline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</a:t>
                      </a:r>
                      <a:r>
                        <a:rPr lang="th-TH" sz="1500" b="1" baseline="0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- </a:t>
                      </a:r>
                      <a:r>
                        <a:rPr lang="th-TH" sz="1500" b="1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อุตสาหกรรม</a:t>
                      </a:r>
                      <a:endParaRPr lang="en-US" sz="1500" b="1" dirty="0"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68579" marR="68579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8,369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h-TH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8,959</a:t>
                      </a:r>
                      <a:endParaRPr lang="th-TH" sz="15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4,478</a:t>
                      </a:r>
                      <a:endParaRPr lang="th-TH" sz="15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-1.5</a:t>
                      </a:r>
                      <a:endParaRPr lang="th-TH" sz="1500" b="1" i="0" u="none" strike="noStrike" dirty="0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61</a:t>
                      </a:r>
                      <a:endParaRPr lang="th-TH" sz="15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1" name="Picture 6" descr="D:\7. Infographic EPPO\Picture icon\Monthly Report Info\EPPO 2016\6-0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2239" y="233352"/>
            <a:ext cx="1439846" cy="753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65168" y="6075880"/>
            <a:ext cx="30460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หมายเหตุ</a:t>
            </a:r>
            <a:r>
              <a:rPr lang="th-TH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เดือน </a:t>
            </a:r>
            <a:r>
              <a:rPr lang="th-TH" sz="12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มิ.ย. 2561 เป็น</a:t>
            </a:r>
            <a:r>
              <a:rPr lang="th-TH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ข้อมูลเบื้องต้น</a:t>
            </a:r>
            <a:endParaRPr lang="th-TH" sz="1200" dirty="0" smtClean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4779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115616" y="347264"/>
            <a:ext cx="6774468" cy="708695"/>
          </a:xfrm>
          <a:prstGeom prst="roundRect">
            <a:avLst>
              <a:gd name="adj" fmla="val 50000"/>
            </a:avLst>
          </a:prstGeom>
          <a:solidFill>
            <a:srgbClr val="993366"/>
          </a:solidFill>
          <a:ln w="101600" cmpd="thickThin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05292" y="440001"/>
            <a:ext cx="58030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 smtClean="0">
                <a:solidFill>
                  <a:prstClr val="white"/>
                </a:solidFill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ค่าไฟฟ้าตามสูตรการปรับอัตราค่าไฟฟ้าโดยอัตโนมัติ (</a:t>
            </a:r>
            <a:r>
              <a:rPr lang="en-US" sz="2800" b="1" dirty="0" smtClean="0">
                <a:solidFill>
                  <a:prstClr val="white"/>
                </a:solidFill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Ft</a:t>
            </a:r>
            <a:r>
              <a:rPr lang="th-TH" sz="2800" b="1" dirty="0" smtClean="0">
                <a:solidFill>
                  <a:prstClr val="white"/>
                </a:solidFill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)</a:t>
            </a:r>
            <a:endParaRPr lang="th-TH" sz="2800" b="1" dirty="0">
              <a:solidFill>
                <a:prstClr val="white"/>
              </a:solidFill>
              <a:latin typeface="TH SarabunPSK" pitchFamily="34" charset="-34"/>
              <a:ea typeface="Tahoma" panose="020B0604030504040204" pitchFamily="34" charset="0"/>
              <a:cs typeface="TH SarabunPSK" pitchFamily="34" charset="-34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652239" y="1564630"/>
            <a:ext cx="21098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th-TH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หน่วย</a:t>
            </a:r>
            <a:r>
              <a:rPr lang="en-US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r>
              <a:rPr lang="th-TH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สตางค์ต่อหน่วย</a:t>
            </a:r>
            <a:endParaRPr lang="th-TH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1381875"/>
              </p:ext>
            </p:extLst>
          </p:nvPr>
        </p:nvGraphicFramePr>
        <p:xfrm>
          <a:off x="355030" y="1916832"/>
          <a:ext cx="8465441" cy="3888432"/>
        </p:xfrm>
        <a:graphic>
          <a:graphicData uri="http://schemas.openxmlformats.org/drawingml/2006/table">
            <a:tbl>
              <a:tblPr/>
              <a:tblGrid>
                <a:gridCol w="3605651"/>
                <a:gridCol w="2429895"/>
                <a:gridCol w="2429895"/>
              </a:tblGrid>
              <a:tr h="725627"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เดือนเรียกเก็บ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Ft </a:t>
                      </a:r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ขายปลีก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เปลี่ยนแปลง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632561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ม.ค.</a:t>
                      </a:r>
                      <a:r>
                        <a:rPr lang="th-TH" sz="16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-</a:t>
                      </a:r>
                      <a:r>
                        <a:rPr lang="th-TH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เม.ย. 2560</a:t>
                      </a:r>
                      <a:endParaRPr lang="th-TH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6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-37.29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6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-4.00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632561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พ.ค.</a:t>
                      </a:r>
                      <a:r>
                        <a:rPr lang="th-TH" sz="16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th-TH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 ส.ค. 2560</a:t>
                      </a:r>
                      <a:endParaRPr lang="th-TH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6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-24.77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12.52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632561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ก.ย.</a:t>
                      </a:r>
                      <a:r>
                        <a:rPr lang="th-TH" sz="16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th-TH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 ธ.ค. 2560</a:t>
                      </a:r>
                      <a:endParaRPr lang="th-TH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-15.90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8.87</a:t>
                      </a:r>
                      <a:endParaRPr lang="th-TH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632561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ม.ค.</a:t>
                      </a:r>
                      <a:r>
                        <a:rPr lang="th-TH" sz="16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-</a:t>
                      </a:r>
                      <a:r>
                        <a:rPr lang="th-TH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เม.ย. 2561</a:t>
                      </a:r>
                      <a:endParaRPr lang="th-TH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-15.90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0.00</a:t>
                      </a:r>
                      <a:endParaRPr lang="th-TH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632561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พ.ค.</a:t>
                      </a:r>
                      <a:r>
                        <a:rPr lang="th-TH" sz="16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th-TH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 ส.ค. 2561</a:t>
                      </a:r>
                      <a:endParaRPr lang="th-TH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-15.90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6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0.00</a:t>
                      </a:r>
                      <a:endParaRPr lang="th-TH" sz="16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4098" name="Picture 2" descr="D:\7. Infographic EPPO\Picture icon\Monthly Report Info\EPPO 2015\12-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237437" y="347264"/>
            <a:ext cx="1287841" cy="803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3415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-15766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-15766" y="-15766"/>
            <a:ext cx="9172475" cy="78047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grpSp>
        <p:nvGrpSpPr>
          <p:cNvPr id="15" name="Group 14"/>
          <p:cNvGrpSpPr/>
          <p:nvPr/>
        </p:nvGrpSpPr>
        <p:grpSpPr>
          <a:xfrm>
            <a:off x="-27568" y="37802"/>
            <a:ext cx="9172475" cy="146138"/>
            <a:chOff x="-27568" y="69334"/>
            <a:chExt cx="9172475" cy="146138"/>
          </a:xfrm>
        </p:grpSpPr>
        <p:sp>
          <p:nvSpPr>
            <p:cNvPr id="16" name="Rectangle 15"/>
            <p:cNvSpPr/>
            <p:nvPr/>
          </p:nvSpPr>
          <p:spPr>
            <a:xfrm>
              <a:off x="-27568" y="69334"/>
              <a:ext cx="9172475" cy="720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-27568" y="215472"/>
              <a:ext cx="9172475" cy="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Rectangle 2"/>
          <p:cNvSpPr txBox="1">
            <a:spLocks noChangeArrowheads="1"/>
          </p:cNvSpPr>
          <p:nvPr/>
        </p:nvSpPr>
        <p:spPr>
          <a:xfrm>
            <a:off x="323528" y="2204864"/>
            <a:ext cx="8532440" cy="76859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base">
              <a:spcAft>
                <a:spcPct val="0"/>
              </a:spcAft>
            </a:pPr>
            <a:r>
              <a:rPr lang="th-TH" sz="40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แนวโน้มสถานการณ์พลังงาน</a:t>
            </a:r>
          </a:p>
          <a:p>
            <a:pPr fontAlgn="base">
              <a:spcAft>
                <a:spcPct val="0"/>
              </a:spcAft>
            </a:pPr>
            <a:r>
              <a:rPr lang="th-TH" sz="40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ปี </a:t>
            </a:r>
            <a:r>
              <a:rPr lang="th-TH" sz="40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25</a:t>
            </a:r>
            <a:r>
              <a:rPr lang="en-US" sz="40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61</a:t>
            </a:r>
            <a:r>
              <a:rPr lang="th-TH" sz="4000" b="1" dirty="0" smtClean="0">
                <a:ea typeface="Tahoma" pitchFamily="34" charset="0"/>
                <a:cs typeface="Tahoma" pitchFamily="34" charset="0"/>
              </a:rPr>
              <a:t/>
            </a:r>
            <a:br>
              <a:rPr lang="th-TH" sz="4000" b="1" dirty="0" smtClean="0">
                <a:ea typeface="Tahoma" pitchFamily="34" charset="0"/>
                <a:cs typeface="Tahoma" pitchFamily="34" charset="0"/>
              </a:rPr>
            </a:br>
            <a:endParaRPr lang="th-TH" sz="4000" b="1" dirty="0" smtClean="0"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738120" y="6309320"/>
            <a:ext cx="442392" cy="365633"/>
          </a:xfrm>
        </p:spPr>
        <p:txBody>
          <a:bodyPr/>
          <a:lstStyle/>
          <a:p>
            <a:pPr>
              <a:defRPr/>
            </a:pPr>
            <a:fld id="{9CC519E3-6064-4F61-87D4-BF4BAF75CEE5}" type="slidenum">
              <a:rPr lang="en-GB" smtClean="0">
                <a:solidFill>
                  <a:prstClr val="black"/>
                </a:solidFill>
                <a:ea typeface="Arial Unicode MS" pitchFamily="34" charset="-128"/>
              </a:rPr>
              <a:pPr>
                <a:defRPr/>
              </a:pPr>
              <a:t>8</a:t>
            </a:fld>
            <a:endParaRPr lang="en-GB" dirty="0">
              <a:solidFill>
                <a:prstClr val="black"/>
              </a:solidFill>
              <a:ea typeface="Arial Unicode MS" pitchFamily="34" charset="-128"/>
            </a:endParaRPr>
          </a:p>
        </p:txBody>
      </p:sp>
      <p:pic>
        <p:nvPicPr>
          <p:cNvPr id="13" name="Picture 4" descr="D:\7. Infographic EPPO\Picture icon\City Banner\banner EPPO_Artboard 5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8" r="15754" b="1122"/>
          <a:stretch/>
        </p:blipFill>
        <p:spPr bwMode="auto">
          <a:xfrm>
            <a:off x="-1" y="4812918"/>
            <a:ext cx="9144001" cy="2045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7977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114080"/>
              </p:ext>
            </p:extLst>
          </p:nvPr>
        </p:nvGraphicFramePr>
        <p:xfrm>
          <a:off x="251523" y="1460830"/>
          <a:ext cx="8707794" cy="47764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9948"/>
                <a:gridCol w="1064641"/>
                <a:gridCol w="1064641"/>
                <a:gridCol w="1064641"/>
                <a:gridCol w="1064641"/>
                <a:gridCol w="1064641"/>
                <a:gridCol w="1064641"/>
              </a:tblGrid>
              <a:tr h="380741">
                <a:tc rowSpan="2">
                  <a:txBody>
                    <a:bodyPr/>
                    <a:lstStyle/>
                    <a:p>
                      <a:endParaRPr lang="en-US" sz="1300" b="1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h-TH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255</a:t>
                      </a:r>
                      <a:r>
                        <a:rPr kumimoji="0" lang="en-US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</a:t>
                      </a:r>
                      <a:endParaRPr kumimoji="0" lang="th-TH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h-TH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255</a:t>
                      </a:r>
                      <a:r>
                        <a:rPr kumimoji="0" lang="en-US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</a:t>
                      </a:r>
                      <a:endParaRPr kumimoji="0" lang="th-TH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h-TH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2560</a:t>
                      </a:r>
                      <a:endParaRPr kumimoji="0" lang="th-TH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256</a:t>
                      </a:r>
                      <a:r>
                        <a:rPr kumimoji="0" lang="th-TH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r>
                        <a:rPr kumimoji="0" lang="en-US" sz="1300" b="1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</a:t>
                      </a:r>
                      <a:endParaRPr kumimoji="0" lang="th-TH" sz="1300" b="1" i="0" u="none" strike="noStrike" cap="none" normalizeH="0" baseline="3000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h-TH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h-TH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80741">
                <a:tc vMerge="1">
                  <a:txBody>
                    <a:bodyPr/>
                    <a:lstStyle/>
                    <a:p>
                      <a:endParaRPr lang="en-US" sz="1300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h-TH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h-TH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th-TH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H</a:t>
                      </a:r>
                      <a:r>
                        <a:rPr kumimoji="0" lang="en-US" sz="1300" b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kumimoji="0" lang="th-TH" sz="1300" b="1" i="0" u="none" strike="noStrike" cap="none" normalizeH="0" baseline="3000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H</a:t>
                      </a:r>
                      <a:r>
                        <a:rPr kumimoji="0" lang="en-US" sz="1300" b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kumimoji="0" lang="th-TH" sz="13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th-TH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ทั้งปี</a:t>
                      </a:r>
                      <a:endParaRPr kumimoji="0" lang="th-TH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3458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การใช้พลังงานรวม</a:t>
                      </a:r>
                      <a:endParaRPr kumimoji="0" lang="th-TH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8" marR="91438" marT="45727" marB="45727" anchor="ctr" horzOverflow="overflow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2,6</a:t>
                      </a:r>
                      <a:r>
                        <a:rPr lang="en-US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  <a:r>
                        <a:rPr lang="th-TH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endParaRPr lang="th-TH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2,6</a:t>
                      </a:r>
                      <a:r>
                        <a:rPr lang="en-US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89</a:t>
                      </a:r>
                      <a:r>
                        <a:rPr lang="th-TH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endParaRPr lang="th-TH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2,6</a:t>
                      </a:r>
                      <a:r>
                        <a:rPr lang="en-US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  <a:r>
                        <a:rPr lang="th-TH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 </a:t>
                      </a:r>
                      <a:endParaRPr lang="th-TH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r>
                        <a:rPr lang="en-US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,793</a:t>
                      </a:r>
                      <a:endParaRPr lang="th-TH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2,491</a:t>
                      </a:r>
                      <a:endParaRPr lang="en-US" sz="1500" b="1" u="none" strike="noStrike" kern="1200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2,642</a:t>
                      </a:r>
                      <a:endParaRPr lang="en-US" sz="1500" b="1" u="none" strike="noStrike" kern="1200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</a:tr>
              <a:tr h="33458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3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น้ำมัน</a:t>
                      </a:r>
                      <a:endParaRPr kumimoji="0" lang="th-TH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8" marR="91438" marT="45727" marB="45727" anchor="ctr" horzOverflow="overflow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767 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798 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816</a:t>
                      </a:r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</a:t>
                      </a:r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49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827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838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458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3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ก๊าซธรรมชาติ</a:t>
                      </a:r>
                      <a:endParaRPr kumimoji="0" lang="th-TH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8" marR="91438" marT="45727" marB="45727" anchor="ctr" horzOverflow="overflow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919 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901 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895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882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831</a:t>
                      </a:r>
                      <a:endParaRPr lang="en-US" sz="1500" b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857</a:t>
                      </a:r>
                      <a:endParaRPr lang="en-US" sz="1500" b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458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3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ถ่านหิน/ลิกไนต์</a:t>
                      </a:r>
                      <a:r>
                        <a:rPr kumimoji="0" lang="en-US" sz="13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*</a:t>
                      </a:r>
                      <a:endParaRPr kumimoji="0" lang="th-TH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8" marR="91438" marT="45727" marB="45727" anchor="ctr" horzOverflow="overflow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352 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35</a:t>
                      </a:r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</a:t>
                      </a:r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360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370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352</a:t>
                      </a:r>
                      <a:endParaRPr lang="en-US" sz="1500" b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361</a:t>
                      </a:r>
                      <a:endParaRPr lang="en-US" sz="1500" b="1" u="none" strike="noStrike" kern="1200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4583">
                <a:tc>
                  <a:txBody>
                    <a:bodyPr/>
                    <a:lstStyle/>
                    <a:p>
                      <a:r>
                        <a:rPr lang="th-TH" sz="13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พลังงานหมุนเวียน</a:t>
                      </a:r>
                      <a:endParaRPr lang="en-US" sz="1300" b="1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8" marR="91438" marT="45727" marB="45727" anchor="ctr" horzOverflow="overflow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563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599 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533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649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439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544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458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</a:t>
                      </a:r>
                      <a:r>
                        <a:rPr lang="th-TH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ไฟฟ้านำเข้า</a:t>
                      </a:r>
                    </a:p>
                  </a:txBody>
                  <a:tcPr marL="91438" marR="91438" marT="45727" marB="45727" anchor="ctr" horzOverflow="overflow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34</a:t>
                      </a:r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41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42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458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อัตราการเปลี่ยนแปลง (</a:t>
                      </a:r>
                      <a:r>
                        <a:rPr kumimoji="0" lang="en-US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%</a:t>
                      </a:r>
                      <a:r>
                        <a:rPr kumimoji="0" lang="th-TH" sz="13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)</a:t>
                      </a:r>
                      <a:endParaRPr kumimoji="0" lang="th-TH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8" marR="91438" marT="45727" marB="45727" anchor="ctr" horzOverflow="overflow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3.0</a:t>
                      </a:r>
                      <a:endParaRPr lang="th-TH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2.4</a:t>
                      </a:r>
                      <a:endParaRPr lang="th-TH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-1.6</a:t>
                      </a:r>
                      <a:endParaRPr lang="th-TH" sz="1500" b="1" i="0" u="none" strike="noStrike" kern="120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0.2</a:t>
                      </a:r>
                      <a:endParaRPr lang="th-TH" sz="1500" b="1" i="0" u="none" strike="noStrike" kern="12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-0.5</a:t>
                      </a:r>
                      <a:endParaRPr lang="en-US" sz="1500" b="1" u="none" strike="noStrike" kern="1200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-0.1</a:t>
                      </a:r>
                      <a:endParaRPr lang="en-US" sz="1500" b="1" u="none" strike="noStrike" kern="1200" dirty="0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467AB8"/>
                    </a:solidFill>
                  </a:tcPr>
                </a:tc>
              </a:tr>
              <a:tr h="33458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3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น้ำมัน</a:t>
                      </a:r>
                      <a:endParaRPr kumimoji="0" lang="th-TH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8" marR="91438" marT="45727" marB="45727" anchor="ctr" horzOverflow="overflow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2.3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2.7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2.7 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2.7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458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3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ก๊าซธรรมชาติ</a:t>
                      </a:r>
                      <a:endParaRPr kumimoji="0" lang="th-TH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8" marR="91438" marT="45727" marB="45727" anchor="ctr" horzOverflow="overflow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-1.9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r>
                        <a:rPr lang="en-US" sz="15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0.7</a:t>
                      </a:r>
                      <a:endParaRPr lang="th-TH" sz="1500" b="1" i="0" u="none" strike="noStrike" kern="120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-3.1</a:t>
                      </a:r>
                      <a:endParaRPr lang="th-TH" sz="1500" b="1" i="0" u="none" strike="noStrike" kern="120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-5.4</a:t>
                      </a:r>
                      <a:endParaRPr lang="en-US" sz="1500" b="1" u="none" strike="noStrike" kern="1200" dirty="0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-4.2</a:t>
                      </a:r>
                    </a:p>
                  </a:txBody>
                  <a:tcPr marL="9525" marR="9525" marT="9525" marB="0" anchor="ctr"/>
                </a:tc>
              </a:tr>
              <a:tr h="33458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h-TH" sz="13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ถ่านหิน/ลิกไนต์</a:t>
                      </a:r>
                      <a:endParaRPr kumimoji="0" lang="th-TH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8" marR="91438" marT="45727" marB="45727" anchor="ctr" horzOverflow="overflow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r>
                        <a:rPr lang="en-US" sz="15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1.8</a:t>
                      </a:r>
                      <a:endParaRPr lang="th-TH" sz="1500" b="1" i="0" u="none" strike="noStrike" kern="120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</a:t>
                      </a:r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</a:t>
                      </a:r>
                      <a:endParaRPr lang="th-TH" sz="1500" b="1" i="0" u="none" strike="noStrike" kern="120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0.7</a:t>
                      </a:r>
                      <a:endParaRPr lang="th-TH" sz="1500" b="1" i="0" u="none" strike="noStrike" kern="120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-0.5</a:t>
                      </a:r>
                      <a:endParaRPr lang="th-TH" sz="1500" b="1" i="0" u="none" strike="noStrike" kern="120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1.3 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0.3 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458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th-TH" sz="13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พลังงานหมุนเวียน</a:t>
                      </a:r>
                      <a:endParaRPr kumimoji="0" lang="th-TH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1438" marR="91438" marT="45727" marB="45727" anchor="ctr" horzOverflow="overflow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8.6</a:t>
                      </a:r>
                      <a:endParaRPr lang="th-TH" sz="1500" b="1" i="0" u="none" strike="noStrike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th-TH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6.4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-11.0</a:t>
                      </a:r>
                      <a:endParaRPr lang="th-TH" sz="1500" b="1" i="0" u="none" strike="noStrike" kern="120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1.5</a:t>
                      </a:r>
                      <a:endParaRPr lang="th-TH" sz="1500" b="1" i="0" u="none" strike="noStrike" kern="120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18.2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2.0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458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66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</a:t>
                      </a:r>
                      <a:r>
                        <a:rPr kumimoji="0" lang="th-TH" sz="13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ไฟฟ้านำเข้า</a:t>
                      </a:r>
                    </a:p>
                  </a:txBody>
                  <a:tcPr marL="91438" marR="91438" marT="45727" marB="45727" anchor="ctr" horzOverflow="overflow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17.5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37.1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23.3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8.5</a:t>
                      </a:r>
                      <a:endParaRPr lang="th-TH" sz="1500" b="1" i="0" u="none" strike="noStrike" kern="12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-6.9</a:t>
                      </a:r>
                      <a:endParaRPr lang="en-US" sz="1500" b="1" u="none" strike="noStrike" kern="1200" dirty="0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5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0.3</a:t>
                      </a:r>
                      <a:endParaRPr lang="en-US" sz="1500" b="1" u="none" strike="noStrike" kern="1200" dirty="0">
                        <a:solidFill>
                          <a:schemeClr val="dk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5697419" y="1139411"/>
            <a:ext cx="322235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r>
              <a:rPr lang="th-TH" altLang="th-TH" sz="1400" dirty="0">
                <a:latin typeface="Tahoma" pitchFamily="34" charset="0"/>
                <a:cs typeface="Tahoma" pitchFamily="34" charset="0"/>
              </a:rPr>
              <a:t>หน่วย: </a:t>
            </a:r>
            <a:r>
              <a:rPr lang="th-TH" altLang="th-TH" sz="1400" dirty="0" smtClean="0">
                <a:latin typeface="Tahoma" pitchFamily="34" charset="0"/>
                <a:cs typeface="Tahoma" pitchFamily="34" charset="0"/>
              </a:rPr>
              <a:t>พันบาร์เรลเทียบเท่าน้ำมันดิบ</a:t>
            </a:r>
            <a:r>
              <a:rPr lang="th-TH" altLang="th-TH" sz="1400" dirty="0">
                <a:latin typeface="Tahoma" pitchFamily="34" charset="0"/>
                <a:cs typeface="Tahoma" pitchFamily="34" charset="0"/>
              </a:rPr>
              <a:t>ต่อวัน</a:t>
            </a:r>
          </a:p>
        </p:txBody>
      </p:sp>
      <p:sp>
        <p:nvSpPr>
          <p:cNvPr id="10" name="Text Box 90"/>
          <p:cNvSpPr txBox="1">
            <a:spLocks noChangeArrowheads="1"/>
          </p:cNvSpPr>
          <p:nvPr/>
        </p:nvSpPr>
        <p:spPr bwMode="auto">
          <a:xfrm>
            <a:off x="323528" y="6309320"/>
            <a:ext cx="632066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th-TH" altLang="th-TH" sz="1200" dirty="0">
                <a:latin typeface="Tahoma" pitchFamily="34" charset="0"/>
                <a:cs typeface="Tahoma" pitchFamily="34" charset="0"/>
              </a:rPr>
              <a:t>หมายเหตุ </a:t>
            </a:r>
            <a:r>
              <a:rPr lang="th-TH" altLang="th-TH" sz="1200" dirty="0" smtClean="0">
                <a:latin typeface="Tahoma" pitchFamily="34" charset="0"/>
                <a:cs typeface="Tahoma" pitchFamily="34" charset="0"/>
              </a:rPr>
              <a:t> 	</a:t>
            </a:r>
            <a:r>
              <a:rPr lang="th-TH" altLang="th-TH" sz="1200" dirty="0">
                <a:latin typeface="Tahoma" pitchFamily="34" charset="0"/>
                <a:cs typeface="Tahoma" pitchFamily="34" charset="0"/>
              </a:rPr>
              <a:t> </a:t>
            </a:r>
            <a:r>
              <a:rPr lang="th-TH" altLang="th-TH" sz="12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altLang="th-TH" sz="1200" dirty="0" smtClean="0">
                <a:latin typeface="Tahoma" pitchFamily="34" charset="0"/>
                <a:cs typeface="Tahoma" pitchFamily="34" charset="0"/>
              </a:rPr>
              <a:t>H</a:t>
            </a:r>
            <a:r>
              <a:rPr lang="en-US" altLang="th-TH" sz="1200" baseline="-25000" dirty="0" smtClean="0">
                <a:latin typeface="Tahoma" pitchFamily="34" charset="0"/>
                <a:cs typeface="Tahoma" pitchFamily="34" charset="0"/>
              </a:rPr>
              <a:t>1</a:t>
            </a:r>
            <a:r>
              <a:rPr lang="en-US" altLang="th-TH" sz="12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th-TH" altLang="th-TH" sz="1200" dirty="0" smtClean="0">
                <a:latin typeface="Tahoma" pitchFamily="34" charset="0"/>
                <a:cs typeface="Tahoma" pitchFamily="34" charset="0"/>
              </a:rPr>
              <a:t>ข้อมูล ม.ค.-มิ.ย.   (เดือน มิ.ย. เป็นข้อมูลเบื้องต้น)    </a:t>
            </a:r>
            <a:br>
              <a:rPr lang="th-TH" altLang="th-TH" sz="1200" dirty="0" smtClean="0">
                <a:latin typeface="Tahoma" pitchFamily="34" charset="0"/>
                <a:cs typeface="Tahoma" pitchFamily="34" charset="0"/>
              </a:rPr>
            </a:br>
            <a:r>
              <a:rPr lang="th-TH" altLang="th-TH" sz="1200" dirty="0" smtClean="0">
                <a:latin typeface="Tahoma" pitchFamily="34" charset="0"/>
                <a:cs typeface="Tahoma" pitchFamily="34" charset="0"/>
              </a:rPr>
              <a:t>	</a:t>
            </a:r>
            <a:r>
              <a:rPr lang="en-US" altLang="th-TH" sz="1200" dirty="0" smtClean="0">
                <a:latin typeface="Tahoma" pitchFamily="34" charset="0"/>
                <a:cs typeface="Tahoma" pitchFamily="34" charset="0"/>
              </a:rPr>
              <a:t>  H</a:t>
            </a:r>
            <a:r>
              <a:rPr lang="th-TH" altLang="th-TH" sz="1200" baseline="-25000" dirty="0" smtClean="0">
                <a:latin typeface="Tahoma" pitchFamily="34" charset="0"/>
                <a:cs typeface="Tahoma" pitchFamily="34" charset="0"/>
              </a:rPr>
              <a:t>2</a:t>
            </a:r>
            <a:r>
              <a:rPr lang="en-US" altLang="th-TH" sz="12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th-TH" altLang="th-TH" sz="1200" dirty="0">
                <a:latin typeface="Tahoma" pitchFamily="34" charset="0"/>
                <a:cs typeface="Tahoma" pitchFamily="34" charset="0"/>
              </a:rPr>
              <a:t>ข้อมูล </a:t>
            </a:r>
            <a:r>
              <a:rPr lang="th-TH" altLang="th-TH" sz="1200" dirty="0" smtClean="0">
                <a:latin typeface="Tahoma" pitchFamily="34" charset="0"/>
                <a:cs typeface="Tahoma" pitchFamily="34" charset="0"/>
              </a:rPr>
              <a:t>ก.ค.-ธ.ค.</a:t>
            </a:r>
            <a:r>
              <a:rPr lang="th-TH" altLang="th-TH" sz="1200" dirty="0">
                <a:latin typeface="Tahoma" pitchFamily="34" charset="0"/>
                <a:cs typeface="Tahoma" pitchFamily="34" charset="0"/>
              </a:rPr>
              <a:t> </a:t>
            </a:r>
            <a:r>
              <a:rPr lang="th-TH" altLang="th-TH" sz="1200" dirty="0" smtClean="0">
                <a:latin typeface="Tahoma" pitchFamily="34" charset="0"/>
                <a:cs typeface="Tahoma" pitchFamily="34" charset="0"/>
              </a:rPr>
              <a:t>  </a:t>
            </a:r>
            <a:r>
              <a:rPr lang="en-US" altLang="th-TH" sz="1200" dirty="0" smtClean="0">
                <a:latin typeface="Tahoma" pitchFamily="34" charset="0"/>
                <a:cs typeface="Tahoma" pitchFamily="34" charset="0"/>
              </a:rPr>
              <a:t>f </a:t>
            </a:r>
            <a:r>
              <a:rPr lang="th-TH" altLang="th-TH" sz="1200" dirty="0" smtClean="0">
                <a:latin typeface="Tahoma" pitchFamily="34" charset="0"/>
                <a:cs typeface="Tahoma" pitchFamily="34" charset="0"/>
              </a:rPr>
              <a:t> ข้อมูล</a:t>
            </a:r>
            <a:r>
              <a:rPr lang="th-TH" altLang="th-TH" sz="1200" dirty="0">
                <a:latin typeface="Tahoma" pitchFamily="34" charset="0"/>
                <a:cs typeface="Tahoma" pitchFamily="34" charset="0"/>
              </a:rPr>
              <a:t>ประมาณ</a:t>
            </a:r>
            <a:r>
              <a:rPr lang="th-TH" altLang="th-TH" sz="1200" dirty="0" smtClean="0">
                <a:latin typeface="Tahoma" pitchFamily="34" charset="0"/>
                <a:cs typeface="Tahoma" pitchFamily="34" charset="0"/>
              </a:rPr>
              <a:t>การ  </a:t>
            </a:r>
            <a:endParaRPr lang="th-TH" altLang="th-TH" sz="12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835696" y="188640"/>
            <a:ext cx="5112568" cy="708695"/>
          </a:xfrm>
          <a:prstGeom prst="roundRect">
            <a:avLst>
              <a:gd name="adj" fmla="val 50000"/>
            </a:avLst>
          </a:prstGeom>
          <a:solidFill>
            <a:schemeClr val="accent4">
              <a:lumMod val="75000"/>
            </a:schemeClr>
          </a:solidFill>
          <a:ln w="101600" cmpd="thickThin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081356" y="281377"/>
            <a:ext cx="4506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 smtClean="0">
                <a:solidFill>
                  <a:prstClr val="white"/>
                </a:solidFill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แนวโน้มการใช้พลังงานขั้นต้น ปี 256</a:t>
            </a:r>
            <a:r>
              <a:rPr lang="en-US" sz="2800" b="1" dirty="0" smtClean="0">
                <a:solidFill>
                  <a:prstClr val="white"/>
                </a:solidFill>
                <a:latin typeface="TH SarabunPSK" pitchFamily="34" charset="-34"/>
                <a:ea typeface="Tahoma" panose="020B0604030504040204" pitchFamily="34" charset="0"/>
                <a:cs typeface="TH SarabunPSK" pitchFamily="34" charset="-34"/>
              </a:rPr>
              <a:t>1</a:t>
            </a:r>
            <a:endParaRPr lang="th-TH" sz="2800" b="1" dirty="0">
              <a:solidFill>
                <a:prstClr val="white"/>
              </a:solidFill>
              <a:latin typeface="TH SarabunPSK" pitchFamily="34" charset="-34"/>
              <a:ea typeface="Tahoma" panose="020B0604030504040204" pitchFamily="34" charset="0"/>
              <a:cs typeface="TH SarabunPSK" pitchFamily="34" charset="-34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6228706" y="85617"/>
            <a:ext cx="1278206" cy="1033022"/>
            <a:chOff x="555327" y="3806251"/>
            <a:chExt cx="490060" cy="451784"/>
          </a:xfrm>
        </p:grpSpPr>
        <p:pic>
          <p:nvPicPr>
            <p:cNvPr id="14" name="Picture 6" descr="D:\7. Infographic EPPO\Picture icon\Color Icon\Grid-Scale-Icon.png"/>
            <p:cNvPicPr>
              <a:picLocks noChangeAspect="1" noChangeArrowheads="1"/>
            </p:cNvPicPr>
            <p:nvPr/>
          </p:nvPicPr>
          <p:blipFill rotWithShape="1">
            <a:blip r:embed="rId2" cstate="print">
              <a:clrChange>
                <a:clrFrom>
                  <a:srgbClr val="FFFFFC"/>
                </a:clrFrom>
                <a:clrTo>
                  <a:srgbClr val="FFFFFC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815" t="8504" r="10720" b="4973"/>
            <a:stretch/>
          </p:blipFill>
          <p:spPr bwMode="auto">
            <a:xfrm>
              <a:off x="783498" y="3806251"/>
              <a:ext cx="261889" cy="390081"/>
            </a:xfrm>
            <a:prstGeom prst="rect">
              <a:avLst/>
            </a:prstGeom>
            <a:noFill/>
            <a:ln>
              <a:noFill/>
            </a:ln>
            <a:extLst/>
          </p:spPr>
        </p:pic>
        <p:pic>
          <p:nvPicPr>
            <p:cNvPr id="15" name="Picture 3" descr="D:\7. Infographic EPPO\Picture icon\Color Icon\Building (7)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5327" y="3886361"/>
              <a:ext cx="340625" cy="3716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310645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6738</TotalTime>
  <Words>1337</Words>
  <Application>Microsoft Office PowerPoint</Application>
  <PresentationFormat>On-screen Show (4:3)</PresentationFormat>
  <Paragraphs>729</Paragraphs>
  <Slides>12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Wachira Jitpranee</dc:creator>
  <cp:lastModifiedBy>Bubpha Kunathai</cp:lastModifiedBy>
  <cp:revision>435</cp:revision>
  <cp:lastPrinted>2018-07-12T09:54:44Z</cp:lastPrinted>
  <dcterms:created xsi:type="dcterms:W3CDTF">2014-05-20T10:47:17Z</dcterms:created>
  <dcterms:modified xsi:type="dcterms:W3CDTF">2019-01-10T02:03:13Z</dcterms:modified>
</cp:coreProperties>
</file>