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2" r:id="rId2"/>
    <p:sldId id="257" r:id="rId3"/>
    <p:sldId id="278" r:id="rId4"/>
    <p:sldId id="280" r:id="rId5"/>
    <p:sldId id="285" r:id="rId6"/>
    <p:sldId id="282" r:id="rId7"/>
    <p:sldId id="283" r:id="rId8"/>
    <p:sldId id="271" r:id="rId9"/>
    <p:sldId id="264" r:id="rId10"/>
    <p:sldId id="265" r:id="rId11"/>
    <p:sldId id="266" r:id="rId12"/>
    <p:sldId id="267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67AB8"/>
    <a:srgbClr val="EFF3EA"/>
    <a:srgbClr val="0000CC"/>
    <a:srgbClr val="993366"/>
    <a:srgbClr val="990099"/>
    <a:srgbClr val="D60093"/>
    <a:srgbClr val="FF9999"/>
    <a:srgbClr val="FF7C80"/>
    <a:srgbClr val="867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240" autoAdjust="0"/>
  </p:normalViewPr>
  <p:slideViewPr>
    <p:cSldViewPr>
      <p:cViewPr>
        <p:scale>
          <a:sx n="60" d="100"/>
          <a:sy n="60" d="100"/>
        </p:scale>
        <p:origin x="-1656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88DD0-F2F5-4092-ADF9-E15D62FF1764}" type="datetimeFigureOut">
              <a:rPr lang="th-TH" smtClean="0"/>
              <a:t>21/08/62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98456-ECD5-475A-9B52-CDC6D7A127B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01402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E933BBF7-E64D-486C-BED8-E9B1A1BBF080}" type="datetimeFigureOut">
              <a:rPr lang="th-TH" smtClean="0"/>
              <a:t>21/08/62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14875"/>
            <a:ext cx="5438775" cy="4467225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65E1D40D-9556-4927-8509-2291EC4FED8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34081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C721F-4C2B-4DED-8B8E-E1C6DE955C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38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C721F-4C2B-4DED-8B8E-E1C6DE955C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38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th-TH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99A431-96A7-48D0-8E0A-4656F8FE8302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618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50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46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9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th-TH" noProof="0" smtClean="0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cs typeface="+mn-cs"/>
              </a:defRPr>
            </a:lvl1pPr>
          </a:lstStyle>
          <a:p>
            <a:pPr>
              <a:defRPr/>
            </a:pPr>
            <a:fld id="{9804ABF4-E060-42C6-96FA-389D558B5D6D}" type="datetime1">
              <a:rPr lang="en-GB" smtClean="0">
                <a:solidFill>
                  <a:prstClr val="black"/>
                </a:solidFill>
              </a:rPr>
              <a:t>21/08/2019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015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289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84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2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866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6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9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89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0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1576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-15766" y="-15766"/>
            <a:ext cx="9172475" cy="780470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15" name="Group 14"/>
          <p:cNvGrpSpPr/>
          <p:nvPr/>
        </p:nvGrpSpPr>
        <p:grpSpPr>
          <a:xfrm>
            <a:off x="-27568" y="37802"/>
            <a:ext cx="9172475" cy="146138"/>
            <a:chOff x="-27568" y="69334"/>
            <a:chExt cx="9172475" cy="146138"/>
          </a:xfrm>
        </p:grpSpPr>
        <p:sp>
          <p:nvSpPr>
            <p:cNvPr id="16" name="Rectangle 15"/>
            <p:cNvSpPr/>
            <p:nvPr/>
          </p:nvSpPr>
          <p:spPr>
            <a:xfrm>
              <a:off x="-27568" y="69334"/>
              <a:ext cx="9172475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-27568" y="215472"/>
              <a:ext cx="9172475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323528" y="2060848"/>
            <a:ext cx="8532440" cy="135238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th-TH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สถานการณ์พลังงาน ปี </a:t>
            </a:r>
            <a:r>
              <a:rPr lang="th-TH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2561</a:t>
            </a:r>
            <a:endParaRPr lang="th-TH" sz="4000" b="1" dirty="0" smtClean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base">
              <a:spcAft>
                <a:spcPct val="0"/>
              </a:spcAft>
            </a:pPr>
            <a:r>
              <a:rPr lang="th-TH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และแนวโน้มปี </a:t>
            </a:r>
            <a:r>
              <a:rPr lang="th-TH" sz="40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  <a:r>
              <a:rPr lang="en-US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62</a:t>
            </a:r>
            <a:endParaRPr lang="th-TH" sz="4000" b="1" dirty="0" smtClean="0">
              <a:ea typeface="Tahoma" pitchFamily="34" charset="0"/>
              <a:cs typeface="Tahoma" pitchFamily="34" charset="0"/>
            </a:endParaRPr>
          </a:p>
        </p:txBody>
      </p:sp>
      <p:pic>
        <p:nvPicPr>
          <p:cNvPr id="1026" name="Picture 2" descr="D:\7. Infographic EPPO\Picture icon\City Banner\EPPO ICON-38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536"/>
          <a:stretch/>
        </p:blipFill>
        <p:spPr bwMode="auto">
          <a:xfrm>
            <a:off x="32074" y="4105297"/>
            <a:ext cx="9125574" cy="2893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19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654392"/>
              </p:ext>
            </p:extLst>
          </p:nvPr>
        </p:nvGraphicFramePr>
        <p:xfrm>
          <a:off x="323528" y="1397000"/>
          <a:ext cx="8496942" cy="4711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1209734"/>
                <a:gridCol w="1209734"/>
                <a:gridCol w="1209734"/>
                <a:gridCol w="1209734"/>
                <a:gridCol w="1209734"/>
              </a:tblGrid>
              <a:tr h="66384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2558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2559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2561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2562f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694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การใช้น้ำมันสำเร็จรูป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131.5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136.7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139.8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142.1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144.6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</a:tr>
              <a:tr h="394874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เบนซินและแก๊สโซฮอล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26.3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29.0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31.0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31.8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ดีเซล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61.9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63.8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64.6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65.7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เครื่องบิน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16.5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17.7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18.5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20.3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น้ำมันเตา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6.1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23.1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21.9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21.7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21.0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20.7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อัตราการเปลี่ยนแปลง (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%)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36000" marT="45708" marB="45708" anchor="ctr" horzOverflow="overflow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4.3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3.9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2.0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1.7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1.7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เบนซินและแก๊สโซฮอล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13.2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2.6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ดีเซล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1.8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เครื่องบิน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9.4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4.0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น้ำมันเตา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/>
                        </a:rPr>
                        <a:t>-1.5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/>
                        </a:rPr>
                        <a:t>-6.8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1.2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/>
                        </a:rPr>
                        <a:t>-5.5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/>
                        </a:rPr>
                        <a:t>-5.4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/>
                        </a:rPr>
                        <a:t>-1.3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/>
                        </a:rPr>
                        <a:t>-2.9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/>
                        </a:rPr>
                        <a:t>-1.7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95536" y="6309320"/>
            <a:ext cx="79208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th-TH" altLang="th-TH" sz="1200" u="sng" dirty="0" smtClean="0">
                <a:latin typeface="Tahoma" pitchFamily="34" charset="0"/>
                <a:cs typeface="Tahoma" pitchFamily="34" charset="0"/>
              </a:rPr>
              <a:t>หมายเหตุ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 	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*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น้ำมันเครื่องบินและน้ำมันก๊าด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     **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ไม่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รวมการใช้ </a:t>
            </a:r>
            <a:r>
              <a:rPr lang="en-US" altLang="th-TH" sz="1200" dirty="0">
                <a:latin typeface="Tahoma" pitchFamily="34" charset="0"/>
                <a:cs typeface="Tahoma" pitchFamily="34" charset="0"/>
              </a:rPr>
              <a:t>LPG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ที่ใช้เป็น </a:t>
            </a:r>
            <a:r>
              <a:rPr lang="en-US" altLang="th-TH" sz="1200" dirty="0">
                <a:latin typeface="Tahoma" pitchFamily="34" charset="0"/>
                <a:cs typeface="Tahoma" pitchFamily="34" charset="0"/>
              </a:rPr>
              <a:t>Feed stocks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ในปิโตร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เคมี</a:t>
            </a:r>
            <a:br>
              <a:rPr lang="th-TH" altLang="th-TH" sz="1200" dirty="0" smtClean="0">
                <a:latin typeface="Tahoma" pitchFamily="34" charset="0"/>
                <a:cs typeface="Tahoma" pitchFamily="34" charset="0"/>
              </a:rPr>
            </a:b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	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p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ข้อมูลเบื้องต้น     </a:t>
            </a:r>
            <a:r>
              <a:rPr lang="en-US" altLang="th-TH" sz="1200" dirty="0">
                <a:latin typeface="Tahoma" pitchFamily="34" charset="0"/>
                <a:cs typeface="Tahoma" pitchFamily="34" charset="0"/>
              </a:rPr>
              <a:t>f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 ข้อมูลประมาณการ  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948264" y="1072104"/>
            <a:ext cx="15985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th-TH" altLang="th-TH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หน่วย: ล้าน</a:t>
            </a:r>
            <a:r>
              <a:rPr lang="th-TH" altLang="th-TH" sz="1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ลิตร</a:t>
            </a:r>
            <a:r>
              <a:rPr lang="en-US" altLang="th-TH" sz="1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th-TH" altLang="th-TH" sz="1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วัน</a:t>
            </a:r>
            <a:endParaRPr lang="th-TH" altLang="th-TH" sz="1400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712037" y="188640"/>
            <a:ext cx="5400600" cy="708695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73469" y="395372"/>
            <a:ext cx="4506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แนวโน้มการใช้น้ำมันสำเร็จรูป ปี 2562</a:t>
            </a:r>
            <a:endParaRPr lang="th-TH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" name="Picture 2" descr="D:\7. Infographic EPPO\Picture icon\Color Icon\Car_gas_station_flat_vector_illustration_isolated.pn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4" t="3921" r="7859" b="9676"/>
          <a:stretch/>
        </p:blipFill>
        <p:spPr bwMode="auto">
          <a:xfrm flipH="1">
            <a:off x="6104525" y="107884"/>
            <a:ext cx="1289435" cy="965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7596336" y="1399890"/>
            <a:ext cx="1224136" cy="4718116"/>
          </a:xfrm>
          <a:prstGeom prst="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91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53" name="Text Box 3"/>
          <p:cNvSpPr txBox="1">
            <a:spLocks noChangeArrowheads="1"/>
          </p:cNvSpPr>
          <p:nvPr/>
        </p:nvSpPr>
        <p:spPr bwMode="auto">
          <a:xfrm>
            <a:off x="7380312" y="1179984"/>
            <a:ext cx="13192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th-TH" altLang="th-TH" sz="1400" dirty="0">
                <a:latin typeface="Tahoma" pitchFamily="34" charset="0"/>
                <a:cs typeface="Tahoma" pitchFamily="34" charset="0"/>
              </a:rPr>
              <a:t>หน่วย : พันตัน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331640" y="188640"/>
            <a:ext cx="6048672" cy="708695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19672" y="281377"/>
            <a:ext cx="5298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แนวโน้มการใช้ </a:t>
            </a:r>
            <a:r>
              <a:rPr lang="en-US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LPG </a:t>
            </a:r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โพรเพนและบิวเทน</a:t>
            </a:r>
            <a:r>
              <a:rPr lang="en-US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 </a:t>
            </a:r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ปี 256</a:t>
            </a:r>
            <a:r>
              <a:rPr lang="en-US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2</a:t>
            </a:r>
            <a:endParaRPr lang="th-TH" sz="2800" b="1" dirty="0">
              <a:solidFill>
                <a:prstClr val="white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368484"/>
              </p:ext>
            </p:extLst>
          </p:nvPr>
        </p:nvGraphicFramePr>
        <p:xfrm>
          <a:off x="251520" y="1525452"/>
          <a:ext cx="8640962" cy="4711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1238538"/>
                <a:gridCol w="1238538"/>
                <a:gridCol w="1238538"/>
                <a:gridCol w="1238538"/>
                <a:gridCol w="1238538"/>
              </a:tblGrid>
              <a:tr h="66384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2558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2559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2561p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2562f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694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การใช้ 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รวม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ctr" horzOverflow="overflow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6,695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6,134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6,338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6,652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6,932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</a:tr>
              <a:tr h="3948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ครัวเรือน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2,094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2,211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อุตสาหกรรม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731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รถยนต์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1,731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1,466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1,319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1,169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1,059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ปิโตรเคมี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1,810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2,070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2,505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2,856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ใช้เอง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76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อัตราการเปลี่ยนแปลง (%)</a:t>
                      </a:r>
                    </a:p>
                  </a:txBody>
                  <a:tcPr marL="91438" marR="0" anchor="b" horzOverflow="overflow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-10.9 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-8.4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3.3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4.9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ครัวเรือน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-4.3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1.5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อุตสาหกรรม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รถยนต์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-12.3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-15.3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-11.4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-9.5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ปิโตรเคมี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-20.6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-14.8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14.0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ใช้เอง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-10.5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-28.3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33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-28.9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3074" name="Picture 2" descr="D:\7. Infographic EPPO\Picture icon\Color Icon\imag0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06752"/>
            <a:ext cx="648072" cy="842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90"/>
          <p:cNvSpPr txBox="1">
            <a:spLocks noChangeArrowheads="1"/>
          </p:cNvSpPr>
          <p:nvPr/>
        </p:nvSpPr>
        <p:spPr bwMode="auto">
          <a:xfrm>
            <a:off x="195549" y="6237312"/>
            <a:ext cx="63206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th-TH" altLang="th-TH" sz="1200" u="sng" dirty="0">
                <a:latin typeface="Tahoma" pitchFamily="34" charset="0"/>
                <a:cs typeface="Tahoma" pitchFamily="34" charset="0"/>
              </a:rPr>
              <a:t>หมาย</a:t>
            </a:r>
            <a:r>
              <a:rPr lang="th-TH" altLang="th-TH" sz="1200" u="sng" dirty="0" smtClean="0">
                <a:latin typeface="Tahoma" pitchFamily="34" charset="0"/>
                <a:cs typeface="Tahoma" pitchFamily="34" charset="0"/>
              </a:rPr>
              <a:t>เหตุ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 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p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ข้อมูลเบื้องต้น     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f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ข้อมูล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ประมาณ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การ  </a:t>
            </a:r>
            <a:endParaRPr lang="th-TH" altLang="th-TH" sz="1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68344" y="1519196"/>
            <a:ext cx="1224136" cy="4718116"/>
          </a:xfrm>
          <a:prstGeom prst="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3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663825"/>
              </p:ext>
            </p:extLst>
          </p:nvPr>
        </p:nvGraphicFramePr>
        <p:xfrm>
          <a:off x="431540" y="1412776"/>
          <a:ext cx="8244915" cy="3504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2203"/>
                <a:gridCol w="2665023"/>
                <a:gridCol w="2165331"/>
                <a:gridCol w="1582358"/>
              </a:tblGrid>
              <a:tr h="432048"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ปี</a:t>
                      </a:r>
                      <a:endParaRPr lang="th-TH" sz="16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กิกะวัตต์ชั่วโมง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lang="th-TH" sz="16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การเปลี่ยนแปลง</a:t>
                      </a:r>
                      <a:endParaRPr lang="th-TH" sz="16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12057">
                <a:tc v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กิกะวัตต์ชั่วโมง</a:t>
                      </a:r>
                      <a:endParaRPr lang="th-TH" sz="16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ร้อยละ 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(%)</a:t>
                      </a:r>
                      <a:endParaRPr lang="th-TH" sz="16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2558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174,833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6,148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3.6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2559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182,847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8,014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4.6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lang="th-TH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185</a:t>
                      </a:r>
                      <a:r>
                        <a:rPr lang="en-US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,1</a:t>
                      </a:r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,277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1.3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2561p</a:t>
                      </a:r>
                      <a:endParaRPr lang="th-TH" sz="1600" b="1" baseline="30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188,906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3,782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</a:t>
                      </a:r>
                    </a:p>
                  </a:txBody>
                  <a:tcPr marL="0" marR="0" marT="0" marB="0" anchor="ctr"/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2562f</a:t>
                      </a:r>
                      <a:endParaRPr lang="th-TH" sz="1600" b="1" baseline="30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193,747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4,841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2.6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9" name="Text Box 90"/>
          <p:cNvSpPr txBox="1">
            <a:spLocks noChangeArrowheads="1"/>
          </p:cNvSpPr>
          <p:nvPr/>
        </p:nvSpPr>
        <p:spPr bwMode="auto">
          <a:xfrm>
            <a:off x="323528" y="4952201"/>
            <a:ext cx="3456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th-TH" altLang="th-TH" sz="1200" u="sng" dirty="0">
                <a:latin typeface="Tahoma" pitchFamily="34" charset="0"/>
                <a:cs typeface="Tahoma" pitchFamily="34" charset="0"/>
              </a:rPr>
              <a:t>หมายเหตุ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	</a:t>
            </a: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lang="th-TH" sz="12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ไม่รวมการใช้ไฟฟ้าของ</a:t>
            </a:r>
            <a:r>
              <a:rPr lang="en-US" sz="12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IPS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</a:t>
            </a:r>
            <a:endParaRPr lang="en-US" altLang="th-TH" sz="1200" dirty="0" smtClean="0"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en-US" altLang="th-TH" sz="1200" dirty="0">
                <a:latin typeface="Tahoma" pitchFamily="34" charset="0"/>
                <a:cs typeface="Tahoma" pitchFamily="34" charset="0"/>
              </a:rPr>
              <a:t>	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f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ข้อมูลประมาณการ</a:t>
            </a:r>
            <a:endParaRPr lang="th-TH" altLang="th-TH" sz="1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038072" y="188640"/>
            <a:ext cx="4608512" cy="708695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81356" y="281377"/>
            <a:ext cx="4506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แนวโน้มการใช้ไฟฟ้า ปี 256</a:t>
            </a:r>
            <a:r>
              <a:rPr lang="en-US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2</a:t>
            </a:r>
            <a:endParaRPr lang="th-TH" sz="2800" b="1" dirty="0">
              <a:solidFill>
                <a:prstClr val="white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pic>
        <p:nvPicPr>
          <p:cNvPr id="14" name="Picture 4" descr="D:\7. Infographic EPPO\Picture icon\Monthly Report Info\EPPO 2016\banner EPPO_Artboard 3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84" r="54958"/>
          <a:stretch/>
        </p:blipFill>
        <p:spPr bwMode="auto">
          <a:xfrm>
            <a:off x="6141187" y="-186720"/>
            <a:ext cx="1086901" cy="1084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67544" y="4379689"/>
            <a:ext cx="8208912" cy="540000"/>
          </a:xfrm>
          <a:prstGeom prst="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55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624644"/>
              </p:ext>
            </p:extLst>
          </p:nvPr>
        </p:nvGraphicFramePr>
        <p:xfrm>
          <a:off x="251522" y="1484782"/>
          <a:ext cx="8712967" cy="3395410"/>
        </p:xfrm>
        <a:graphic>
          <a:graphicData uri="http://schemas.openxmlformats.org/drawingml/2006/table">
            <a:tbl>
              <a:tblPr/>
              <a:tblGrid>
                <a:gridCol w="1872206"/>
                <a:gridCol w="990110"/>
                <a:gridCol w="990110"/>
                <a:gridCol w="990110"/>
                <a:gridCol w="990110"/>
                <a:gridCol w="960107"/>
                <a:gridCol w="960107"/>
                <a:gridCol w="960107"/>
              </a:tblGrid>
              <a:tr h="396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ชนิด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2559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2561p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อัตราการเปลี่ยนแปลง (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%)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4283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59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2560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1p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น้ำมัน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831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ก๊าซ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ธรรมชาติ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ถ่านหิน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ลิกไนต์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พลังงานทดแทน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-5.4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algn="l" fontAlgn="ctr"/>
                      <a:r>
                        <a:rPr lang="th-TH" altLang="th-TH" sz="1400" b="1" dirty="0" smtClean="0">
                          <a:latin typeface="Tahoma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พลังน้ำ/ไฟฟ้านำเข้า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รวม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2,591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2266695" y="200025"/>
            <a:ext cx="4680520" cy="708695"/>
          </a:xfrm>
          <a:prstGeom prst="roundRect">
            <a:avLst>
              <a:gd name="adj" fmla="val 50000"/>
            </a:avLst>
          </a:prstGeom>
          <a:solidFill>
            <a:schemeClr val="accent3">
              <a:lumMod val="50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0750" y="395372"/>
            <a:ext cx="3402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การใช้พลังงานขั้นต้น</a:t>
            </a:r>
            <a:r>
              <a:rPr lang="en-US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ปี</a:t>
            </a:r>
            <a:r>
              <a:rPr lang="en-US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2561</a:t>
            </a:r>
            <a:endParaRPr lang="th-TH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14139" y="1177007"/>
            <a:ext cx="32223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พันบาร์เรลเทียบเท่าน้ำมันดิบต่อวัน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102106" y="85617"/>
            <a:ext cx="1278206" cy="1033022"/>
            <a:chOff x="555327" y="3806251"/>
            <a:chExt cx="490060" cy="451784"/>
          </a:xfrm>
        </p:grpSpPr>
        <p:pic>
          <p:nvPicPr>
            <p:cNvPr id="18" name="Picture 6" descr="D:\7. Infographic EPPO\Picture icon\Color Icon\Grid-Scale-Icon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clrChange>
                <a:clrFrom>
                  <a:srgbClr val="FFFFFC"/>
                </a:clrFrom>
                <a:clrTo>
                  <a:srgbClr val="FFFF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5" t="8504" r="10720" b="4973"/>
            <a:stretch/>
          </p:blipFill>
          <p:spPr bwMode="auto">
            <a:xfrm>
              <a:off x="783498" y="3806251"/>
              <a:ext cx="261889" cy="390081"/>
            </a:xfrm>
            <a:prstGeom prst="rect">
              <a:avLst/>
            </a:prstGeom>
            <a:noFill/>
            <a:ln>
              <a:noFill/>
            </a:ln>
            <a:extLst/>
          </p:spPr>
        </p:pic>
        <p:pic>
          <p:nvPicPr>
            <p:cNvPr id="19" name="Picture 3" descr="D:\7. Infographic EPPO\Picture icon\Color Icon\Building (7)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327" y="3886361"/>
              <a:ext cx="340625" cy="371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251520" y="4880193"/>
            <a:ext cx="18517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200" u="sng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 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ข้อมูลเบื้องต้น</a:t>
            </a:r>
          </a:p>
        </p:txBody>
      </p:sp>
    </p:spTree>
    <p:extLst>
      <p:ext uri="{BB962C8B-B14F-4D97-AF65-F5344CB8AC3E}">
        <p14:creationId xmlns:p14="http://schemas.microsoft.com/office/powerpoint/2010/main" val="38437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401404"/>
              </p:ext>
            </p:extLst>
          </p:nvPr>
        </p:nvGraphicFramePr>
        <p:xfrm>
          <a:off x="251522" y="1484782"/>
          <a:ext cx="8712967" cy="3395410"/>
        </p:xfrm>
        <a:graphic>
          <a:graphicData uri="http://schemas.openxmlformats.org/drawingml/2006/table">
            <a:tbl>
              <a:tblPr/>
              <a:tblGrid>
                <a:gridCol w="2016222"/>
                <a:gridCol w="954106"/>
                <a:gridCol w="954106"/>
                <a:gridCol w="954106"/>
                <a:gridCol w="954106"/>
                <a:gridCol w="960107"/>
                <a:gridCol w="960107"/>
                <a:gridCol w="960107"/>
              </a:tblGrid>
              <a:tr h="396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ชนิด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2559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2561p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อัตราการเปลี่ยนแปลง (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%)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4283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59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2560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1p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400" b="1" u="none" strike="noStrike" cap="none" spc="-40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เบนซินและแก๊สโซฮอล</a:t>
                      </a:r>
                      <a:endParaRPr kumimoji="0" lang="th-TH" sz="1400" b="1" i="0" u="none" strike="noStrike" cap="none" spc="-40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26.4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29.0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31.0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ดีเซล</a:t>
                      </a:r>
                      <a:endParaRPr kumimoji="0" lang="th-TH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63.8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64.6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เครื่องบิน</a:t>
                      </a: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16.6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17.7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18.5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19.5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น้ำมันเตา</a:t>
                      </a:r>
                      <a:endParaRPr kumimoji="0" lang="th-TH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-6.8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23.2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21.7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21.0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-5.4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-2.9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รวม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131.9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136.7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139.8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142.1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3.9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2.0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1.7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2266695" y="200025"/>
            <a:ext cx="4680520" cy="708695"/>
          </a:xfrm>
          <a:prstGeom prst="roundRect">
            <a:avLst>
              <a:gd name="adj" fmla="val 50000"/>
            </a:avLst>
          </a:prstGeom>
          <a:solidFill>
            <a:schemeClr val="accent3">
              <a:lumMod val="50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0750" y="395372"/>
            <a:ext cx="3402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การใช้น้ำมันสำเร็จรูป</a:t>
            </a:r>
            <a:r>
              <a:rPr lang="en-US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ปี</a:t>
            </a:r>
            <a:r>
              <a:rPr lang="en-US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2561</a:t>
            </a:r>
            <a:endParaRPr lang="th-TH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88902" y="1177007"/>
            <a:ext cx="1747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ล้านลิตรต่อวัน</a:t>
            </a:r>
            <a:endParaRPr lang="th-TH" sz="14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4983559"/>
            <a:ext cx="6506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723900" algn="l"/>
              </a:tabLst>
            </a:pPr>
            <a:r>
              <a:rPr lang="th-TH" sz="1200" u="sng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* 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น้ำมันเครื่องบินและน้ำมันก๊าด   ** ไม่รวมการใช้ </a:t>
            </a:r>
            <a:r>
              <a:rPr lang="en-US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 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ที่ใช้เป็น </a:t>
            </a:r>
            <a:r>
              <a:rPr lang="en-US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Feed stocks 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ในปิโตร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เคมี</a:t>
            </a:r>
            <a:endParaRPr lang="th-TH" sz="12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tabLst>
                <a:tab pos="723900" algn="l"/>
              </a:tabLst>
            </a:pP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 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ข้อมูลเบื้องต้น</a:t>
            </a:r>
          </a:p>
        </p:txBody>
      </p:sp>
      <p:pic>
        <p:nvPicPr>
          <p:cNvPr id="11" name="Picture 2" descr="D:\7. Infographic EPPO\Picture icon\Color Icon\Car_gas_station_flat_vector_illustration_isolated.pn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4" t="3921" r="7859" b="9676"/>
          <a:stretch/>
        </p:blipFill>
        <p:spPr bwMode="auto">
          <a:xfrm flipH="1">
            <a:off x="6270109" y="108914"/>
            <a:ext cx="1289435" cy="965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118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801521"/>
              </p:ext>
            </p:extLst>
          </p:nvPr>
        </p:nvGraphicFramePr>
        <p:xfrm>
          <a:off x="251522" y="1484782"/>
          <a:ext cx="8712967" cy="3395410"/>
        </p:xfrm>
        <a:graphic>
          <a:graphicData uri="http://schemas.openxmlformats.org/drawingml/2006/table">
            <a:tbl>
              <a:tblPr/>
              <a:tblGrid>
                <a:gridCol w="2016222"/>
                <a:gridCol w="954106"/>
                <a:gridCol w="954106"/>
                <a:gridCol w="954106"/>
                <a:gridCol w="954106"/>
                <a:gridCol w="960107"/>
                <a:gridCol w="960107"/>
                <a:gridCol w="960107"/>
              </a:tblGrid>
              <a:tr h="396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ชนิด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2559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2561p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อัตราการเปลี่ยนแปลง (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%)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4283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59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2560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1p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ครัวเรือน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2,094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2,178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รถยนต์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1,731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1,466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1,319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1,169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-15.3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-10.0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-11.4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อุตสาหกรรมปิ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โตรเคมี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1,810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2,070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2,505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-14.8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ใช้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เอง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-10.5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-28.3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รวม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6,695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6,338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6,652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-8.4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1800480" y="200025"/>
            <a:ext cx="5543567" cy="708695"/>
          </a:xfrm>
          <a:prstGeom prst="roundRect">
            <a:avLst>
              <a:gd name="adj" fmla="val 50000"/>
            </a:avLst>
          </a:prstGeom>
          <a:solidFill>
            <a:schemeClr val="accent3">
              <a:lumMod val="50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2864" y="395372"/>
            <a:ext cx="4409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การใช้</a:t>
            </a:r>
            <a:r>
              <a:rPr lang="en-US" altLang="th-TH" b="1" dirty="0">
                <a:solidFill>
                  <a:prstClr val="white"/>
                </a:solidFill>
                <a:latin typeface="Tahoma" pitchFamily="34" charset="0"/>
                <a:cs typeface="Tahoma" pitchFamily="34" charset="0"/>
              </a:rPr>
              <a:t> LPG </a:t>
            </a:r>
            <a:r>
              <a:rPr lang="th-TH" altLang="th-TH" b="1" dirty="0">
                <a:solidFill>
                  <a:prstClr val="white"/>
                </a:solidFill>
                <a:latin typeface="Tahoma" pitchFamily="34" charset="0"/>
                <a:cs typeface="Tahoma" pitchFamily="34" charset="0"/>
              </a:rPr>
              <a:t>โพรเพน และบิวเทน</a:t>
            </a:r>
            <a:r>
              <a:rPr lang="en-US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ปี</a:t>
            </a:r>
            <a:r>
              <a:rPr lang="en-US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2561</a:t>
            </a:r>
            <a:endParaRPr lang="th-TH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1556" y="1177007"/>
            <a:ext cx="1184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พันตัน</a:t>
            </a:r>
            <a:endParaRPr lang="th-TH" sz="14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4983559"/>
            <a:ext cx="1925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723900" algn="l"/>
              </a:tabLst>
            </a:pPr>
            <a:r>
              <a:rPr lang="th-TH" sz="1200" u="sng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 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ข้อมูลเบื้องต้น</a:t>
            </a:r>
          </a:p>
        </p:txBody>
      </p:sp>
      <p:pic>
        <p:nvPicPr>
          <p:cNvPr id="12" name="Picture 2" descr="C:\Users\User\Desktop\Energy Graph_Edit Pattern\Infographic\Color Icon\botija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538" y="252170"/>
            <a:ext cx="549790" cy="725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7002856" y="494940"/>
            <a:ext cx="538930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</a:t>
            </a:r>
            <a:endParaRPr lang="th-TH" sz="1400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37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800480" y="200025"/>
            <a:ext cx="5543567" cy="708695"/>
          </a:xfrm>
          <a:prstGeom prst="roundRect">
            <a:avLst>
              <a:gd name="adj" fmla="val 50000"/>
            </a:avLst>
          </a:prstGeom>
          <a:solidFill>
            <a:schemeClr val="accent3">
              <a:lumMod val="50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2864" y="395372"/>
            <a:ext cx="4409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การใช้ก๊าซธรรมชาติรายสาขา  ปี 2561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519" y="4581128"/>
            <a:ext cx="1925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723900" algn="l"/>
              </a:tabLst>
            </a:pPr>
            <a:r>
              <a:rPr lang="th-TH" sz="1200" u="sng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 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ข้อมูลเบื้องต้น</a:t>
            </a:r>
          </a:p>
        </p:txBody>
      </p:sp>
      <p:pic>
        <p:nvPicPr>
          <p:cNvPr id="9" name="Picture 3" descr="D:\7. Infographic EPPO\Picture icon\Monthly Report Info\EPPO 2015\10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737" y="272033"/>
            <a:ext cx="1290631" cy="708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715027" y="1177007"/>
            <a:ext cx="23214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ล้านลูกบาศก์</a:t>
            </a:r>
            <a:r>
              <a:rPr lang="th-TH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ฟุตต่อวัน</a:t>
            </a:r>
            <a:endParaRPr lang="th-TH" sz="14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360743"/>
              </p:ext>
            </p:extLst>
          </p:nvPr>
        </p:nvGraphicFramePr>
        <p:xfrm>
          <a:off x="251522" y="1484782"/>
          <a:ext cx="8640959" cy="3036601"/>
        </p:xfrm>
        <a:graphic>
          <a:graphicData uri="http://schemas.openxmlformats.org/drawingml/2006/table">
            <a:tbl>
              <a:tblPr/>
              <a:tblGrid>
                <a:gridCol w="2520278"/>
                <a:gridCol w="984109"/>
                <a:gridCol w="984109"/>
                <a:gridCol w="984109"/>
                <a:gridCol w="1056118"/>
                <a:gridCol w="1056118"/>
                <a:gridCol w="1056118"/>
              </a:tblGrid>
              <a:tr h="396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ชนิด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2559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2561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4283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ปริมาณ</a:t>
                      </a:r>
                      <a:endParaRPr lang="en-US" sz="1400" b="1" i="0" u="none" strike="noStrike" dirty="0" smtClean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 fontAlgn="ctr"/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เปลี่ยนแปลง</a:t>
                      </a:r>
                    </a:p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สัดส่วน</a:t>
                      </a:r>
                      <a:b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ผลิตไฟฟ้า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2,859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2,793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2,719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-2.0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ปิโตรเคมี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1,029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รถยนต์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-9.0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รวม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4,764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4,713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4,681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4,661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81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68125"/>
              </p:ext>
            </p:extLst>
          </p:nvPr>
        </p:nvGraphicFramePr>
        <p:xfrm>
          <a:off x="251522" y="1484782"/>
          <a:ext cx="8640959" cy="3921993"/>
        </p:xfrm>
        <a:graphic>
          <a:graphicData uri="http://schemas.openxmlformats.org/drawingml/2006/table">
            <a:tbl>
              <a:tblPr/>
              <a:tblGrid>
                <a:gridCol w="2520278"/>
                <a:gridCol w="984109"/>
                <a:gridCol w="984109"/>
                <a:gridCol w="984109"/>
                <a:gridCol w="1056118"/>
                <a:gridCol w="1056118"/>
                <a:gridCol w="1056118"/>
              </a:tblGrid>
              <a:tr h="396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ชนิด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2559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2561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4283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ปริมาณ</a:t>
                      </a:r>
                      <a:endParaRPr lang="en-US" sz="1400" b="1" i="0" u="none" strike="noStrike" dirty="0" smtClean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 fontAlgn="ctr"/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เปลี่ยนแปลง</a:t>
                      </a:r>
                    </a:p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สัดส่วน</a:t>
                      </a:r>
                      <a:b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ความต้องการใช้</a:t>
                      </a:r>
                      <a:endParaRPr lang="th-TH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/>
                        </a:rPr>
                        <a:t>17,547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/>
                        </a:rPr>
                        <a:t>17,887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/>
                        </a:rPr>
                        <a:t>17,958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/>
                        </a:rPr>
                        <a:t>18,589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/>
                        </a:rPr>
                        <a:t>3.5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การใช้ลิกไนต์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3,857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4,297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4,108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3,779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-8.0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ผลิตกระแสไฟฟ้า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3,588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4,064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3,938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3,594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-8.7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95250" algn="l" defTabSz="914400" rtl="0" eaLnBrk="1" fontAlgn="ctr" latinLnBrk="0" hangingPunct="1"/>
                      <a:r>
                        <a:rPr lang="th-TH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อุตสาหกรรม</a:t>
                      </a:r>
                      <a:endParaRPr lang="th-TH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95250" algn="l" defTabSz="914400" rtl="0" eaLnBrk="1" fontAlgn="ctr" latinLnBrk="0" hangingPunct="1"/>
                      <a:r>
                        <a:rPr lang="th-TH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การใช้ถ่านหิน</a:t>
                      </a:r>
                      <a:endParaRPr lang="th-TH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13,690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13,590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13,850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14,811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</a:t>
                      </a:r>
                      <a:r>
                        <a:rPr lang="th-TH" sz="1400" b="1" i="0" u="none" strike="noStrike" spc="-5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ผลิตกระแสไฟฟ้า</a:t>
                      </a:r>
                      <a:r>
                        <a:rPr lang="th-TH" sz="1400" b="1" i="0" u="none" strike="noStrike" spc="-50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</a:t>
                      </a:r>
                      <a:r>
                        <a:rPr lang="en-US" sz="1400" b="1" i="0" u="none" strike="noStrike" spc="-50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IPP/SPP)</a:t>
                      </a:r>
                      <a:endParaRPr lang="th-TH" sz="1400" b="1" i="0" u="none" strike="noStrike" spc="-5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5,124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5,221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4,891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5,426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10.9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8,566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8,369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8,959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9,385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1800480" y="200025"/>
            <a:ext cx="5543567" cy="708695"/>
          </a:xfrm>
          <a:prstGeom prst="roundRect">
            <a:avLst>
              <a:gd name="adj" fmla="val 50000"/>
            </a:avLst>
          </a:prstGeom>
          <a:solidFill>
            <a:schemeClr val="accent3">
              <a:lumMod val="50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60520" y="395372"/>
            <a:ext cx="4409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การใช้ลิกไนต์/ถ่านหิน</a:t>
            </a:r>
            <a:r>
              <a:rPr lang="en-US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ปี</a:t>
            </a:r>
            <a:r>
              <a:rPr lang="en-US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2561</a:t>
            </a:r>
            <a:endParaRPr lang="th-TH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5373216"/>
            <a:ext cx="1925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723900" algn="l"/>
              </a:tabLst>
            </a:pPr>
            <a:r>
              <a:rPr lang="th-TH" sz="1200" u="sng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 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ข้อมูลเบื้องต้น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32284" y="1177007"/>
            <a:ext cx="25042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พันตันเทียบเท่าน้ำมันดิบ</a:t>
            </a:r>
            <a:endParaRPr lang="th-TH" sz="14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6" descr="D:\7. Infographic EPPO\Picture icon\Monthly Report Info\EPPO 2016\6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530" y="233352"/>
            <a:ext cx="1439846" cy="753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037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05781"/>
              </p:ext>
            </p:extLst>
          </p:nvPr>
        </p:nvGraphicFramePr>
        <p:xfrm>
          <a:off x="251522" y="1484782"/>
          <a:ext cx="8640957" cy="3395410"/>
        </p:xfrm>
        <a:graphic>
          <a:graphicData uri="http://schemas.openxmlformats.org/drawingml/2006/table">
            <a:tbl>
              <a:tblPr/>
              <a:tblGrid>
                <a:gridCol w="2880319"/>
                <a:gridCol w="2880319"/>
                <a:gridCol w="2880319"/>
              </a:tblGrid>
              <a:tr h="739234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เดือนเรียกเก็บ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Ft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4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ขายปลีก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เปลี่ยนแปลง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531813" algn="l" fontAlgn="ctr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</a:t>
                      </a:r>
                      <a:r>
                        <a:rPr lang="th-TH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– เม.ย. 2560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-37.29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531813" algn="l" fontAlgn="ctr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พ.ค. – ส.ค. 2560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-24.77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531813" algn="l" fontAlgn="ctr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ก.ย. – ธ.ค. 2560 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-15.90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8.87</a:t>
                      </a:r>
                      <a:endParaRPr lang="th-TH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531813" algn="l" fontAlgn="ctr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</a:t>
                      </a:r>
                      <a:r>
                        <a:rPr lang="th-TH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– เม.ย. 2561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-15.90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0.00</a:t>
                      </a:r>
                      <a:endParaRPr lang="th-TH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531813" algn="l" fontAlgn="ctr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พ.ค. – ส.ค. 2561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-15.90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0.00</a:t>
                      </a:r>
                      <a:endParaRPr lang="th-TH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2696">
                <a:tc>
                  <a:txBody>
                    <a:bodyPr/>
                    <a:lstStyle/>
                    <a:p>
                      <a:pPr marL="0" indent="531813" algn="l" fontAlgn="ctr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ก.ย. – ธ.ค. 2561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-15.90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0.00</a:t>
                      </a:r>
                      <a:endParaRPr lang="th-TH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1800480" y="200025"/>
            <a:ext cx="5543567" cy="841678"/>
          </a:xfrm>
          <a:prstGeom prst="roundRect">
            <a:avLst>
              <a:gd name="adj" fmla="val 50000"/>
            </a:avLst>
          </a:prstGeom>
          <a:solidFill>
            <a:schemeClr val="accent3">
              <a:lumMod val="50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1760" y="279723"/>
            <a:ext cx="4409376" cy="74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th-TH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ค่าไฟฟ้าตามสูตรการปรับอัตราค่าไฟฟ้าโดยอัตโนมัติ (</a:t>
            </a:r>
            <a:r>
              <a:rPr lang="en-US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Ft)</a:t>
            </a:r>
            <a:endParaRPr lang="th-TH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4941168"/>
            <a:ext cx="1925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723900" algn="l"/>
              </a:tabLst>
            </a:pPr>
            <a:r>
              <a:rPr lang="th-TH" sz="1200" u="sng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 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ข้อมูลเบื้องต้น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15104" y="1196752"/>
            <a:ext cx="18710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สตางค์ต่อหน่วย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Picture 2" descr="D:\7. Infographic EPPO\Picture icon\Monthly Report Info\EPPO 2015\12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04248" y="260648"/>
            <a:ext cx="1287841" cy="803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685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1576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-15766" y="-15766"/>
            <a:ext cx="9172475" cy="78047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15" name="Group 14"/>
          <p:cNvGrpSpPr/>
          <p:nvPr/>
        </p:nvGrpSpPr>
        <p:grpSpPr>
          <a:xfrm>
            <a:off x="-27568" y="37802"/>
            <a:ext cx="9172475" cy="146138"/>
            <a:chOff x="-27568" y="69334"/>
            <a:chExt cx="9172475" cy="146138"/>
          </a:xfrm>
        </p:grpSpPr>
        <p:sp>
          <p:nvSpPr>
            <p:cNvPr id="16" name="Rectangle 15"/>
            <p:cNvSpPr/>
            <p:nvPr/>
          </p:nvSpPr>
          <p:spPr>
            <a:xfrm>
              <a:off x="-27568" y="69334"/>
              <a:ext cx="9172475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-27568" y="215472"/>
              <a:ext cx="9172475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323528" y="2204864"/>
            <a:ext cx="8532440" cy="7685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th-TH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แนวโน้มสถานการณ์พลังงาน</a:t>
            </a:r>
          </a:p>
          <a:p>
            <a:pPr fontAlgn="base">
              <a:spcAft>
                <a:spcPct val="0"/>
              </a:spcAft>
            </a:pPr>
            <a:r>
              <a:rPr lang="th-TH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ปี </a:t>
            </a:r>
            <a:r>
              <a:rPr lang="th-TH" sz="40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  <a:r>
              <a:rPr lang="en-US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  <a:r>
              <a:rPr lang="th-TH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th-TH" sz="4000" b="1" dirty="0" smtClean="0">
                <a:ea typeface="Tahoma" pitchFamily="34" charset="0"/>
                <a:cs typeface="Tahoma" pitchFamily="34" charset="0"/>
              </a:rPr>
              <a:t/>
            </a:r>
            <a:br>
              <a:rPr lang="th-TH" sz="4000" b="1" dirty="0" smtClean="0">
                <a:ea typeface="Tahoma" pitchFamily="34" charset="0"/>
                <a:cs typeface="Tahoma" pitchFamily="34" charset="0"/>
              </a:rPr>
            </a:br>
            <a:endParaRPr lang="th-TH" sz="4000" b="1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738120" y="6309320"/>
            <a:ext cx="442392" cy="365633"/>
          </a:xfrm>
        </p:spPr>
        <p:txBody>
          <a:bodyPr/>
          <a:lstStyle/>
          <a:p>
            <a:pPr>
              <a:defRPr/>
            </a:pPr>
            <a:fld id="{9CC519E3-6064-4F61-87D4-BF4BAF75CEE5}" type="slidenum">
              <a:rPr lang="en-GB" smtClean="0">
                <a:solidFill>
                  <a:prstClr val="black"/>
                </a:solidFill>
                <a:ea typeface="Arial Unicode MS" pitchFamily="34" charset="-128"/>
              </a:rPr>
              <a:pPr>
                <a:defRPr/>
              </a:pPr>
              <a:t>8</a:t>
            </a:fld>
            <a:endParaRPr lang="en-GB" dirty="0">
              <a:solidFill>
                <a:prstClr val="black"/>
              </a:solidFill>
              <a:ea typeface="Arial Unicode MS" pitchFamily="34" charset="-128"/>
            </a:endParaRPr>
          </a:p>
        </p:txBody>
      </p:sp>
      <p:pic>
        <p:nvPicPr>
          <p:cNvPr id="13" name="Picture 4" descr="D:\7. Infographic EPPO\Picture icon\City Banner\banner EPPO_Artboard 5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" r="15754" b="1122"/>
          <a:stretch/>
        </p:blipFill>
        <p:spPr bwMode="auto">
          <a:xfrm>
            <a:off x="-1" y="4812918"/>
            <a:ext cx="9144001" cy="2045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97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757730"/>
              </p:ext>
            </p:extLst>
          </p:nvPr>
        </p:nvGraphicFramePr>
        <p:xfrm>
          <a:off x="323527" y="1460830"/>
          <a:ext cx="8496948" cy="4776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3"/>
                <a:gridCol w="1209735"/>
                <a:gridCol w="1209735"/>
                <a:gridCol w="1209735"/>
                <a:gridCol w="1209735"/>
                <a:gridCol w="1209735"/>
              </a:tblGrid>
              <a:tr h="761482">
                <a:tc>
                  <a:txBody>
                    <a:bodyPr/>
                    <a:lstStyle/>
                    <a:p>
                      <a:endParaRPr lang="en-US" sz="15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2560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2561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2562f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การใช้พลังงานรวม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2,591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2,671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2,664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2,685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2,751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น้ำมัน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846</a:t>
                      </a: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ก๊าซธรรมชาติ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878</a:t>
                      </a: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ถ่านหิน/ลิกไนต์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385</a:t>
                      </a: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r>
                        <a:rPr lang="th-TH" sz="15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พลังงานทดแทน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578</a:t>
                      </a: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5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พลังน้ำ/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ไฟฟ้านำเข้า</a:t>
                      </a: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64</a:t>
                      </a: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อัตราการเปลี่ยนแปลง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%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)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0" marT="45727" marB="45727" anchor="ctr" horzOverflow="overflow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0.8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3.1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-0.3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0.8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น้ำมัน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1.8</a:t>
                      </a: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ก๊าซธรรมชาติ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-0.4</a:t>
                      </a: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ถ่านหิน/ลิกไนต์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3.3</a:t>
                      </a: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th-TH" sz="15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พลังงานทดแทน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-5.4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6.6</a:t>
                      </a: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พลังน้ำ/ไฟฟ้านำเข้า</a:t>
                      </a: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9.0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5724128" y="1139411"/>
            <a:ext cx="322235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th-TH" altLang="th-TH" sz="1400" dirty="0">
                <a:latin typeface="Tahoma" pitchFamily="34" charset="0"/>
                <a:cs typeface="Tahoma" pitchFamily="34" charset="0"/>
              </a:rPr>
              <a:t>หน่วย: </a:t>
            </a:r>
            <a:r>
              <a:rPr lang="th-TH" altLang="th-TH" sz="1400" dirty="0" smtClean="0">
                <a:latin typeface="Tahoma" pitchFamily="34" charset="0"/>
                <a:cs typeface="Tahoma" pitchFamily="34" charset="0"/>
              </a:rPr>
              <a:t>พันบาร์เรลเทียบเท่าน้ำมันดิบ</a:t>
            </a:r>
            <a:r>
              <a:rPr lang="th-TH" altLang="th-TH" sz="1400" dirty="0">
                <a:latin typeface="Tahoma" pitchFamily="34" charset="0"/>
                <a:cs typeface="Tahoma" pitchFamily="34" charset="0"/>
              </a:rPr>
              <a:t>ต่อวัน</a:t>
            </a:r>
          </a:p>
        </p:txBody>
      </p:sp>
      <p:sp>
        <p:nvSpPr>
          <p:cNvPr id="10" name="Text Box 90"/>
          <p:cNvSpPr txBox="1">
            <a:spLocks noChangeArrowheads="1"/>
          </p:cNvSpPr>
          <p:nvPr/>
        </p:nvSpPr>
        <p:spPr bwMode="auto">
          <a:xfrm>
            <a:off x="323528" y="6309320"/>
            <a:ext cx="63206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th-TH" altLang="th-TH" sz="1200" u="sng" dirty="0">
                <a:latin typeface="Tahoma" pitchFamily="34" charset="0"/>
                <a:cs typeface="Tahoma" pitchFamily="34" charset="0"/>
              </a:rPr>
              <a:t>หมาย</a:t>
            </a:r>
            <a:r>
              <a:rPr lang="th-TH" altLang="th-TH" sz="1200" u="sng" dirty="0" smtClean="0">
                <a:latin typeface="Tahoma" pitchFamily="34" charset="0"/>
                <a:cs typeface="Tahoma" pitchFamily="34" charset="0"/>
              </a:rPr>
              <a:t>เหตุ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 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p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ข้อมูลเบื้องต้น     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f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ข้อมูล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ประมาณ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การ  </a:t>
            </a:r>
            <a:endParaRPr lang="th-TH" altLang="th-TH" sz="1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835696" y="188640"/>
            <a:ext cx="5112568" cy="708695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81356" y="395372"/>
            <a:ext cx="4506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แนวโน้มการใช้พลังงานขั้นต้น ปี 2562</a:t>
            </a:r>
            <a:endParaRPr lang="th-TH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228706" y="85617"/>
            <a:ext cx="1278206" cy="1033022"/>
            <a:chOff x="555327" y="3806251"/>
            <a:chExt cx="490060" cy="451784"/>
          </a:xfrm>
        </p:grpSpPr>
        <p:pic>
          <p:nvPicPr>
            <p:cNvPr id="14" name="Picture 6" descr="D:\7. Infographic EPPO\Picture icon\Color Icon\Grid-Scale-Icon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clrChange>
                <a:clrFrom>
                  <a:srgbClr val="FFFFFC"/>
                </a:clrFrom>
                <a:clrTo>
                  <a:srgbClr val="FFFF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5" t="8504" r="10720" b="4973"/>
            <a:stretch/>
          </p:blipFill>
          <p:spPr bwMode="auto">
            <a:xfrm>
              <a:off x="783498" y="3806251"/>
              <a:ext cx="261889" cy="390081"/>
            </a:xfrm>
            <a:prstGeom prst="rect">
              <a:avLst/>
            </a:prstGeom>
            <a:noFill/>
            <a:ln>
              <a:noFill/>
            </a:ln>
            <a:extLst/>
          </p:spPr>
        </p:pic>
        <p:pic>
          <p:nvPicPr>
            <p:cNvPr id="15" name="Picture 3" descr="D:\7. Infographic EPPO\Picture icon\Color Icon\Building (7)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327" y="3886361"/>
              <a:ext cx="340625" cy="371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7596336" y="1447188"/>
            <a:ext cx="1224136" cy="4788000"/>
          </a:xfrm>
          <a:prstGeom prst="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64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7638</TotalTime>
  <Words>997</Words>
  <Application>Microsoft Office PowerPoint</Application>
  <PresentationFormat>On-screen Show (4:3)</PresentationFormat>
  <Paragraphs>590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Wachira Jitpranee</dc:creator>
  <cp:lastModifiedBy>Bubpha Kunathai</cp:lastModifiedBy>
  <cp:revision>474</cp:revision>
  <cp:lastPrinted>2018-07-12T09:54:44Z</cp:lastPrinted>
  <dcterms:created xsi:type="dcterms:W3CDTF">2014-05-20T10:47:17Z</dcterms:created>
  <dcterms:modified xsi:type="dcterms:W3CDTF">2019-08-21T04:03:07Z</dcterms:modified>
</cp:coreProperties>
</file>