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2" r:id="rId2"/>
    <p:sldId id="257" r:id="rId3"/>
    <p:sldId id="274" r:id="rId4"/>
    <p:sldId id="259" r:id="rId5"/>
    <p:sldId id="273" r:id="rId6"/>
    <p:sldId id="263" r:id="rId7"/>
    <p:sldId id="260" r:id="rId8"/>
    <p:sldId id="275" r:id="rId9"/>
    <p:sldId id="276" r:id="rId10"/>
    <p:sldId id="277" r:id="rId11"/>
    <p:sldId id="278" r:id="rId12"/>
    <p:sldId id="279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CC"/>
    <a:srgbClr val="993366"/>
    <a:srgbClr val="990099"/>
    <a:srgbClr val="D60093"/>
    <a:srgbClr val="FF9999"/>
    <a:srgbClr val="FF7C80"/>
    <a:srgbClr val="867C4C"/>
    <a:srgbClr val="B1A777"/>
    <a:srgbClr val="AEA4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40" autoAdjust="0"/>
  </p:normalViewPr>
  <p:slideViewPr>
    <p:cSldViewPr>
      <p:cViewPr>
        <p:scale>
          <a:sx n="60" d="100"/>
          <a:sy n="60" d="100"/>
        </p:scale>
        <p:origin x="-1656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88DD0-F2F5-4092-ADF9-E15D62FF1764}" type="datetimeFigureOut">
              <a:rPr lang="th-TH" smtClean="0"/>
              <a:t>21/08/62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98456-ECD5-475A-9B52-CDC6D7A127B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1402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E933BBF7-E64D-486C-BED8-E9B1A1BBF080}" type="datetimeFigureOut">
              <a:rPr lang="th-TH" smtClean="0"/>
              <a:t>21/08/62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3" y="4714876"/>
            <a:ext cx="5438775" cy="4467225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65E1D40D-9556-4927-8509-2291EC4FED8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4081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C721F-4C2B-4DED-8B8E-E1C6DE955C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8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th-TH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96CE5E-6B34-4B85-A1EA-7B60B9EF625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104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C721F-4C2B-4DED-8B8E-E1C6DE955CEB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838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1D40D-9556-4927-8509-2291EC4FED81}" type="slidenum">
              <a:rPr lang="th-TH" smtClean="0">
                <a:solidFill>
                  <a:prstClr val="black"/>
                </a:solidFill>
              </a:rPr>
              <a:pPr/>
              <a:t>9</a:t>
            </a:fld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912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1D40D-9556-4927-8509-2291EC4FED81}" type="slidenum">
              <a:rPr lang="th-TH" smtClean="0">
                <a:solidFill>
                  <a:prstClr val="black"/>
                </a:solidFill>
              </a:rPr>
              <a:pPr/>
              <a:t>10</a:t>
            </a:fld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75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th-TH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99A431-96A7-48D0-8E0A-4656F8FE8302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618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5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4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9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th-TH" noProof="0" smtClean="0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fld id="{9804ABF4-E060-42C6-96FA-389D558B5D6D}" type="datetime1">
              <a:rPr lang="en-GB" smtClean="0">
                <a:solidFill>
                  <a:prstClr val="black"/>
                </a:solidFill>
              </a:rPr>
              <a:t>21/08/2019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01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89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8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2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6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6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9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8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201B5-18C5-4F87-9471-51443DC3ABA7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0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76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15766" y="-15766"/>
            <a:ext cx="9172475" cy="780470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15" name="Group 14"/>
          <p:cNvGrpSpPr/>
          <p:nvPr/>
        </p:nvGrpSpPr>
        <p:grpSpPr>
          <a:xfrm>
            <a:off x="-27568" y="37802"/>
            <a:ext cx="9172475" cy="146138"/>
            <a:chOff x="-27568" y="69334"/>
            <a:chExt cx="9172475" cy="146138"/>
          </a:xfrm>
        </p:grpSpPr>
        <p:sp>
          <p:nvSpPr>
            <p:cNvPr id="16" name="Rectangle 15"/>
            <p:cNvSpPr/>
            <p:nvPr/>
          </p:nvSpPr>
          <p:spPr>
            <a:xfrm>
              <a:off x="-27568" y="69334"/>
              <a:ext cx="9172475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-27568" y="215472"/>
              <a:ext cx="917247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323528" y="2060848"/>
            <a:ext cx="8532440" cy="7685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สถานการณ์พลังงาน</a:t>
            </a:r>
          </a:p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 เดือนแรกของปี 25</a:t>
            </a:r>
            <a:r>
              <a:rPr lang="en-US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62</a:t>
            </a:r>
            <a:endParaRPr lang="th-TH" sz="4000" b="1" dirty="0" smtClean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D:\7. Infographic EPPO\Picture icon\City Banner\EPPO ICON-38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536"/>
          <a:stretch/>
        </p:blipFill>
        <p:spPr bwMode="auto">
          <a:xfrm>
            <a:off x="32074" y="4105297"/>
            <a:ext cx="9125574" cy="2893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19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661861"/>
              </p:ext>
            </p:extLst>
          </p:nvPr>
        </p:nvGraphicFramePr>
        <p:xfrm>
          <a:off x="395536" y="1397000"/>
          <a:ext cx="8211765" cy="471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912101"/>
                <a:gridCol w="912101"/>
                <a:gridCol w="912101"/>
                <a:gridCol w="922040"/>
                <a:gridCol w="922040"/>
                <a:gridCol w="1039094"/>
              </a:tblGrid>
              <a:tr h="37581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</a:t>
                      </a:r>
                      <a:r>
                        <a:rPr kumimoji="0" lang="en-US" sz="1600" b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kumimoji="0" lang="th-TH" sz="16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kumimoji="0" lang="th-TH" sz="13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3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ทั้งปี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94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การใช้น้ำมันสำเร็จรูป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136.7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139.8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142.2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146.5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141.2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143.8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94874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29.0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31.1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32.1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64.7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64.9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66.9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17.7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19.4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19.6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6.1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5.5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20.9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19.7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อัตราการเปลี่ยนแปลง (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%)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3.9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1.7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1.1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1.2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1.1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3.3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3.1 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3.5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1.5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3.7 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3.4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4.3 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5.2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0.03 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0.6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-6.8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4.2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-16.2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-10.1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-5.4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-3.4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-6.8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-5.6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5536" y="6309320"/>
            <a:ext cx="37444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*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น้ำมันเครื่องบินและน้ำมันก๊าด</a:t>
            </a:r>
            <a:endParaRPr lang="en-US" altLang="th-TH" sz="12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**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ไม่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รวมการใช้ </a:t>
            </a:r>
            <a:r>
              <a:rPr lang="en-US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LPG 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ที่ใช้เป็น </a:t>
            </a:r>
            <a:r>
              <a:rPr lang="en-US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Feed stocks 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ในปิโตรเคมี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948264" y="1072104"/>
            <a:ext cx="15985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หน่วย: ล้าน</a:t>
            </a:r>
            <a:r>
              <a:rPr lang="th-TH" altLang="th-TH" sz="1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ลิตร</a:t>
            </a:r>
            <a:r>
              <a:rPr lang="en-US" altLang="th-TH" sz="1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th-TH" altLang="th-TH" sz="1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วัน</a:t>
            </a:r>
            <a:endParaRPr lang="th-TH" altLang="th-TH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712037" y="188640"/>
            <a:ext cx="5400600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73469" y="281377"/>
            <a:ext cx="4506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แนวโน้มการใช้น้ำมันสำเร็จรูป ปี 2562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pic>
        <p:nvPicPr>
          <p:cNvPr id="20" name="Picture 2" descr="D:\7. Infographic EPPO\Picture icon\Color Icon\Car_gas_station_flat_vector_illustration_isolated.pn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" t="3921" r="7859" b="9676"/>
          <a:stretch/>
        </p:blipFill>
        <p:spPr bwMode="auto">
          <a:xfrm flipH="1">
            <a:off x="6104525" y="107884"/>
            <a:ext cx="1289435" cy="96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69040" y="2060848"/>
            <a:ext cx="1008112" cy="4032448"/>
          </a:xfrm>
          <a:prstGeom prst="rect">
            <a:avLst/>
          </a:prstGeom>
          <a:noFill/>
          <a:ln w="34925">
            <a:solidFill>
              <a:srgbClr val="D6009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 Box 90"/>
          <p:cNvSpPr txBox="1">
            <a:spLocks noChangeArrowheads="1"/>
          </p:cNvSpPr>
          <p:nvPr/>
        </p:nvSpPr>
        <p:spPr bwMode="auto">
          <a:xfrm>
            <a:off x="4225840" y="6278542"/>
            <a:ext cx="43513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en-US" altLang="th-TH" sz="1200" baseline="-250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1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ข้อมูล ม.ค.-มิ.ย.     </a:t>
            </a:r>
            <a:b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th-TH" altLang="th-TH" sz="1200" baseline="-250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2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ข้อมูล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ก.ค.-ธ.ค.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ประมาณ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การ  </a:t>
            </a:r>
            <a:endParaRPr lang="th-TH" altLang="th-TH" sz="12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77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3" name="Text Box 3"/>
          <p:cNvSpPr txBox="1">
            <a:spLocks noChangeArrowheads="1"/>
          </p:cNvSpPr>
          <p:nvPr/>
        </p:nvSpPr>
        <p:spPr bwMode="auto">
          <a:xfrm>
            <a:off x="7380312" y="1179984"/>
            <a:ext cx="1319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หน่วย : พันตัน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31640" y="188640"/>
            <a:ext cx="6048672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19672" y="281377"/>
            <a:ext cx="5298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 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LPG 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โพรเพนและบิวเทน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 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ปี 2562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914366"/>
              </p:ext>
            </p:extLst>
          </p:nvPr>
        </p:nvGraphicFramePr>
        <p:xfrm>
          <a:off x="464690" y="1525452"/>
          <a:ext cx="8211764" cy="471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134"/>
                <a:gridCol w="912101"/>
                <a:gridCol w="912101"/>
                <a:gridCol w="912101"/>
                <a:gridCol w="984109"/>
                <a:gridCol w="984109"/>
                <a:gridCol w="984109"/>
              </a:tblGrid>
              <a:tr h="37581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</a:t>
                      </a:r>
                      <a:r>
                        <a:rPr kumimoji="0" lang="en-US" sz="1600" b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kumimoji="0" lang="th-TH" sz="16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kumimoji="0" lang="th-TH" sz="13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3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ทั้งปี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94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การใช้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6,134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6,338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619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3,267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3,441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6,708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</a:tr>
              <a:tr h="394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ครัวเรือน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2,164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2,123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อุตสาหกรรม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687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672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รถยนต์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1,466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1,319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1,170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1,025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ปิโตรเคมี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1,810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2,070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2,496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</a:t>
                      </a:r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338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1,478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2,817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ใช้เอง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102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อัตราการเปลี่ยนแปลง (%)</a:t>
                      </a:r>
                    </a:p>
                  </a:txBody>
                  <a:tcPr marL="91438" marR="91438" anchor="b" horzOverflow="overflow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-8.4 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3.3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4.4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-0.2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2.9 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1.3 </a:t>
                      </a:r>
                    </a:p>
                  </a:txBody>
                  <a:tcPr marL="9525" marR="9525" marT="9525" marB="0" anchor="ctr">
                    <a:solidFill>
                      <a:srgbClr val="467AB8">
                        <a:alpha val="70000"/>
                      </a:srgbClr>
                    </a:solidFill>
                  </a:tcPr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ครัวเรือน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0.8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0.6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-1.9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อุตสาหกรรม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2.8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5.7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-2.2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รถยนต์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-15.3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-11.3</a:t>
                      </a:r>
                      <a:endParaRPr lang="en-US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-12.0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-12.8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-12.4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ปิโตรเคมี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-14.8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14.3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20.6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11.1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12.8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ใช้เอง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8.9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-31.8</a:t>
                      </a:r>
                      <a:endParaRPr lang="en-US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-5.3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-30.3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3074" name="Picture 2" descr="D:\7. Infographic EPPO\Picture icon\Color Icon\imag0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06752"/>
            <a:ext cx="648072" cy="842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7637280" y="4244616"/>
            <a:ext cx="1008112" cy="2016224"/>
          </a:xfrm>
          <a:prstGeom prst="rect">
            <a:avLst/>
          </a:prstGeom>
          <a:noFill/>
          <a:ln w="34925">
            <a:solidFill>
              <a:srgbClr val="D6009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ext Box 90"/>
          <p:cNvSpPr txBox="1">
            <a:spLocks noChangeArrowheads="1"/>
          </p:cNvSpPr>
          <p:nvPr/>
        </p:nvSpPr>
        <p:spPr bwMode="auto">
          <a:xfrm>
            <a:off x="503169" y="6309320"/>
            <a:ext cx="63206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หมายเหตุ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	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en-US" altLang="th-TH" sz="1200" baseline="-250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1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ข้อมูล ม.ค.-มิ.ย. 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  </a:t>
            </a:r>
            <a:b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 H</a:t>
            </a:r>
            <a:r>
              <a:rPr lang="th-TH" altLang="th-TH" sz="1200" baseline="-250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2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ข้อมูล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ก.ค.-ธ.ค.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ประมาณ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การ  </a:t>
            </a:r>
            <a:endParaRPr lang="th-TH" altLang="th-TH" sz="12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0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086554"/>
              </p:ext>
            </p:extLst>
          </p:nvPr>
        </p:nvGraphicFramePr>
        <p:xfrm>
          <a:off x="431540" y="1412776"/>
          <a:ext cx="8244915" cy="4528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2203"/>
                <a:gridCol w="2665023"/>
                <a:gridCol w="2165331"/>
                <a:gridCol w="1582358"/>
              </a:tblGrid>
              <a:tr h="432048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ปี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กิกะวัตต์ชั่วโมง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การเปลี่ยนแปลง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12057">
                <a:tc v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กิกะวัตต์ชั่วโมง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ร้อยละ 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(%)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2556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164,341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2,562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2557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168,685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4,344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2558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174,833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6,148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182,847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8,014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lang="th-TH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185</a:t>
                      </a:r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,1</a:t>
                      </a:r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,277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</a:t>
                      </a:r>
                      <a:r>
                        <a:rPr lang="th-TH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baseline="30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</a:t>
                      </a:r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7,832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2,708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1.5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</a:t>
                      </a:r>
                      <a:r>
                        <a:rPr lang="en-US" sz="1600" b="1" baseline="30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lang="th-TH" sz="1600" b="1" baseline="30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197,370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9,538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5.1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9" name="Text Box 90"/>
          <p:cNvSpPr txBox="1">
            <a:spLocks noChangeArrowheads="1"/>
          </p:cNvSpPr>
          <p:nvPr/>
        </p:nvSpPr>
        <p:spPr bwMode="auto">
          <a:xfrm>
            <a:off x="467544" y="6165303"/>
            <a:ext cx="34563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หมายเหตุ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ประมาณการ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38072" y="188640"/>
            <a:ext cx="4608512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1356" y="281377"/>
            <a:ext cx="4506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แนวโน้มการใช้ไฟฟ้า ปี 2562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373216"/>
            <a:ext cx="8208912" cy="576064"/>
          </a:xfrm>
          <a:prstGeom prst="rect">
            <a:avLst/>
          </a:prstGeom>
          <a:noFill/>
          <a:ln w="34925">
            <a:solidFill>
              <a:srgbClr val="D6009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4" name="Picture 4" descr="D:\7. Infographic EPPO\Picture icon\Monthly Report Info\EPPO 2016\banner EPPO_Artboard 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84" r="54958"/>
          <a:stretch/>
        </p:blipFill>
        <p:spPr bwMode="auto">
          <a:xfrm>
            <a:off x="6141187" y="-186720"/>
            <a:ext cx="1086901" cy="108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07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755166"/>
              </p:ext>
            </p:extLst>
          </p:nvPr>
        </p:nvGraphicFramePr>
        <p:xfrm>
          <a:off x="539553" y="1340768"/>
          <a:ext cx="8087344" cy="4968552"/>
        </p:xfrm>
        <a:graphic>
          <a:graphicData uri="http://schemas.openxmlformats.org/drawingml/2006/table">
            <a:tbl>
              <a:tblPr/>
              <a:tblGrid>
                <a:gridCol w="2776029"/>
                <a:gridCol w="1077864"/>
                <a:gridCol w="1077864"/>
                <a:gridCol w="1006951"/>
                <a:gridCol w="1074318"/>
                <a:gridCol w="1074318"/>
              </a:tblGrid>
              <a:tr h="3698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ม.ค.-</a:t>
                      </a:r>
                      <a:r>
                        <a:rPr lang="th-TH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มิ.ย.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19907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2562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19907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ปริมาณ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93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56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,695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2,771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2,800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น้ำมัน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831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848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859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ก๊าซธรรมชาติ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911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ถ่าน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หิน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ลิกไนต์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399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357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พลังงานหมุนเวียน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632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ไฟฟ้า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นำเข้า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46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อัตรา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การเปลี่ยนแปลง (% </a:t>
                      </a:r>
                      <a:r>
                        <a:rPr lang="en-US" sz="15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yoy</a:t>
                      </a:r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4.1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-1.4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-0.6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1.1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น้ำมัน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2.5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1.4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ก๊าซธรรมชาติ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-1.3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2.2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2.4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ถ่าน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หิน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ลิกไนต์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6.6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7.1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-10.5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พลังงานหมุนเวียน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15.0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-9.8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-7.4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6.6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ไฟฟ้า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นำเข้า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37.1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23.5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9.2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8.1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-6.4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699792" y="200025"/>
            <a:ext cx="3960440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71800" y="260648"/>
            <a:ext cx="3402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การใช้พลังงานขั้นต้น</a:t>
            </a:r>
            <a:endParaRPr lang="th-TH" sz="2800" b="1" dirty="0">
              <a:solidFill>
                <a:schemeClr val="bg1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1032991"/>
            <a:ext cx="3222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พันบาร์เรลเทียบเท่าน้ำมันดิบต่อวัน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815124" y="85617"/>
            <a:ext cx="1278206" cy="1033022"/>
            <a:chOff x="555327" y="3806251"/>
            <a:chExt cx="490060" cy="451784"/>
          </a:xfrm>
        </p:grpSpPr>
        <p:pic>
          <p:nvPicPr>
            <p:cNvPr id="18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83498" y="3806251"/>
              <a:ext cx="261889" cy="390081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19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27" y="3886361"/>
              <a:ext cx="340625" cy="37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601472" y="6392361"/>
            <a:ext cx="3046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เดือน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มิ.ย. 2562 เป็น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  <a:endParaRPr lang="th-TH" sz="12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7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203848" y="272033"/>
            <a:ext cx="3960439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19872" y="358204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การใช้น้ำมันสำเร็จรูป</a:t>
            </a:r>
            <a:endParaRPr lang="th-TH" sz="2800" b="1" dirty="0">
              <a:solidFill>
                <a:schemeClr val="bg1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16894" y="1070152"/>
            <a:ext cx="1747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ล้านลิตรต่อวัน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1" y="6186036"/>
            <a:ext cx="6690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น้ำมันเครื่องบินและ</a:t>
            </a:r>
            <a:r>
              <a:rPr lang="th-TH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น้ำมันก๊าด   </a:t>
            </a:r>
          </a:p>
          <a:p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** 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ไม่รวมการใช้ 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ที่ใช้เป็น 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Feed stocks 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ในปิโตรเคมี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747909"/>
              </p:ext>
            </p:extLst>
          </p:nvPr>
        </p:nvGraphicFramePr>
        <p:xfrm>
          <a:off x="384550" y="1432026"/>
          <a:ext cx="8490514" cy="4682548"/>
        </p:xfrm>
        <a:graphic>
          <a:graphicData uri="http://schemas.openxmlformats.org/drawingml/2006/table">
            <a:tbl>
              <a:tblPr/>
              <a:tblGrid>
                <a:gridCol w="2827446"/>
                <a:gridCol w="1134106"/>
                <a:gridCol w="1134106"/>
                <a:gridCol w="1134106"/>
                <a:gridCol w="1130375"/>
                <a:gridCol w="1130375"/>
              </a:tblGrid>
              <a:tr h="3320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ม.ค.-</a:t>
                      </a:r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มิ.ย.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207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2562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3471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ปริมาณ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136.7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139.8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144.9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146.5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64.7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66.9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6296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อัตรา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การเปลี่ยนแปลง (% </a:t>
                      </a:r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1.1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3.5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3.9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3.2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7.5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-0.03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-6.6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0.1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-3.5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-5.7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-3.4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-2.1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-6.8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 descr="D:\7. Infographic EPPO\Picture icon\Color Icon\Car_gas_station_flat_vector_illustration_isolated.pn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" t="3921" r="7859" b="9676"/>
          <a:stretch/>
        </p:blipFill>
        <p:spPr bwMode="auto">
          <a:xfrm flipH="1">
            <a:off x="6270109" y="108914"/>
            <a:ext cx="1289435" cy="96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80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694076" y="302958"/>
            <a:ext cx="4066484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385500"/>
            <a:ext cx="4122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การใช้ 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LPG 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โพรเพนและบิวเทน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68344" y="1177007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พันตัน</a:t>
            </a:r>
            <a:endParaRPr lang="th-TH" sz="1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930769"/>
              </p:ext>
            </p:extLst>
          </p:nvPr>
        </p:nvGraphicFramePr>
        <p:xfrm>
          <a:off x="611560" y="1484788"/>
          <a:ext cx="8258752" cy="4711185"/>
        </p:xfrm>
        <a:graphic>
          <a:graphicData uri="http://schemas.openxmlformats.org/drawingml/2006/table">
            <a:tbl>
              <a:tblPr/>
              <a:tblGrid>
                <a:gridCol w="2891931"/>
                <a:gridCol w="938461"/>
                <a:gridCol w="1138160"/>
                <a:gridCol w="1134674"/>
                <a:gridCol w="1110756"/>
                <a:gridCol w="1044770"/>
              </a:tblGrid>
              <a:tr h="3767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ม.ค.-</a:t>
                      </a:r>
                      <a:r>
                        <a:rPr lang="th-TH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มิ.ย.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194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2562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การ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ใช้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6,338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619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3,274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3,267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ครัวเรือน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2,164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687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รถยนต์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1,466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1,319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1,170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อุตสาหกรรมปิ</a:t>
                      </a:r>
                      <a:r>
                        <a:rPr lang="th-TH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โตร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เคมี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1,810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2,070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2,496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1,204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1,338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ใช้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เอง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102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978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อัตราการเปลี่ยนแปลง (% </a:t>
                      </a:r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-8.4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3.3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4.4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ครัวเรือน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0.8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0.6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อุตสาหกรรม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2.8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5.7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รถยนต์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-15.3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-11.3</a:t>
                      </a:r>
                      <a:endParaRPr lang="en-US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-12.0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อุตสาหกรรมปิ</a:t>
                      </a:r>
                      <a:r>
                        <a:rPr lang="th-TH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โตร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เคมี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-14.8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14.3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20.6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25.6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11.1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ใช้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เอง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8.9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-31.8</a:t>
                      </a:r>
                      <a:endParaRPr lang="en-US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3.5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-47.4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6372200" y="252170"/>
            <a:ext cx="549790" cy="725990"/>
            <a:chOff x="493818" y="5903550"/>
            <a:chExt cx="549790" cy="725990"/>
          </a:xfrm>
        </p:grpSpPr>
        <p:pic>
          <p:nvPicPr>
            <p:cNvPr id="13" name="Picture 2" descr="C:\Users\User\Desktop\Energy Graph_Edit Pattern\Infographic\Color Icon\botija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818" y="5903550"/>
              <a:ext cx="549790" cy="725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534728" y="6146320"/>
              <a:ext cx="40427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SP ThunderFox" panose="02000000000000000000" pitchFamily="2" charset="0"/>
                  <a:ea typeface="Tahoma" pitchFamily="34" charset="0"/>
                  <a:cs typeface="SP ThunderFox" panose="02000000000000000000" pitchFamily="2" charset="0"/>
                </a:rPr>
                <a:t>LPG</a:t>
              </a:r>
              <a:endParaRPr lang="th-TH" sz="1400" b="1" dirty="0">
                <a:solidFill>
                  <a:schemeClr val="bg1"/>
                </a:solidFill>
                <a:latin typeface="SP ThunderFox" panose="02000000000000000000" pitchFamily="2" charset="0"/>
                <a:ea typeface="Tahoma" pitchFamily="34" charset="0"/>
                <a:cs typeface="SP ThunderFox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719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694076" y="302958"/>
            <a:ext cx="4066484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9544" y="385500"/>
            <a:ext cx="4122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การใช้ก๊าซธรรมชาติรายสาขา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80894" y="1177007"/>
            <a:ext cx="2172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ล้านลูกบาศก์ฟุต/วัน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662975"/>
              </p:ext>
            </p:extLst>
          </p:nvPr>
        </p:nvGraphicFramePr>
        <p:xfrm>
          <a:off x="323529" y="1484788"/>
          <a:ext cx="8546783" cy="4896536"/>
        </p:xfrm>
        <a:graphic>
          <a:graphicData uri="http://schemas.openxmlformats.org/drawingml/2006/table">
            <a:tbl>
              <a:tblPr/>
              <a:tblGrid>
                <a:gridCol w="2371832"/>
                <a:gridCol w="903823"/>
                <a:gridCol w="1115658"/>
                <a:gridCol w="1073291"/>
                <a:gridCol w="1069761"/>
                <a:gridCol w="1006209"/>
                <a:gridCol w="1006209"/>
              </a:tblGrid>
              <a:tr h="4411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ม.ค.-</a:t>
                      </a:r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มิ.ย.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51739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2562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สัดส่วน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ใช้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4,714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4,682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4,676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4,703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4,843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ผลิตไฟฟ้า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2,793 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2,719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2,681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2,681 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2,887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694 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724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762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759 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767 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ปิโตรเคมี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948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995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1,014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1,035 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987 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รถยนต์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278 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220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227 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 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35231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อัตรา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  <a:b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(% </a:t>
                      </a:r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-0.8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-0.1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0.2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ผลิตไฟฟ้า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-2.9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-1.4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-1.6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7.7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6.9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5.2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6.6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ปิโตรเคมี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0.1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1.9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2.7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-4.7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รถยนต์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-8.2 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-12.9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-9.5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-8.5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-10.8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3" descr="D:\7. Infographic EPPO\Picture icon\Monthly Report Info\EPPO 2015\10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712" y="272033"/>
            <a:ext cx="1290631" cy="70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66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93" name="Rectangle 4"/>
          <p:cNvSpPr>
            <a:spLocks noChangeArrowheads="1"/>
          </p:cNvSpPr>
          <p:nvPr/>
        </p:nvSpPr>
        <p:spPr bwMode="auto">
          <a:xfrm>
            <a:off x="6172245" y="1228118"/>
            <a:ext cx="250421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หน่วย</a:t>
            </a:r>
            <a:r>
              <a:rPr lang="en-US" altLang="th-TH" sz="1400" dirty="0">
                <a:latin typeface="Tahoma" pitchFamily="34" charset="0"/>
                <a:cs typeface="Tahoma" pitchFamily="34" charset="0"/>
              </a:rPr>
              <a:t>: </a:t>
            </a:r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พันตันเทียบเท่าน้ำมันดิบ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71800" y="188913"/>
            <a:ext cx="3960440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8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การใช้ลิกไนต์/ถ่าน</a:t>
            </a: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หิน</a:t>
            </a:r>
            <a:endParaRPr lang="th-TH" sz="2800" b="1" dirty="0">
              <a:solidFill>
                <a:schemeClr val="bg1"/>
              </a:solidFill>
              <a:latin typeface="TH SarabunPSK" pitchFamily="34" charset="-34"/>
              <a:ea typeface="Tahoma" pitchFamily="34" charset="0"/>
              <a:cs typeface="TH SarabunPSK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332470"/>
              </p:ext>
            </p:extLst>
          </p:nvPr>
        </p:nvGraphicFramePr>
        <p:xfrm>
          <a:off x="251521" y="1566677"/>
          <a:ext cx="8486599" cy="4454609"/>
        </p:xfrm>
        <a:graphic>
          <a:graphicData uri="http://schemas.openxmlformats.org/drawingml/2006/table">
            <a:tbl>
              <a:tblPr/>
              <a:tblGrid>
                <a:gridCol w="2995723"/>
                <a:gridCol w="1056809"/>
                <a:gridCol w="988028"/>
                <a:gridCol w="1152128"/>
                <a:gridCol w="1220242"/>
                <a:gridCol w="1073669"/>
              </a:tblGrid>
              <a:tr h="459607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68579" marR="68579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2560</a:t>
                      </a:r>
                      <a:endParaRPr lang="en-US" sz="1500" b="1" kern="120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2561</a:t>
                      </a:r>
                      <a:endParaRPr lang="en-US" sz="1500" b="1" kern="120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5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ม.ค. – มิ.ย. 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</a:t>
                      </a: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59611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ปริมาณ</a:t>
                      </a:r>
                      <a:endParaRPr lang="en-US" sz="15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เปลี่ยนแปลง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11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(%)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สัดส่วน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1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(%)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15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ความ</a:t>
                      </a:r>
                      <a:r>
                        <a:rPr lang="th-TH" sz="15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ต้องการใช้</a:t>
                      </a:r>
                      <a:endParaRPr lang="en-US" sz="15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17,958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19,146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8,8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-10.6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การใช้ลิกไนต์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108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3,692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1,827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-0.9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- ผลิต</a:t>
                      </a:r>
                      <a:r>
                        <a:rPr lang="th-TH" sz="15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กระแสไฟฟ้า</a:t>
                      </a:r>
                      <a:endParaRPr lang="en-US" sz="15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938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3,510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1,752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-0.6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96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- อุตสาหกรรม</a:t>
                      </a:r>
                      <a:endParaRPr lang="en-US" sz="15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170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182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-7.1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151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33CC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การใช้ถ่านหิน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13,850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15,454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6,992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-12.9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15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- </a:t>
                      </a:r>
                      <a:r>
                        <a:rPr lang="th-TH" sz="1500" b="1" spc="-2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ผลิตกระแสไฟฟ้า </a:t>
                      </a:r>
                      <a:r>
                        <a:rPr lang="en-US" sz="1400" b="1" spc="-2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(IPP/SPP)</a:t>
                      </a:r>
                      <a:endParaRPr lang="en-US" sz="1400" b="1" spc="-20" baseline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4,89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5,371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2,572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-9.6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- </a:t>
                      </a:r>
                      <a:r>
                        <a:rPr lang="th-TH" sz="15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อุตสาหกรรม</a:t>
                      </a:r>
                      <a:endParaRPr lang="en-US" sz="15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8,959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10,083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4,420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-14.7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1" name="Picture 6" descr="D:\7. Infographic EPPO\Picture icon\Monthly Report Info\EPPO 2016\6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239" y="233352"/>
            <a:ext cx="1439846" cy="75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65168" y="6075880"/>
            <a:ext cx="3046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เดือน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มิ.ย. 2562 เป็น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  <a:endParaRPr lang="th-TH" sz="12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77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115616" y="347264"/>
            <a:ext cx="6774468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5292" y="440001"/>
            <a:ext cx="5803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ค่าไฟฟ้าตามสูตรการปรับอัตราค่าไฟฟ้าโดยอัตโนมัติ (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Ft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)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52239" y="1268760"/>
            <a:ext cx="2109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h-TH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สตางค์ต่อหน่วย</a:t>
            </a:r>
            <a:endParaRPr lang="th-TH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076330"/>
              </p:ext>
            </p:extLst>
          </p:nvPr>
        </p:nvGraphicFramePr>
        <p:xfrm>
          <a:off x="355030" y="1772814"/>
          <a:ext cx="8465441" cy="4104460"/>
        </p:xfrm>
        <a:graphic>
          <a:graphicData uri="http://schemas.openxmlformats.org/drawingml/2006/table">
            <a:tbl>
              <a:tblPr/>
              <a:tblGrid>
                <a:gridCol w="3605651"/>
                <a:gridCol w="2429895"/>
                <a:gridCol w="2429895"/>
              </a:tblGrid>
              <a:tr h="76594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เดือนเรียกเก็บ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Ft </a:t>
                      </a:r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ขายปลีก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66770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เม.ย. 2561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6770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พ.ค.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ส.ค. 2561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6770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ก.ย.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ธ.ค. 2561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6770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เม.ย. 2562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4.30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6770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พ.ค.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ส.ค. 2562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098" name="Picture 2" descr="D:\7. Infographic EPPO\Picture icon\Monthly Report Info\EPPO 2015\12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37437" y="347264"/>
            <a:ext cx="1287841" cy="80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41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76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5766" y="-15766"/>
            <a:ext cx="9172475" cy="7804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white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-27568" y="37802"/>
            <a:ext cx="9172475" cy="146138"/>
            <a:chOff x="-27568" y="69334"/>
            <a:chExt cx="9172475" cy="146138"/>
          </a:xfrm>
        </p:grpSpPr>
        <p:sp>
          <p:nvSpPr>
            <p:cNvPr id="16" name="Rectangle 15"/>
            <p:cNvSpPr/>
            <p:nvPr/>
          </p:nvSpPr>
          <p:spPr>
            <a:xfrm>
              <a:off x="-27568" y="69334"/>
              <a:ext cx="9172475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-27568" y="215472"/>
              <a:ext cx="917247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323528" y="2204864"/>
            <a:ext cx="8532440" cy="7685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แนวโน้มสถานการณ์พลังงาน</a:t>
            </a:r>
          </a:p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ปี 25</a:t>
            </a:r>
            <a:r>
              <a:rPr lang="en-US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62</a:t>
            </a:r>
            <a:r>
              <a:rPr lang="th-TH" sz="4000" b="1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/>
            </a:r>
            <a:br>
              <a:rPr lang="th-TH" sz="4000" b="1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</a:br>
            <a:endParaRPr lang="th-TH" sz="4000" b="1" dirty="0" smtClean="0">
              <a:solidFill>
                <a:prstClr val="black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738120" y="6309320"/>
            <a:ext cx="442392" cy="365633"/>
          </a:xfrm>
        </p:spPr>
        <p:txBody>
          <a:bodyPr/>
          <a:lstStyle/>
          <a:p>
            <a:pPr>
              <a:defRPr/>
            </a:pPr>
            <a:fld id="{9CC519E3-6064-4F61-87D4-BF4BAF75CEE5}" type="slidenum">
              <a:rPr lang="en-GB" smtClean="0">
                <a:solidFill>
                  <a:prstClr val="black"/>
                </a:solidFill>
                <a:ea typeface="Arial Unicode MS" pitchFamily="34" charset="-128"/>
              </a:rPr>
              <a:pPr>
                <a:defRPr/>
              </a:pPr>
              <a:t>8</a:t>
            </a:fld>
            <a:endParaRPr lang="en-GB" dirty="0">
              <a:solidFill>
                <a:prstClr val="black"/>
              </a:solidFill>
              <a:ea typeface="Arial Unicode MS" pitchFamily="34" charset="-128"/>
            </a:endParaRPr>
          </a:p>
        </p:txBody>
      </p:sp>
      <p:pic>
        <p:nvPicPr>
          <p:cNvPr id="13" name="Picture 4" descr="D:\7. Infographic EPPO\Picture icon\City Banner\banner EPPO_Artboard 5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" r="15754" b="1122"/>
          <a:stretch/>
        </p:blipFill>
        <p:spPr bwMode="auto">
          <a:xfrm>
            <a:off x="-1" y="4812918"/>
            <a:ext cx="9144001" cy="2045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3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887585"/>
              </p:ext>
            </p:extLst>
          </p:nvPr>
        </p:nvGraphicFramePr>
        <p:xfrm>
          <a:off x="179514" y="1460834"/>
          <a:ext cx="8779803" cy="4776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133"/>
                <a:gridCol w="1073445"/>
                <a:gridCol w="1073445"/>
                <a:gridCol w="1073445"/>
                <a:gridCol w="1073445"/>
                <a:gridCol w="1073445"/>
                <a:gridCol w="1073445"/>
              </a:tblGrid>
              <a:tr h="380741">
                <a:tc rowSpan="2">
                  <a:txBody>
                    <a:bodyPr/>
                    <a:lstStyle/>
                    <a:p>
                      <a:endParaRPr lang="en-US" sz="15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2560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2561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</a:t>
                      </a:r>
                      <a:r>
                        <a:rPr kumimoji="0" lang="en-US" sz="1500" b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kumimoji="0" lang="th-TH" sz="15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0741">
                <a:tc vMerge="1">
                  <a:txBody>
                    <a:bodyPr/>
                    <a:lstStyle/>
                    <a:p>
                      <a:endParaRPr lang="en-US" sz="13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5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kumimoji="0" lang="th-TH" sz="15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5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5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ทั้งปี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การใช้พลังงานรวม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2,693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2,656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2,695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2,800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2,685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2,745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น้ำมัน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826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ก๊าซธรรมชาติ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909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ถ่านหิน/ลิกไนต์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361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r>
                        <a:rPr lang="th-TH" sz="15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พลังงานหมุนเวียน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586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ไฟฟ้านำเข้า</a:t>
                      </a: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52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47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spc="-2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อัตราการเปลี่ยนแปลง</a:t>
                      </a:r>
                      <a:r>
                        <a:rPr kumimoji="0" lang="en-US" sz="1500" b="1" u="none" strike="noStrike" cap="none" spc="-2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th-TH" sz="1500" b="1" u="none" strike="noStrike" cap="none" spc="-2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</a:t>
                      </a:r>
                      <a:r>
                        <a:rPr kumimoji="0" lang="en-US" sz="1500" b="1" u="none" strike="noStrike" cap="none" spc="-2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</a:t>
                      </a:r>
                      <a:r>
                        <a:rPr kumimoji="0" lang="th-TH" sz="1500" b="1" u="none" strike="noStrike" cap="none" spc="-2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  <a:endParaRPr kumimoji="0" lang="th-TH" sz="1500" b="1" i="0" u="none" strike="noStrike" cap="none" spc="-20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0" marT="45727" marB="45727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4.1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-1.4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1.1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2.6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น้ำมัน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1.3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1.3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ก๊าซธรรมชาติ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2.4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3.0 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ถ่านหิน/ลิกไนต์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-6.0 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th-TH" sz="15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พลังงานหมุนเวียน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15.0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-9.8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6.6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5.7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ไฟฟ้านำเข้า</a:t>
                      </a: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-6.4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3.7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5697419" y="1139415"/>
            <a:ext cx="32223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หน่วย: </a:t>
            </a:r>
            <a:r>
              <a:rPr lang="th-TH" altLang="th-TH" sz="14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พันบาร์เรลเทียบเท่าน้ำมันดิบ</a:t>
            </a:r>
            <a:r>
              <a:rPr lang="th-TH" altLang="th-TH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ต่อวัน</a:t>
            </a:r>
          </a:p>
        </p:txBody>
      </p:sp>
      <p:sp>
        <p:nvSpPr>
          <p:cNvPr id="10" name="Text Box 90"/>
          <p:cNvSpPr txBox="1">
            <a:spLocks noChangeArrowheads="1"/>
          </p:cNvSpPr>
          <p:nvPr/>
        </p:nvSpPr>
        <p:spPr bwMode="auto">
          <a:xfrm>
            <a:off x="107504" y="6237312"/>
            <a:ext cx="63206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หมายเหตุ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	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H</a:t>
            </a:r>
            <a:r>
              <a:rPr lang="en-US" altLang="th-TH" sz="1200" baseline="-250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1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ข้อมูล ม.ค.-มิ.ย.   (เดือน มิ.ย. เป็นข้อมูลเบื้องต้น)    </a:t>
            </a:r>
            <a:b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 H</a:t>
            </a:r>
            <a:r>
              <a:rPr lang="th-TH" altLang="th-TH" sz="1200" baseline="-250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2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ข้อมูล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ก.ค.-ธ.ค.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en-US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ประมาณ</a:t>
            </a:r>
            <a:r>
              <a:rPr lang="th-TH" altLang="th-TH" sz="12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การ  </a:t>
            </a:r>
            <a:endParaRPr lang="th-TH" altLang="th-TH" sz="12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835696" y="188640"/>
            <a:ext cx="5112568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1356" y="281377"/>
            <a:ext cx="4506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แนวโน้มการใช้พลังงานขั้นต้น ปี 256</a:t>
            </a:r>
            <a:r>
              <a:rPr lang="th-TH" sz="2800" b="1" dirty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2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228706" y="85617"/>
            <a:ext cx="1278206" cy="1033022"/>
            <a:chOff x="555327" y="3806251"/>
            <a:chExt cx="490060" cy="451784"/>
          </a:xfrm>
        </p:grpSpPr>
        <p:pic>
          <p:nvPicPr>
            <p:cNvPr id="14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83498" y="3806251"/>
              <a:ext cx="261889" cy="390081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15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27" y="3886361"/>
              <a:ext cx="340625" cy="37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0680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7879</TotalTime>
  <Words>1270</Words>
  <Application>Microsoft Office PowerPoint</Application>
  <PresentationFormat>On-screen Show (4:3)</PresentationFormat>
  <Paragraphs>725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Wachira Jitpranee</dc:creator>
  <cp:lastModifiedBy>Bubpha Kunathai</cp:lastModifiedBy>
  <cp:revision>492</cp:revision>
  <cp:lastPrinted>2019-08-02T10:01:22Z</cp:lastPrinted>
  <dcterms:created xsi:type="dcterms:W3CDTF">2014-05-20T10:47:17Z</dcterms:created>
  <dcterms:modified xsi:type="dcterms:W3CDTF">2019-08-21T04:08:23Z</dcterms:modified>
</cp:coreProperties>
</file>