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535" r:id="rId3"/>
    <p:sldId id="397" r:id="rId4"/>
    <p:sldId id="513" r:id="rId5"/>
    <p:sldId id="542" r:id="rId6"/>
    <p:sldId id="530" r:id="rId7"/>
    <p:sldId id="531" r:id="rId8"/>
    <p:sldId id="539" r:id="rId9"/>
    <p:sldId id="527" r:id="rId10"/>
    <p:sldId id="538" r:id="rId11"/>
    <p:sldId id="521" r:id="rId12"/>
    <p:sldId id="523" r:id="rId13"/>
    <p:sldId id="524" r:id="rId14"/>
    <p:sldId id="528" r:id="rId15"/>
    <p:sldId id="398" r:id="rId16"/>
    <p:sldId id="506" r:id="rId17"/>
    <p:sldId id="507" r:id="rId18"/>
    <p:sldId id="508" r:id="rId19"/>
    <p:sldId id="541" r:id="rId20"/>
    <p:sldId id="537" r:id="rId21"/>
    <p:sldId id="540" r:id="rId22"/>
    <p:sldId id="543" r:id="rId23"/>
    <p:sldId id="376" r:id="rId24"/>
    <p:sldId id="544" r:id="rId25"/>
    <p:sldId id="549" r:id="rId26"/>
    <p:sldId id="550" r:id="rId27"/>
    <p:sldId id="551" r:id="rId28"/>
  </p:sldIdLst>
  <p:sldSz cx="12192000" cy="6858000"/>
  <p:notesSz cx="6735763" cy="9866313"/>
  <p:embeddedFontLst>
    <p:embeddedFont>
      <p:font typeface="맑은 고딕" panose="020B0503020000020004" pitchFamily="34" charset="-127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Kanit" panose="00000500000000000000" pitchFamily="2" charset="-34"/>
      <p:regular r:id="rId41"/>
      <p:bold r:id="rId42"/>
      <p:italic r:id="rId43"/>
      <p:boldItalic r:id="rId44"/>
    </p:embeddedFont>
    <p:embeddedFont>
      <p:font typeface="STZhongsong" panose="02010600040101010101" pitchFamily="2" charset="-122"/>
      <p:regular r:id="rId45"/>
    </p:embeddedFont>
    <p:embeddedFont>
      <p:font typeface="Sukhumvit Set" panose="02000506000000020004" pitchFamily="2" charset="-34"/>
      <p:regular r:id="rId46"/>
      <p:bold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TH SarabunPSK" panose="020B0500040200020003" pitchFamily="34" charset="-34"/>
      <p:regular r:id="rId50"/>
      <p:bold r:id="rId51"/>
      <p:italic r:id="rId52"/>
      <p:boldItalic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1BB765"/>
    <a:srgbClr val="7CAFDE"/>
    <a:srgbClr val="006600"/>
    <a:srgbClr val="EEB500"/>
    <a:srgbClr val="FFCC05"/>
    <a:srgbClr val="FF3300"/>
    <a:srgbClr val="9BDA56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 autoAdjust="0"/>
    <p:restoredTop sz="95394" autoAdjust="0"/>
  </p:normalViewPr>
  <p:slideViewPr>
    <p:cSldViewPr>
      <p:cViewPr varScale="1">
        <p:scale>
          <a:sx n="49" d="100"/>
          <a:sy n="49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61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07462313380435E-2"/>
          <c:y val="5.8526647354025303E-2"/>
          <c:w val="0.88018760745886437"/>
          <c:h val="0.8752212381647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9299938964187559E-2"/>
                  <c:y val="-1.9596435056136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F-48FD-B9F1-3CD74EA0D3E4}"/>
                </c:ext>
              </c:extLst>
            </c:dLbl>
            <c:dLbl>
              <c:idx val="1"/>
              <c:layout>
                <c:manualLayout>
                  <c:x val="-3.1486007693098096E-2"/>
                  <c:y val="9.0654520319727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F-48FD-B9F1-3CD74EA0D3E4}"/>
                </c:ext>
              </c:extLst>
            </c:dLbl>
            <c:dLbl>
              <c:idx val="2"/>
              <c:layout>
                <c:manualLayout>
                  <c:x val="-3.4969029598626591E-2"/>
                  <c:y val="8.1206184565232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5F-48FD-B9F1-3CD74EA0D3E4}"/>
                </c:ext>
              </c:extLst>
            </c:dLbl>
            <c:dLbl>
              <c:idx val="3"/>
              <c:layout>
                <c:manualLayout>
                  <c:x val="-2.6327392831796404E-2"/>
                  <c:y val="2.8467236704033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F-48FD-B9F1-3CD74EA0D3E4}"/>
                </c:ext>
              </c:extLst>
            </c:dLbl>
            <c:dLbl>
              <c:idx val="4"/>
              <c:layout>
                <c:manualLayout>
                  <c:x val="-2.0464293596786112E-2"/>
                  <c:y val="-1.4434855904407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F-48FD-B9F1-3CD74EA0D3E4}"/>
                </c:ext>
              </c:extLst>
            </c:dLbl>
            <c:dLbl>
              <c:idx val="5"/>
              <c:layout>
                <c:manualLayout>
                  <c:x val="-2.4560239169389528E-2"/>
                  <c:y val="1.486429468311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5F-48FD-B9F1-3CD74EA0D3E4}"/>
                </c:ext>
              </c:extLst>
            </c:dLbl>
            <c:dLbl>
              <c:idx val="6"/>
              <c:layout>
                <c:manualLayout>
                  <c:x val="-1.9601518114426564E-2"/>
                  <c:y val="6.1486724798249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B0-4ECD-8710-01587B06E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2156.1039999999998</c:v>
                </c:pt>
                <c:pt idx="1">
                  <c:v>2143.3449999999998</c:v>
                </c:pt>
                <c:pt idx="2">
                  <c:v>2012.425</c:v>
                </c:pt>
                <c:pt idx="3">
                  <c:v>1992.769</c:v>
                </c:pt>
                <c:pt idx="4">
                  <c:v>1990</c:v>
                </c:pt>
                <c:pt idx="5">
                  <c:v>2007</c:v>
                </c:pt>
                <c:pt idx="6">
                  <c:v>2046.4045250899999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5F-48FD-B9F1-3CD74EA0D3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EF5F-48FD-B9F1-3CD74EA0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09390720"/>
        <c:axId val="30967513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การผลิต</c:v>
                </c:pt>
              </c:strCache>
            </c:strRef>
          </c:tx>
          <c:spPr>
            <a:solidFill>
              <a:srgbClr val="53B8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Sheet1!$D$2:$D$8</c:f>
              <c:numCache>
                <c:formatCode>#,##0</c:formatCode>
                <c:ptCount val="7"/>
                <c:pt idx="0">
                  <c:v>941.66049079253287</c:v>
                </c:pt>
                <c:pt idx="1">
                  <c:v>951.84950937210726</c:v>
                </c:pt>
                <c:pt idx="2">
                  <c:v>853.67301219645663</c:v>
                </c:pt>
                <c:pt idx="3">
                  <c:v>824.07510140476586</c:v>
                </c:pt>
                <c:pt idx="4">
                  <c:v>692</c:v>
                </c:pt>
                <c:pt idx="5">
                  <c:v>682</c:v>
                </c:pt>
                <c:pt idx="6">
                  <c:v>733.47827437088688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5F-48FD-B9F1-3CD74EA0D3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การนำเข้า (สุทธิ)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5197844141692737E-3"/>
                  <c:y val="-6.275155998356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5F-48FD-B9F1-3CD74EA0D3E4}"/>
                </c:ext>
              </c:extLst>
            </c:dLbl>
            <c:dLbl>
              <c:idx val="1"/>
              <c:layout>
                <c:manualLayout>
                  <c:x val="3.5935701410826153E-17"/>
                  <c:y val="-5.12605625841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5F-48FD-B9F1-3CD74EA0D3E4}"/>
                </c:ext>
              </c:extLst>
            </c:dLbl>
            <c:dLbl>
              <c:idx val="2"/>
              <c:layout>
                <c:manualLayout>
                  <c:x val="-6.0070164174289909E-4"/>
                  <c:y val="-7.9584640228827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5F-48FD-B9F1-3CD74EA0D3E4}"/>
                </c:ext>
              </c:extLst>
            </c:dLbl>
            <c:dLbl>
              <c:idx val="3"/>
              <c:layout>
                <c:manualLayout>
                  <c:x val="-1.759969378415868E-3"/>
                  <c:y val="-7.0664465732407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5F-48FD-B9F1-3CD74EA0D3E4}"/>
                </c:ext>
              </c:extLst>
            </c:dLbl>
            <c:dLbl>
              <c:idx val="4"/>
              <c:layout>
                <c:manualLayout>
                  <c:x val="8.0407896787973426E-3"/>
                  <c:y val="-0.1022144177654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5F-48FD-B9F1-3CD74EA0D3E4}"/>
                </c:ext>
              </c:extLst>
            </c:dLbl>
            <c:dLbl>
              <c:idx val="5"/>
              <c:layout>
                <c:manualLayout>
                  <c:x val="-1.9601518114427999E-3"/>
                  <c:y val="-0.10145309591711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F-4BC1-92E7-15C060686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Sheet1!$E$2:$E$8</c:f>
              <c:numCache>
                <c:formatCode>#,##0</c:formatCode>
                <c:ptCount val="7"/>
                <c:pt idx="0">
                  <c:v>1412.296</c:v>
                </c:pt>
                <c:pt idx="1">
                  <c:v>1378.3130000000001</c:v>
                </c:pt>
                <c:pt idx="2">
                  <c:v>1400.1130000000001</c:v>
                </c:pt>
                <c:pt idx="3">
                  <c:v>1511.48</c:v>
                </c:pt>
                <c:pt idx="4">
                  <c:v>1575</c:v>
                </c:pt>
                <c:pt idx="5">
                  <c:v>1571</c:v>
                </c:pt>
                <c:pt idx="6">
                  <c:v>1472.279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5F-48FD-B9F1-3CD74EA0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100"/>
        <c:axId val="309698944"/>
        <c:axId val="309676672"/>
      </c:barChart>
      <c:catAx>
        <c:axId val="3093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09675136"/>
        <c:crosses val="autoZero"/>
        <c:auto val="1"/>
        <c:lblAlgn val="ctr"/>
        <c:lblOffset val="100"/>
        <c:noMultiLvlLbl val="0"/>
      </c:catAx>
      <c:valAx>
        <c:axId val="309675136"/>
        <c:scaling>
          <c:orientation val="minMax"/>
          <c:max val="25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09390720"/>
        <c:crosses val="autoZero"/>
        <c:crossBetween val="between"/>
        <c:majorUnit val="500"/>
        <c:minorUnit val="100"/>
      </c:valAx>
      <c:valAx>
        <c:axId val="309676672"/>
        <c:scaling>
          <c:orientation val="minMax"/>
          <c:max val="2500"/>
        </c:scaling>
        <c:delete val="0"/>
        <c:axPos val="r"/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309698944"/>
        <c:crosses val="max"/>
        <c:crossBetween val="between"/>
      </c:valAx>
      <c:catAx>
        <c:axId val="30969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676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 b="0">
          <a:solidFill>
            <a:schemeClr val="tx1"/>
          </a:solidFill>
          <a:effectLst/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68402996728842"/>
          <c:y val="7.7880323927686845E-2"/>
          <c:w val="0.76993196119106733"/>
          <c:h val="0.654077115561336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การผลิต</c:v>
                </c:pt>
              </c:strCache>
            </c:strRef>
          </c:tx>
          <c:spPr>
            <a:ln w="41275">
              <a:solidFill>
                <a:srgbClr val="7030A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#,##0.000;[Red]\-#,##0.000;\ </c:formatCode>
                <c:ptCount val="12"/>
                <c:pt idx="0">
                  <c:v>4.3849999999999998</c:v>
                </c:pt>
                <c:pt idx="1">
                  <c:v>4.7549999999999999</c:v>
                </c:pt>
                <c:pt idx="2">
                  <c:v>4.8860000000000001</c:v>
                </c:pt>
                <c:pt idx="3">
                  <c:v>4.875</c:v>
                </c:pt>
                <c:pt idx="4">
                  <c:v>4.7859999999999996</c:v>
                </c:pt>
                <c:pt idx="5">
                  <c:v>4.9050000000000002</c:v>
                </c:pt>
                <c:pt idx="6">
                  <c:v>4.843</c:v>
                </c:pt>
                <c:pt idx="7">
                  <c:v>4.5510000000000002</c:v>
                </c:pt>
                <c:pt idx="8">
                  <c:v>4.3129999999999997</c:v>
                </c:pt>
                <c:pt idx="9">
                  <c:v>4.2140000000000004</c:v>
                </c:pt>
                <c:pt idx="10">
                  <c:v>4.21</c:v>
                </c:pt>
                <c:pt idx="11">
                  <c:v>3.952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A-4C37-8418-3CD4EEA92D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#,##0.000;[Red]\-#,##0.000;\ </c:formatCode>
                <c:ptCount val="12"/>
                <c:pt idx="0">
                  <c:v>4.5439999999999996</c:v>
                </c:pt>
                <c:pt idx="1">
                  <c:v>4.7089999999999996</c:v>
                </c:pt>
                <c:pt idx="2">
                  <c:v>4.7889999999999997</c:v>
                </c:pt>
                <c:pt idx="3">
                  <c:v>4.673</c:v>
                </c:pt>
                <c:pt idx="4">
                  <c:v>4.665</c:v>
                </c:pt>
                <c:pt idx="5">
                  <c:v>4.4139999999999997</c:v>
                </c:pt>
                <c:pt idx="6">
                  <c:v>4.3970000000000002</c:v>
                </c:pt>
                <c:pt idx="7">
                  <c:v>4.2919999999999998</c:v>
                </c:pt>
                <c:pt idx="8">
                  <c:v>4.0970000000000004</c:v>
                </c:pt>
                <c:pt idx="9">
                  <c:v>4.2590000000000003</c:v>
                </c:pt>
                <c:pt idx="10">
                  <c:v>4.3230000000000004</c:v>
                </c:pt>
                <c:pt idx="11">
                  <c:v>3.516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A-4C37-8418-3CD4EEA9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626176"/>
        <c:axId val="312628736"/>
      </c:lineChart>
      <c:catAx>
        <c:axId val="31262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/>
                  <a:t>ปี 256</a:t>
                </a:r>
                <a:r>
                  <a:rPr lang="en-US" dirty="0"/>
                  <a:t>7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2628736"/>
        <c:crosses val="autoZero"/>
        <c:auto val="1"/>
        <c:lblAlgn val="ctr"/>
        <c:lblOffset val="100"/>
        <c:noMultiLvlLbl val="0"/>
      </c:catAx>
      <c:valAx>
        <c:axId val="312628736"/>
        <c:scaling>
          <c:orientation val="minMax"/>
          <c:max val="6.5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h-TH" sz="1200" b="1" i="0" baseline="0" dirty="0">
                    <a:effectLst/>
                  </a:rPr>
                  <a:t>ล้านลิตรต่อวัน</a:t>
                </a:r>
                <a:endParaRPr lang="en-US" sz="1100" dirty="0">
                  <a:effectLst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12626176"/>
        <c:crosses val="autoZero"/>
        <c:crossBetween val="midCat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56188297179582503"/>
          <c:y val="3.0398131113691433E-2"/>
          <c:w val="0.41833875400432186"/>
          <c:h val="0.2141153427812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ln w="41275">
              <a:solidFill>
                <a:srgbClr val="00B0F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2681</c:v>
                </c:pt>
                <c:pt idx="1">
                  <c:v>2794</c:v>
                </c:pt>
                <c:pt idx="2">
                  <c:v>2598</c:v>
                </c:pt>
                <c:pt idx="3">
                  <c:v>2603</c:v>
                </c:pt>
                <c:pt idx="4">
                  <c:v>2437</c:v>
                </c:pt>
                <c:pt idx="5">
                  <c:v>2731</c:v>
                </c:pt>
                <c:pt idx="6" formatCode="0">
                  <c:v>2886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03-4ECC-8F9F-5299C2C29E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762</c:v>
                </c:pt>
                <c:pt idx="1">
                  <c:v>759</c:v>
                </c:pt>
                <c:pt idx="2">
                  <c:v>722</c:v>
                </c:pt>
                <c:pt idx="3">
                  <c:v>770</c:v>
                </c:pt>
                <c:pt idx="4">
                  <c:v>804</c:v>
                </c:pt>
                <c:pt idx="5">
                  <c:v>777</c:v>
                </c:pt>
                <c:pt idx="6" formatCode="0">
                  <c:v>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03-4ECC-8F9F-5299C2C29E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โรงแยกก๊าซ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Sheet1!$D$2:$D$8</c:f>
              <c:numCache>
                <c:formatCode>#,##0</c:formatCode>
                <c:ptCount val="7"/>
                <c:pt idx="0">
                  <c:v>1014</c:v>
                </c:pt>
                <c:pt idx="1">
                  <c:v>1015</c:v>
                </c:pt>
                <c:pt idx="2">
                  <c:v>909</c:v>
                </c:pt>
                <c:pt idx="3">
                  <c:v>909</c:v>
                </c:pt>
                <c:pt idx="4">
                  <c:v>780</c:v>
                </c:pt>
                <c:pt idx="5">
                  <c:v>783</c:v>
                </c:pt>
                <c:pt idx="6" formatCode="0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03-4ECC-8F9F-5299C2C29E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NGV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Sheet1!$E$2:$E$8</c:f>
              <c:numCache>
                <c:formatCode>#,##0</c:formatCode>
                <c:ptCount val="7"/>
                <c:pt idx="0">
                  <c:v>220</c:v>
                </c:pt>
                <c:pt idx="1">
                  <c:v>194</c:v>
                </c:pt>
                <c:pt idx="2">
                  <c:v>139</c:v>
                </c:pt>
                <c:pt idx="3">
                  <c:v>112</c:v>
                </c:pt>
                <c:pt idx="4">
                  <c:v>122</c:v>
                </c:pt>
                <c:pt idx="5">
                  <c:v>119</c:v>
                </c:pt>
                <c:pt idx="6" formatCode="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03-4ECC-8F9F-5299C2C29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620544"/>
        <c:axId val="314247040"/>
      </c:lineChart>
      <c:catAx>
        <c:axId val="31462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14247040"/>
        <c:crosses val="autoZero"/>
        <c:auto val="1"/>
        <c:lblAlgn val="ctr"/>
        <c:lblOffset val="100"/>
        <c:noMultiLvlLbl val="0"/>
      </c:catAx>
      <c:valAx>
        <c:axId val="314247040"/>
        <c:scaling>
          <c:orientation val="minMax"/>
          <c:max val="3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1462054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 b="1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defRPr>
            </a:pPr>
            <a:r>
              <a:rPr lang="th-TH" dirty="0">
                <a:latin typeface="Kanit" pitchFamily="2" charset="-34"/>
                <a:cs typeface="Kanit" pitchFamily="2" charset="-34"/>
              </a:rPr>
              <a:t>สัดส่วนการใช้</a:t>
            </a:r>
            <a:endParaRPr lang="en-US" dirty="0">
              <a:latin typeface="Kanit" pitchFamily="2" charset="-34"/>
              <a:cs typeface="Kanit" pitchFamily="2" charset="-34"/>
            </a:endParaRPr>
          </a:p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defRPr>
            </a:pPr>
            <a:r>
              <a:rPr lang="th-TH" dirty="0">
                <a:latin typeface="Kanit" pitchFamily="2" charset="-34"/>
                <a:cs typeface="Kanit" pitchFamily="2" charset="-34"/>
              </a:rPr>
              <a:t>ลิกไนต์/ถ่านหิน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Kanit" pitchFamily="2" charset="-34"/>
                    <a:cs typeface="Kanit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ลิกไนต์</c:v>
                </c:pt>
                <c:pt idx="1">
                  <c:v>ถ่านหิน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39.479417298469791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8-413A-8848-2642A75CD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2-4C0B-B0B7-E8A92C66F0A6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Kanit" pitchFamily="2" charset="-34"/>
                    <a:cs typeface="Kanit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ลิกไนต์</c:v>
                </c:pt>
                <c:pt idx="1">
                  <c:v>ถ่านหิน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0</c:v>
                </c:pt>
                <c:pt idx="1">
                  <c:v>60.520582701530209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8-413A-8848-2642A75CDD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15374592"/>
        <c:axId val="315392768"/>
      </c:barChart>
      <c:catAx>
        <c:axId val="3153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5392768"/>
        <c:crosses val="autoZero"/>
        <c:auto val="1"/>
        <c:lblAlgn val="ctr"/>
        <c:lblOffset val="100"/>
        <c:noMultiLvlLbl val="0"/>
      </c:catAx>
      <c:valAx>
        <c:axId val="315392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3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ukhumvit Set" panose="02000506000000020004" pitchFamily="2" charset="-34"/>
          <a:cs typeface="Sukhumvit Set" panose="02000506000000020004" pitchFamily="2" charset="-34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4478816355798E-2"/>
          <c:y val="1.4722043478809442E-2"/>
          <c:w val="0.92711297599524967"/>
          <c:h val="0.963322167127193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7406D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78-4E54-BE2E-A893248D7AB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78-4E54-BE2E-A893248D7AB9}"/>
              </c:ext>
            </c:extLst>
          </c:dPt>
          <c:dPt>
            <c:idx val="2"/>
            <c:bubble3D val="0"/>
            <c:spPr>
              <a:solidFill>
                <a:srgbClr val="0076A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78-4E54-BE2E-A893248D7AB9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78-4E54-BE2E-A893248D7AB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78-4E54-BE2E-A893248D7AB9}"/>
              </c:ext>
            </c:extLst>
          </c:dPt>
          <c:dPt>
            <c:idx val="5"/>
            <c:bubble3D val="0"/>
            <c:spPr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78-4E54-BE2E-A893248D7AB9}"/>
              </c:ext>
            </c:extLst>
          </c:dPt>
          <c:cat>
            <c:strRef>
              <c:f>Sheet1!$A$2:$A$7</c:f>
              <c:strCache>
                <c:ptCount val="6"/>
                <c:pt idx="0">
                  <c:v>ก๊าซธรรมชาติ</c:v>
                </c:pt>
                <c:pt idx="1">
                  <c:v>ถ่านหินนำเข้า/ลิกไนต์</c:v>
                </c:pt>
                <c:pt idx="2">
                  <c:v>นำเข้า</c:v>
                </c:pt>
                <c:pt idx="3">
                  <c:v>พลังงานหมุนเวียน</c:v>
                </c:pt>
                <c:pt idx="4">
                  <c:v>พลังน้ำ</c:v>
                </c:pt>
                <c:pt idx="5">
                  <c:v>น้ำมัน</c:v>
                </c:pt>
              </c:strCache>
            </c:strRef>
          </c:cat>
          <c:val>
            <c:numRef>
              <c:f>Sheet1!$B$2:$B$7</c:f>
              <c:numCache>
                <c:formatCode>#,##0_);[Red]\(#,##0\)</c:formatCode>
                <c:ptCount val="6"/>
                <c:pt idx="0">
                  <c:v>106409.200912</c:v>
                </c:pt>
                <c:pt idx="1">
                  <c:v>24627.742123000004</c:v>
                </c:pt>
                <c:pt idx="2">
                  <c:v>26568.484000000004</c:v>
                </c:pt>
                <c:pt idx="3">
                  <c:v>17628.897964</c:v>
                </c:pt>
                <c:pt idx="4">
                  <c:v>4942.2979999999998</c:v>
                </c:pt>
                <c:pt idx="5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78-4E54-BE2E-A893248D7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Sheet1!$B$2:$B$8</c:f>
              <c:numCache>
                <c:formatCode>#,##0;[Red]\-#,##0</c:formatCode>
                <c:ptCount val="7"/>
                <c:pt idx="0">
                  <c:v>116265.17607399999</c:v>
                </c:pt>
                <c:pt idx="1">
                  <c:v>121840.62066100002</c:v>
                </c:pt>
                <c:pt idx="2">
                  <c:v>113859.153366</c:v>
                </c:pt>
                <c:pt idx="3">
                  <c:v>113112.85948499999</c:v>
                </c:pt>
                <c:pt idx="4">
                  <c:v>114636.80476299999</c:v>
                </c:pt>
                <c:pt idx="5" formatCode="_(* #,##0_);_(* \(#,##0\);_(* &quot;-&quot;??_);_(@_)">
                  <c:v>129402</c:v>
                </c:pt>
                <c:pt idx="6" formatCode="0">
                  <c:v>136372.87067900001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D79-AA11-44D59A1D5A2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ถ่านหิน/ลิกไนต์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Sheet1!$C$2:$C$8</c:f>
              <c:numCache>
                <c:formatCode>#,##0;[Red]\-#,##0</c:formatCode>
                <c:ptCount val="7"/>
                <c:pt idx="0">
                  <c:v>35796.42368</c:v>
                </c:pt>
                <c:pt idx="1">
                  <c:v>35825.220457999996</c:v>
                </c:pt>
                <c:pt idx="2">
                  <c:v>36823.168076999995</c:v>
                </c:pt>
                <c:pt idx="3">
                  <c:v>36064.624767000001</c:v>
                </c:pt>
                <c:pt idx="4">
                  <c:v>35522.711647000004</c:v>
                </c:pt>
                <c:pt idx="5" formatCode="_(* #,##0_);_(* \(#,##0\);_(* &quot;-&quot;??_);_(@_)">
                  <c:v>30432.799999999999</c:v>
                </c:pt>
                <c:pt idx="6" formatCode="0">
                  <c:v>33259.464285000002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9-4D79-AA11-44D59A1D5A20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น้ำมันเตา/ดีเซล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Sheet1!$D$2:$D$8</c:f>
              <c:numCache>
                <c:formatCode>#,##0;[Red]\-#,##0</c:formatCode>
                <c:ptCount val="7"/>
                <c:pt idx="0">
                  <c:v>177.19857500000001</c:v>
                </c:pt>
                <c:pt idx="1">
                  <c:v>1124.8018300000001</c:v>
                </c:pt>
                <c:pt idx="2">
                  <c:v>721.56100000000004</c:v>
                </c:pt>
                <c:pt idx="3">
                  <c:v>716.37200000000007</c:v>
                </c:pt>
                <c:pt idx="4">
                  <c:v>1731.6590000000003</c:v>
                </c:pt>
                <c:pt idx="5" formatCode="_(* #,##0_);_(* \(#,##0\);_(* &quot;-&quot;??_);_(@_)">
                  <c:v>887.9</c:v>
                </c:pt>
                <c:pt idx="6" formatCode="0">
                  <c:v>276.37799999999999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39-4D79-AA11-44D59A1D5A20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พลังน้ำ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Sheet1!$E$2:$E$8</c:f>
              <c:numCache>
                <c:formatCode>#,##0;[Red]\-#,##0</c:formatCode>
                <c:ptCount val="7"/>
                <c:pt idx="0">
                  <c:v>7597.0129999999999</c:v>
                </c:pt>
                <c:pt idx="1">
                  <c:v>6309.9579999999996</c:v>
                </c:pt>
                <c:pt idx="2">
                  <c:v>4539.848</c:v>
                </c:pt>
                <c:pt idx="3">
                  <c:v>4539.9920000000002</c:v>
                </c:pt>
                <c:pt idx="4">
                  <c:v>6598.8210000000008</c:v>
                </c:pt>
                <c:pt idx="5" formatCode="_(* #,##0_);_(* \(#,##0\);_(* &quot;-&quot;??_);_(@_)">
                  <c:v>6588.2</c:v>
                </c:pt>
                <c:pt idx="6" formatCode="0">
                  <c:v>6414.7939999999999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39-4D79-AA11-44D59A1D5A20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พลังงานทดแทน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Sheet1!$F$2:$F$8</c:f>
              <c:numCache>
                <c:formatCode>0</c:formatCode>
                <c:ptCount val="7"/>
                <c:pt idx="0">
                  <c:v>17924.695564000001</c:v>
                </c:pt>
                <c:pt idx="1">
                  <c:v>21409.033129000007</c:v>
                </c:pt>
                <c:pt idx="2">
                  <c:v>20512.866413</c:v>
                </c:pt>
                <c:pt idx="3">
                  <c:v>21741.079907819993</c:v>
                </c:pt>
                <c:pt idx="4">
                  <c:v>21812.381959990002</c:v>
                </c:pt>
                <c:pt idx="5" formatCode="_(* #,##0_);_(* \(#,##0\);_(* &quot;-&quot;??_);_(@_)">
                  <c:v>23178.7</c:v>
                </c:pt>
                <c:pt idx="6">
                  <c:v>23191.460405999998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39-4D79-AA11-44D59A1D5A20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Sheet1!$G$2:$G$8</c:f>
              <c:numCache>
                <c:formatCode>#,##0;[Red]\-#,##0</c:formatCode>
                <c:ptCount val="7"/>
                <c:pt idx="0">
                  <c:v>26669.441000000003</c:v>
                </c:pt>
                <c:pt idx="1">
                  <c:v>25546.655000000002</c:v>
                </c:pt>
                <c:pt idx="2">
                  <c:v>29550.57</c:v>
                </c:pt>
                <c:pt idx="3">
                  <c:v>33356.288</c:v>
                </c:pt>
                <c:pt idx="4">
                  <c:v>35471.755999999994</c:v>
                </c:pt>
                <c:pt idx="5" formatCode="_(* #,##0_);_(* \(#,##0\);_(* &quot;-&quot;??_);_(@_)">
                  <c:v>32805.199999999997</c:v>
                </c:pt>
                <c:pt idx="6" formatCode="0">
                  <c:v>35985.043000000005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39-4D79-AA11-44D59A1D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851520"/>
        <c:axId val="315853056"/>
      </c:barChart>
      <c:catAx>
        <c:axId val="3158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5853056"/>
        <c:crosses val="autoZero"/>
        <c:auto val="1"/>
        <c:lblAlgn val="ctr"/>
        <c:lblOffset val="100"/>
        <c:noMultiLvlLbl val="0"/>
      </c:catAx>
      <c:valAx>
        <c:axId val="315853056"/>
        <c:scaling>
          <c:orientation val="minMax"/>
          <c:max val="1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58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03489358037612"/>
          <c:y val="0.82223183249102627"/>
          <c:w val="0.73993000582939739"/>
          <c:h val="0.173980396045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Kanit" pitchFamily="2" charset="-34"/>
          <a:cs typeface="Kanit" pitchFamily="2" charset="-34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17292272830545E-2"/>
          <c:y val="8.5902020388233108E-2"/>
          <c:w val="0.85434758228429963"/>
          <c:h val="0.6807475628046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2563</c:v>
                </c:pt>
              </c:strCache>
            </c:strRef>
          </c:tx>
          <c:spPr>
            <a:pattFill prst="trellis">
              <a:fgClr>
                <a:srgbClr val="00B0F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15509</c:v>
                </c:pt>
                <c:pt idx="1">
                  <c:v>15143</c:v>
                </c:pt>
                <c:pt idx="2">
                  <c:v>16560</c:v>
                </c:pt>
                <c:pt idx="3">
                  <c:v>15363</c:v>
                </c:pt>
                <c:pt idx="4">
                  <c:v>16119</c:v>
                </c:pt>
                <c:pt idx="5">
                  <c:v>15530</c:v>
                </c:pt>
                <c:pt idx="6">
                  <c:v>16047</c:v>
                </c:pt>
                <c:pt idx="7">
                  <c:v>16027</c:v>
                </c:pt>
                <c:pt idx="8">
                  <c:v>15973</c:v>
                </c:pt>
                <c:pt idx="9">
                  <c:v>15356</c:v>
                </c:pt>
                <c:pt idx="10">
                  <c:v>14903</c:v>
                </c:pt>
                <c:pt idx="11">
                  <c:v>14516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5-4BE5-ACDE-6B40FB033E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2564</c:v>
                </c:pt>
              </c:strCache>
            </c:strRef>
          </c:tx>
          <c:spPr>
            <a:pattFill prst="pct90">
              <a:fgClr>
                <a:srgbClr val="FFC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13951</c:v>
                </c:pt>
                <c:pt idx="1">
                  <c:v>13915</c:v>
                </c:pt>
                <c:pt idx="2">
                  <c:v>16893</c:v>
                </c:pt>
                <c:pt idx="3">
                  <c:v>16139</c:v>
                </c:pt>
                <c:pt idx="4">
                  <c:v>17254</c:v>
                </c:pt>
                <c:pt idx="5">
                  <c:v>16975</c:v>
                </c:pt>
                <c:pt idx="6">
                  <c:v>16507</c:v>
                </c:pt>
                <c:pt idx="7">
                  <c:v>16283</c:v>
                </c:pt>
                <c:pt idx="8">
                  <c:v>15747</c:v>
                </c:pt>
                <c:pt idx="9">
                  <c:v>16286</c:v>
                </c:pt>
                <c:pt idx="10">
                  <c:v>15769</c:v>
                </c:pt>
                <c:pt idx="11">
                  <c:v>14749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5-4BE5-ACDE-6B40FB033E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2565</c:v>
                </c:pt>
              </c:strCache>
            </c:strRef>
          </c:tx>
          <c:spPr>
            <a:pattFill prst="pct75">
              <a:fgClr>
                <a:srgbClr val="FF7C8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  <c:numCache>
                <c:formatCode>_(* #,##0_);_(* \(#,##0\);_(* "-"??_);_(@_)</c:formatCode>
                <c:ptCount val="12"/>
                <c:pt idx="0">
                  <c:v>15265</c:v>
                </c:pt>
                <c:pt idx="1">
                  <c:v>14786</c:v>
                </c:pt>
                <c:pt idx="2">
                  <c:v>17365</c:v>
                </c:pt>
                <c:pt idx="3">
                  <c:v>16598</c:v>
                </c:pt>
                <c:pt idx="4">
                  <c:v>17546</c:v>
                </c:pt>
                <c:pt idx="5">
                  <c:v>17300</c:v>
                </c:pt>
                <c:pt idx="6">
                  <c:v>17329</c:v>
                </c:pt>
                <c:pt idx="7">
                  <c:v>17276</c:v>
                </c:pt>
                <c:pt idx="8">
                  <c:v>16508</c:v>
                </c:pt>
                <c:pt idx="9">
                  <c:v>16032</c:v>
                </c:pt>
                <c:pt idx="10">
                  <c:v>16061</c:v>
                </c:pt>
                <c:pt idx="11">
                  <c:v>15191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5-4BE5-ACDE-6B40FB033E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2566</c:v>
                </c:pt>
              </c:strCache>
            </c:strRef>
          </c:tx>
          <c:spPr>
            <a:pattFill prst="narVert">
              <a:fgClr>
                <a:srgbClr val="9DDD58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_(* #,##0_);_(* \(#,##0\);_(* "-"??_);_(@_)</c:formatCode>
                <c:ptCount val="12"/>
                <c:pt idx="0">
                  <c:v>14679</c:v>
                </c:pt>
                <c:pt idx="1">
                  <c:v>14758</c:v>
                </c:pt>
                <c:pt idx="2">
                  <c:v>17023</c:v>
                </c:pt>
                <c:pt idx="3">
                  <c:v>17826</c:v>
                </c:pt>
                <c:pt idx="4">
                  <c:v>18975</c:v>
                </c:pt>
                <c:pt idx="5">
                  <c:v>17781</c:v>
                </c:pt>
                <c:pt idx="6">
                  <c:v>17902</c:v>
                </c:pt>
                <c:pt idx="7">
                  <c:v>17863</c:v>
                </c:pt>
                <c:pt idx="8">
                  <c:v>17125</c:v>
                </c:pt>
                <c:pt idx="9">
                  <c:v>17180</c:v>
                </c:pt>
                <c:pt idx="10">
                  <c:v>16661</c:v>
                </c:pt>
                <c:pt idx="11">
                  <c:v>16149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25-4BE5-ACDE-6B40FB033E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2567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16372.756039</c:v>
                </c:pt>
                <c:pt idx="1">
                  <c:v>16451.096232</c:v>
                </c:pt>
                <c:pt idx="2">
                  <c:v>18900.074295999999</c:v>
                </c:pt>
                <c:pt idx="3" formatCode="#,##0.00">
                  <c:v>18984.503950999999</c:v>
                </c:pt>
                <c:pt idx="4" formatCode="#,##0.00">
                  <c:v>20241.391315000001</c:v>
                </c:pt>
                <c:pt idx="5" formatCode="#,##0.00">
                  <c:v>18445.154322999999</c:v>
                </c:pt>
                <c:pt idx="6">
                  <c:v>18073.787936000001</c:v>
                </c:pt>
                <c:pt idx="7">
                  <c:v>18318.241522</c:v>
                </c:pt>
                <c:pt idx="8">
                  <c:v>17607.804789000002</c:v>
                </c:pt>
                <c:pt idx="9">
                  <c:v>17899.818893</c:v>
                </c:pt>
                <c:pt idx="10">
                  <c:v>17231.900034999999</c:v>
                </c:pt>
                <c:pt idx="11">
                  <c:v>15942.438565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5-4498-9462-4C34087C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314880384"/>
        <c:axId val="314881920"/>
      </c:barChart>
      <c:catAx>
        <c:axId val="31488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4881920"/>
        <c:crosses val="autoZero"/>
        <c:auto val="1"/>
        <c:lblAlgn val="ctr"/>
        <c:lblOffset val="100"/>
        <c:noMultiLvlLbl val="0"/>
      </c:catAx>
      <c:valAx>
        <c:axId val="314881920"/>
        <c:scaling>
          <c:orientation val="minMax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488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17109263386049E-2"/>
          <c:y val="0.21294753921972459"/>
          <c:w val="0.92878050022373893"/>
          <c:h val="0.48340201983605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%gr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C2-4AAF-A71E-64DC1B8D7AB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C2-4AAF-A71E-64DC1B8D7AB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C2-4AAF-A71E-64DC1B8D7AB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C2-4AAF-A71E-64DC1B8D7AB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C2-4AAF-A71E-64DC1B8D7AB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C2-4AAF-A71E-64DC1B8D7AB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CBA-4FE9-85FA-0A856B855F3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C2-4AAF-A71E-64DC1B8D7AB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257-46B0-8273-A6A906FDE6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57-46B0-8273-A6A906FDE67E}"/>
              </c:ext>
            </c:extLst>
          </c:dPt>
          <c:dLbls>
            <c:dLbl>
              <c:idx val="0"/>
              <c:layout>
                <c:manualLayout>
                  <c:x val="-7.5759703724190383E-4"/>
                  <c:y val="3.1487176033028606E-2"/>
                </c:manualLayout>
              </c:layout>
              <c:tx>
                <c:rich>
                  <a:bodyPr/>
                  <a:lstStyle/>
                  <a:p>
                    <a:fld id="{32702A7D-5F35-4681-B59F-DB91783B54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257-46B0-8273-A6A906FDE67E}"/>
                </c:ext>
              </c:extLst>
            </c:dLbl>
            <c:dLbl>
              <c:idx val="1"/>
              <c:layout>
                <c:manualLayout>
                  <c:x val="-1.3606930106981985E-3"/>
                  <c:y val="1.9602595634392855E-2"/>
                </c:manualLayout>
              </c:layout>
              <c:tx>
                <c:rich>
                  <a:bodyPr/>
                  <a:lstStyle/>
                  <a:p>
                    <a:fld id="{EE24F2AD-4553-4C2E-A5A0-D47D47C3E4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257-46B0-8273-A6A906FDE67E}"/>
                </c:ext>
              </c:extLst>
            </c:dLbl>
            <c:dLbl>
              <c:idx val="2"/>
              <c:layout>
                <c:manualLayout>
                  <c:x val="-7.8304645021437644E-4"/>
                  <c:y val="2.3811398575178104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fld id="{DEE19658-991E-483E-8B1B-9BFE3D89CBBD}" type="CELLRANGE">
                      <a:rPr lang="en-US"/>
                      <a:pPr>
                        <a:defRPr sz="1050" b="0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8C2-4AAF-A71E-64DC1B8D7AB3}"/>
                </c:ext>
              </c:extLst>
            </c:dLbl>
            <c:dLbl>
              <c:idx val="3"/>
              <c:layout>
                <c:manualLayout>
                  <c:x val="0"/>
                  <c:y val="2.5972624127071305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C2-4AAF-A71E-64DC1B8D7AB3}"/>
                </c:ext>
              </c:extLst>
            </c:dLbl>
            <c:dLbl>
              <c:idx val="4"/>
              <c:layout>
                <c:manualLayout>
                  <c:x val="-1.5971658038253743E-3"/>
                  <c:y val="1.7820828011782058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C2-4AAF-A71E-64DC1B8D7AB3}"/>
                </c:ext>
              </c:extLst>
            </c:dLbl>
            <c:dLbl>
              <c:idx val="5"/>
              <c:layout>
                <c:manualLayout>
                  <c:x val="-1.1882524653639059E-3"/>
                  <c:y val="2.0631643303653493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C2-4AAF-A71E-64DC1B8D7AB3}"/>
                </c:ext>
              </c:extLst>
            </c:dLbl>
            <c:dLbl>
              <c:idx val="6"/>
              <c:layout>
                <c:manualLayout>
                  <c:x val="-3.9147644254952212E-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0" i="0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C2-4AAF-A71E-64DC1B8D7AB3}"/>
                </c:ext>
              </c:extLst>
            </c:dLbl>
            <c:dLbl>
              <c:idx val="7"/>
              <c:layout>
                <c:manualLayout>
                  <c:x val="-1.5797534072671529E-3"/>
                  <c:y val="-1.1904761904761904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C2-4AAF-A71E-64DC1B8D7AB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050" b="0" i="0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A-4FE9-85FA-0A856B855F3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C2-4AAF-A71E-64DC1B8D7AB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57-46B0-8273-A6A906FDE67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050" b="0" i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57-46B0-8273-A6A906FDE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#,##0.0</c:formatCode>
                <c:ptCount val="12"/>
                <c:pt idx="0">
                  <c:v>11.535274955387242</c:v>
                </c:pt>
                <c:pt idx="1">
                  <c:v>11.474832449463657</c:v>
                </c:pt>
                <c:pt idx="2">
                  <c:v>11.024449522123181</c:v>
                </c:pt>
                <c:pt idx="3">
                  <c:v>6.4983487283143182</c:v>
                </c:pt>
                <c:pt idx="4">
                  <c:v>6.6714350316309012</c:v>
                </c:pt>
                <c:pt idx="5">
                  <c:v>3.7377104237263925</c:v>
                </c:pt>
                <c:pt idx="6">
                  <c:v>0.95769395537650404</c:v>
                </c:pt>
                <c:pt idx="7">
                  <c:v>2.5496649673645511</c:v>
                </c:pt>
                <c:pt idx="8">
                  <c:v>2.8211870838156905</c:v>
                </c:pt>
                <c:pt idx="9">
                  <c:v>4.1873342274522773</c:v>
                </c:pt>
                <c:pt idx="10">
                  <c:v>3.426098704252567</c:v>
                </c:pt>
                <c:pt idx="11">
                  <c:v>-1.2775352315911426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Sheet1!$B$2:$B$4</c15:f>
                <c15:dlblRangeCache>
                  <c:ptCount val="3"/>
                  <c:pt idx="0">
                    <c:v>11.5</c:v>
                  </c:pt>
                  <c:pt idx="1">
                    <c:v>11.5</c:v>
                  </c:pt>
                  <c:pt idx="2">
                    <c:v>11.0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8C2-4AAF-A71E-64DC1B8D7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50"/>
        <c:axId val="314941440"/>
        <c:axId val="314942976"/>
      </c:barChart>
      <c:catAx>
        <c:axId val="314941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4942976"/>
        <c:crosses val="autoZero"/>
        <c:auto val="1"/>
        <c:lblAlgn val="ctr"/>
        <c:lblOffset val="100"/>
        <c:noMultiLvlLbl val="0"/>
      </c:catAx>
      <c:valAx>
        <c:axId val="314942976"/>
        <c:scaling>
          <c:orientation val="minMax"/>
          <c:max val="10"/>
          <c:min val="-5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1494144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4588315349471E-2"/>
          <c:y val="3.4560706993566531E-2"/>
          <c:w val="0.90216476443093629"/>
          <c:h val="0.8955262120059153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spPr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AE8E-42C2-B709-F1AADF29E6B9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26248</c:v>
                </c:pt>
                <c:pt idx="1">
                  <c:v>26784.5</c:v>
                </c:pt>
                <c:pt idx="2">
                  <c:v>28400</c:v>
                </c:pt>
                <c:pt idx="3">
                  <c:v>29968.400000000001</c:v>
                </c:pt>
                <c:pt idx="4">
                  <c:v>28480.7</c:v>
                </c:pt>
                <c:pt idx="5">
                  <c:v>28287</c:v>
                </c:pt>
                <c:pt idx="6">
                  <c:v>27309.7</c:v>
                </c:pt>
                <c:pt idx="7">
                  <c:v>27103.7</c:v>
                </c:pt>
                <c:pt idx="8">
                  <c:v>28380.3</c:v>
                </c:pt>
                <c:pt idx="9">
                  <c:v>28238.7</c:v>
                </c:pt>
                <c:pt idx="10">
                  <c:v>27539.3</c:v>
                </c:pt>
                <c:pt idx="11">
                  <c:v>27252.6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E-42C2-B709-F1AADF29E6B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spPr>
            <a:ln w="25400">
              <a:solidFill>
                <a:srgbClr val="FF33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26405</c:v>
                </c:pt>
                <c:pt idx="1">
                  <c:v>27871</c:v>
                </c:pt>
                <c:pt idx="2">
                  <c:v>29837</c:v>
                </c:pt>
                <c:pt idx="3">
                  <c:v>31677</c:v>
                </c:pt>
                <c:pt idx="4">
                  <c:v>32273</c:v>
                </c:pt>
                <c:pt idx="5">
                  <c:v>30619</c:v>
                </c:pt>
                <c:pt idx="6">
                  <c:v>29414</c:v>
                </c:pt>
                <c:pt idx="7">
                  <c:v>28680</c:v>
                </c:pt>
                <c:pt idx="8">
                  <c:v>28333</c:v>
                </c:pt>
                <c:pt idx="9">
                  <c:v>29782.5</c:v>
                </c:pt>
                <c:pt idx="10">
                  <c:v>28520</c:v>
                </c:pt>
                <c:pt idx="11">
                  <c:v>27355.4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8E-42C2-B709-F1AADF29E6B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2563</c:v>
                </c:pt>
              </c:strCache>
            </c:strRef>
          </c:tx>
          <c:spPr>
            <a:ln w="25400">
              <a:solidFill>
                <a:srgbClr val="27F026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AE8E-42C2-B709-F1AADF29E6B9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28340</c:v>
                </c:pt>
                <c:pt idx="1">
                  <c:v>28150</c:v>
                </c:pt>
                <c:pt idx="2">
                  <c:v>30342</c:v>
                </c:pt>
                <c:pt idx="3">
                  <c:v>28830</c:v>
                </c:pt>
                <c:pt idx="4">
                  <c:v>29552</c:v>
                </c:pt>
                <c:pt idx="5">
                  <c:v>27197</c:v>
                </c:pt>
                <c:pt idx="6">
                  <c:v>27941</c:v>
                </c:pt>
                <c:pt idx="7">
                  <c:v>28303</c:v>
                </c:pt>
                <c:pt idx="8">
                  <c:v>28311</c:v>
                </c:pt>
                <c:pt idx="9">
                  <c:v>26962</c:v>
                </c:pt>
                <c:pt idx="10">
                  <c:v>28428</c:v>
                </c:pt>
                <c:pt idx="11">
                  <c:v>26709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8E-42C2-B709-F1AADF29E6B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2564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AE8E-42C2-B709-F1AADF29E6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AE8E-42C2-B709-F1AADF29E6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8-AE8E-42C2-B709-F1AADF29E6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9-AE8E-42C2-B709-F1AADF29E6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A-AE8E-42C2-B709-F1AADF29E6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AE8E-42C2-B709-F1AADF29E6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AE8E-42C2-B709-F1AADF29E6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AE8E-42C2-B709-F1AADF29E6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E-AE8E-42C2-B709-F1AADF29E6B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F-AE8E-42C2-B709-F1AADF29E6B9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0-AE8E-42C2-B709-F1AADF29E6B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1-AE8E-42C2-B709-F1AADF29E6B9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26529.7</c:v>
                </c:pt>
                <c:pt idx="1">
                  <c:v>27038.7</c:v>
                </c:pt>
                <c:pt idx="2">
                  <c:v>31023.1</c:v>
                </c:pt>
                <c:pt idx="3">
                  <c:v>30621.200000000001</c:v>
                </c:pt>
                <c:pt idx="4">
                  <c:v>30464.1</c:v>
                </c:pt>
                <c:pt idx="5">
                  <c:v>30284.9</c:v>
                </c:pt>
                <c:pt idx="6">
                  <c:v>29290.5</c:v>
                </c:pt>
                <c:pt idx="7">
                  <c:v>28205.4</c:v>
                </c:pt>
                <c:pt idx="8">
                  <c:v>27458.1</c:v>
                </c:pt>
                <c:pt idx="9">
                  <c:v>27519.200000000001</c:v>
                </c:pt>
                <c:pt idx="10">
                  <c:v>27939.599999999999</c:v>
                </c:pt>
                <c:pt idx="11">
                  <c:v>26271.1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E8E-42C2-B709-F1AADF29E6B9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2565</c:v>
                </c:pt>
              </c:strCache>
            </c:strRef>
          </c:tx>
          <c:spPr>
            <a:ln w="25400">
              <a:solidFill>
                <a:schemeClr val="bg1">
                  <a:lumMod val="85000"/>
                </a:schemeClr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3-AE8E-42C2-B709-F1AADF29E6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4-AE8E-42C2-B709-F1AADF29E6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AE8E-42C2-B709-F1AADF29E6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AE8E-42C2-B709-F1AADF29E6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AE8E-42C2-B709-F1AADF29E6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8-AE8E-42C2-B709-F1AADF29E6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9-AE8E-42C2-B709-F1AADF29E6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A-AE8E-42C2-B709-F1AADF29E6B9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26873</c:v>
                </c:pt>
                <c:pt idx="1">
                  <c:v>28389</c:v>
                </c:pt>
                <c:pt idx="2">
                  <c:v>30262</c:v>
                </c:pt>
                <c:pt idx="3">
                  <c:v>33177</c:v>
                </c:pt>
                <c:pt idx="4">
                  <c:v>30298</c:v>
                </c:pt>
                <c:pt idx="5">
                  <c:v>29976</c:v>
                </c:pt>
                <c:pt idx="6">
                  <c:v>30182</c:v>
                </c:pt>
                <c:pt idx="7">
                  <c:v>29645</c:v>
                </c:pt>
                <c:pt idx="8">
                  <c:v>28427</c:v>
                </c:pt>
                <c:pt idx="9">
                  <c:v>27682</c:v>
                </c:pt>
                <c:pt idx="10">
                  <c:v>30234</c:v>
                </c:pt>
                <c:pt idx="11">
                  <c:v>28058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E8E-42C2-B709-F1AADF29E6B9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2566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C-AE8E-42C2-B709-F1AADF29E6B9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Sheet1!$H$2:$H$13</c:f>
              <c:numCache>
                <c:formatCode>#,##0</c:formatCode>
                <c:ptCount val="12"/>
                <c:pt idx="0">
                  <c:v>26517.4</c:v>
                </c:pt>
                <c:pt idx="1">
                  <c:v>28345.3</c:v>
                </c:pt>
                <c:pt idx="2">
                  <c:v>31054.6</c:v>
                </c:pt>
                <c:pt idx="3">
                  <c:v>33622.5</c:v>
                </c:pt>
                <c:pt idx="4">
                  <c:v>34826.5</c:v>
                </c:pt>
                <c:pt idx="5">
                  <c:v>32248.1</c:v>
                </c:pt>
                <c:pt idx="6">
                  <c:v>31324.5</c:v>
                </c:pt>
                <c:pt idx="7">
                  <c:v>31461.4</c:v>
                </c:pt>
                <c:pt idx="8">
                  <c:v>29489.1</c:v>
                </c:pt>
                <c:pt idx="9">
                  <c:v>29334.5</c:v>
                </c:pt>
                <c:pt idx="10">
                  <c:v>29280.799999999999</c:v>
                </c:pt>
                <c:pt idx="11">
                  <c:v>29644.1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E8E-42C2-B709-F1AADF29E6B9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2567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FF7C80"/>
              </a:solidFill>
              <a:ln w="47625">
                <a:solidFill>
                  <a:srgbClr val="C0504D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Sheet1!$I$2:$I$13</c:f>
              <c:numCache>
                <c:formatCode>#,##0</c:formatCode>
                <c:ptCount val="12"/>
                <c:pt idx="0">
                  <c:v>29051</c:v>
                </c:pt>
                <c:pt idx="1">
                  <c:v>30989</c:v>
                </c:pt>
                <c:pt idx="2">
                  <c:v>32704</c:v>
                </c:pt>
                <c:pt idx="3">
                  <c:v>36701</c:v>
                </c:pt>
                <c:pt idx="4">
                  <c:v>36792</c:v>
                </c:pt>
                <c:pt idx="5">
                  <c:v>33320</c:v>
                </c:pt>
                <c:pt idx="6">
                  <c:v>30524.5</c:v>
                </c:pt>
                <c:pt idx="7">
                  <c:v>31704.6</c:v>
                </c:pt>
                <c:pt idx="8">
                  <c:v>30432.3</c:v>
                </c:pt>
                <c:pt idx="9">
                  <c:v>30595.8</c:v>
                </c:pt>
                <c:pt idx="10">
                  <c:v>31218.9</c:v>
                </c:pt>
                <c:pt idx="11">
                  <c:v>29880.400000000001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AE8E-42C2-B709-F1AADF29E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545280"/>
        <c:axId val="316551552"/>
      </c:lineChart>
      <c:catAx>
        <c:axId val="3165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551552"/>
        <c:crosses val="autoZero"/>
        <c:auto val="1"/>
        <c:lblAlgn val="ctr"/>
        <c:lblOffset val="100"/>
        <c:noMultiLvlLbl val="0"/>
      </c:catAx>
      <c:valAx>
        <c:axId val="316551552"/>
        <c:scaling>
          <c:orientation val="minMax"/>
          <c:max val="38000"/>
          <c:min val="2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16545280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90722886136341241"/>
          <c:y val="0"/>
          <c:w val="8.3662534647147471E-2"/>
          <c:h val="0.4517811840665467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88606616038046E-2"/>
          <c:y val="5.8344397108398872E-2"/>
          <c:w val="0.84834277729927643"/>
          <c:h val="0.7932357150758504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อาหาร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5"/>
            <c:spPr>
              <a:solidFill>
                <a:schemeClr val="accent6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Sheet1!$B$2:$B$49</c:f>
              <c:numCache>
                <c:formatCode>0</c:formatCode>
                <c:ptCount val="48"/>
                <c:pt idx="0">
                  <c:v>895.68188975999999</c:v>
                </c:pt>
                <c:pt idx="1">
                  <c:v>859.14178149999998</c:v>
                </c:pt>
                <c:pt idx="2">
                  <c:v>1026.7404030800001</c:v>
                </c:pt>
                <c:pt idx="3">
                  <c:v>894.63711532000002</c:v>
                </c:pt>
                <c:pt idx="4">
                  <c:v>945.2102794299999</c:v>
                </c:pt>
                <c:pt idx="5">
                  <c:v>902.64157407000005</c:v>
                </c:pt>
                <c:pt idx="6">
                  <c:v>927.94180141999993</c:v>
                </c:pt>
                <c:pt idx="7">
                  <c:v>999.55078319000006</c:v>
                </c:pt>
                <c:pt idx="8">
                  <c:v>985.12045243</c:v>
                </c:pt>
                <c:pt idx="9">
                  <c:v>1002.64460852</c:v>
                </c:pt>
                <c:pt idx="10">
                  <c:v>1045.73780072</c:v>
                </c:pt>
                <c:pt idx="11">
                  <c:v>981.55281334000006</c:v>
                </c:pt>
                <c:pt idx="12">
                  <c:v>945</c:v>
                </c:pt>
                <c:pt idx="13">
                  <c:v>885</c:v>
                </c:pt>
                <c:pt idx="14">
                  <c:v>1041</c:v>
                </c:pt>
                <c:pt idx="15">
                  <c:v>909</c:v>
                </c:pt>
                <c:pt idx="16">
                  <c:v>974</c:v>
                </c:pt>
                <c:pt idx="17">
                  <c:v>933</c:v>
                </c:pt>
                <c:pt idx="18">
                  <c:v>977</c:v>
                </c:pt>
                <c:pt idx="19">
                  <c:v>1025</c:v>
                </c:pt>
                <c:pt idx="20">
                  <c:v>991</c:v>
                </c:pt>
                <c:pt idx="21">
                  <c:v>972</c:v>
                </c:pt>
                <c:pt idx="22">
                  <c:v>1023</c:v>
                </c:pt>
                <c:pt idx="23">
                  <c:v>949</c:v>
                </c:pt>
                <c:pt idx="24">
                  <c:v>886.51895587000001</c:v>
                </c:pt>
                <c:pt idx="25">
                  <c:v>875.81432465</c:v>
                </c:pt>
                <c:pt idx="26">
                  <c:v>968.10800405999998</c:v>
                </c:pt>
                <c:pt idx="27">
                  <c:v>889.46212976000004</c:v>
                </c:pt>
                <c:pt idx="28">
                  <c:v>961.94848978999994</c:v>
                </c:pt>
                <c:pt idx="29">
                  <c:v>893.02521567999997</c:v>
                </c:pt>
                <c:pt idx="30">
                  <c:v>939.40834829999994</c:v>
                </c:pt>
                <c:pt idx="31">
                  <c:v>992.47159895000004</c:v>
                </c:pt>
                <c:pt idx="32">
                  <c:v>963.84802048999995</c:v>
                </c:pt>
                <c:pt idx="33">
                  <c:v>967.33714908000002</c:v>
                </c:pt>
                <c:pt idx="34">
                  <c:v>1003.26317016</c:v>
                </c:pt>
                <c:pt idx="35">
                  <c:v>955.22292895999999</c:v>
                </c:pt>
                <c:pt idx="36">
                  <c:v>937.10213667999994</c:v>
                </c:pt>
                <c:pt idx="37">
                  <c:v>918.46169547</c:v>
                </c:pt>
                <c:pt idx="38">
                  <c:v>1058.84879133</c:v>
                </c:pt>
                <c:pt idx="39" formatCode="#,##0_);[Red]\(#,##0\)">
                  <c:v>934.28094755999996</c:v>
                </c:pt>
                <c:pt idx="40" formatCode="#,##0_);[Red]\(#,##0\)">
                  <c:v>975.83767065999996</c:v>
                </c:pt>
                <c:pt idx="41" formatCode="#,##0_);[Red]\(#,##0\)">
                  <c:v>909.44016838999994</c:v>
                </c:pt>
                <c:pt idx="42">
                  <c:v>971.78120996000007</c:v>
                </c:pt>
                <c:pt idx="43">
                  <c:v>1032.92185359</c:v>
                </c:pt>
                <c:pt idx="44">
                  <c:v>1000.8605012999999</c:v>
                </c:pt>
                <c:pt idx="45">
                  <c:v>1021.93707968</c:v>
                </c:pt>
                <c:pt idx="46">
                  <c:v>1042.6626804699999</c:v>
                </c:pt>
                <c:pt idx="47">
                  <c:v>943.69829967999999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A7-4A65-A543-4280DA61BE2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อิเล็กทรอนิกส์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Sheet1!$C$2:$C$49</c:f>
              <c:numCache>
                <c:formatCode>0</c:formatCode>
                <c:ptCount val="48"/>
                <c:pt idx="0">
                  <c:v>555.19518067000001</c:v>
                </c:pt>
                <c:pt idx="1">
                  <c:v>550.29800040999999</c:v>
                </c:pt>
                <c:pt idx="2">
                  <c:v>640.49453187000006</c:v>
                </c:pt>
                <c:pt idx="3">
                  <c:v>572.90833785999996</c:v>
                </c:pt>
                <c:pt idx="4">
                  <c:v>637.75599448000003</c:v>
                </c:pt>
                <c:pt idx="5">
                  <c:v>624.97835196000005</c:v>
                </c:pt>
                <c:pt idx="6">
                  <c:v>622.06794869000009</c:v>
                </c:pt>
                <c:pt idx="7">
                  <c:v>616.17244032000008</c:v>
                </c:pt>
                <c:pt idx="8">
                  <c:v>608.76890319000006</c:v>
                </c:pt>
                <c:pt idx="9">
                  <c:v>624.22111353999992</c:v>
                </c:pt>
                <c:pt idx="10">
                  <c:v>613.78181871000004</c:v>
                </c:pt>
                <c:pt idx="11">
                  <c:v>584.07807450999996</c:v>
                </c:pt>
                <c:pt idx="12">
                  <c:v>600</c:v>
                </c:pt>
                <c:pt idx="13">
                  <c:v>581</c:v>
                </c:pt>
                <c:pt idx="14">
                  <c:v>663</c:v>
                </c:pt>
                <c:pt idx="15">
                  <c:v>572</c:v>
                </c:pt>
                <c:pt idx="16">
                  <c:v>633</c:v>
                </c:pt>
                <c:pt idx="17">
                  <c:v>616</c:v>
                </c:pt>
                <c:pt idx="18">
                  <c:v>604</c:v>
                </c:pt>
                <c:pt idx="19">
                  <c:v>608</c:v>
                </c:pt>
                <c:pt idx="20">
                  <c:v>588</c:v>
                </c:pt>
                <c:pt idx="21">
                  <c:v>565</c:v>
                </c:pt>
                <c:pt idx="22">
                  <c:v>567</c:v>
                </c:pt>
                <c:pt idx="23">
                  <c:v>514</c:v>
                </c:pt>
                <c:pt idx="24">
                  <c:v>551.50772307</c:v>
                </c:pt>
                <c:pt idx="25">
                  <c:v>560.95146840999996</c:v>
                </c:pt>
                <c:pt idx="26">
                  <c:v>630.27272969000001</c:v>
                </c:pt>
                <c:pt idx="27">
                  <c:v>566.25300687000004</c:v>
                </c:pt>
                <c:pt idx="28">
                  <c:v>642.53841817</c:v>
                </c:pt>
                <c:pt idx="29">
                  <c:v>617.13634353999998</c:v>
                </c:pt>
                <c:pt idx="30">
                  <c:v>594.97541144000002</c:v>
                </c:pt>
                <c:pt idx="31">
                  <c:v>617.1409141900001</c:v>
                </c:pt>
                <c:pt idx="32">
                  <c:v>613.40292088000001</c:v>
                </c:pt>
                <c:pt idx="33">
                  <c:v>632.85673237000003</c:v>
                </c:pt>
                <c:pt idx="34">
                  <c:v>639.08504530999994</c:v>
                </c:pt>
                <c:pt idx="35">
                  <c:v>586.56773682000005</c:v>
                </c:pt>
                <c:pt idx="36">
                  <c:v>620.28648444000009</c:v>
                </c:pt>
                <c:pt idx="37">
                  <c:v>621.88982930999998</c:v>
                </c:pt>
                <c:pt idx="38">
                  <c:v>675.05277742999999</c:v>
                </c:pt>
                <c:pt idx="39" formatCode="#,##0_);[Red]\(#,##0\)">
                  <c:v>622.74674284000002</c:v>
                </c:pt>
                <c:pt idx="40" formatCode="#,##0_);[Red]\(#,##0\)">
                  <c:v>704.68214513999999</c:v>
                </c:pt>
                <c:pt idx="41" formatCode="#,##0_);[Red]\(#,##0\)">
                  <c:v>689.98328972000002</c:v>
                </c:pt>
                <c:pt idx="42">
                  <c:v>694.36143144000005</c:v>
                </c:pt>
                <c:pt idx="43">
                  <c:v>678.60486329999992</c:v>
                </c:pt>
                <c:pt idx="44">
                  <c:v>651.83124849000001</c:v>
                </c:pt>
                <c:pt idx="45" formatCode="0.0">
                  <c:v>655.51915415999997</c:v>
                </c:pt>
                <c:pt idx="46" formatCode="0.0">
                  <c:v>636.61031435999996</c:v>
                </c:pt>
                <c:pt idx="47" formatCode="0.0">
                  <c:v>554.86231530999999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A7-4A65-A543-4280DA61BE2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เหล็กและโลหะพื้นฐาน</c:v>
                </c:pt>
              </c:strCache>
            </c:strRef>
          </c:tx>
          <c:spPr>
            <a:ln w="28575">
              <a:solidFill>
                <a:srgbClr val="FF3399"/>
              </a:solidFill>
            </a:ln>
          </c:spPr>
          <c:marker>
            <c:symbol val="triangle"/>
            <c:size val="5"/>
            <c:spPr>
              <a:solidFill>
                <a:srgbClr val="FF3399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Sheet1!$D$2:$D$49</c:f>
              <c:numCache>
                <c:formatCode>0</c:formatCode>
                <c:ptCount val="48"/>
                <c:pt idx="0">
                  <c:v>615.84693192999998</c:v>
                </c:pt>
                <c:pt idx="1">
                  <c:v>594.73058092999997</c:v>
                </c:pt>
                <c:pt idx="2">
                  <c:v>648.48774707000007</c:v>
                </c:pt>
                <c:pt idx="3">
                  <c:v>602.23822564</c:v>
                </c:pt>
                <c:pt idx="4">
                  <c:v>693.55964073999996</c:v>
                </c:pt>
                <c:pt idx="5">
                  <c:v>667.28743383000005</c:v>
                </c:pt>
                <c:pt idx="6">
                  <c:v>620.36560648</c:v>
                </c:pt>
                <c:pt idx="7">
                  <c:v>581.40979553</c:v>
                </c:pt>
                <c:pt idx="8">
                  <c:v>629.2633331799999</c:v>
                </c:pt>
                <c:pt idx="9">
                  <c:v>708.76402400999996</c:v>
                </c:pt>
                <c:pt idx="10">
                  <c:v>660.63041835000001</c:v>
                </c:pt>
                <c:pt idx="11">
                  <c:v>587.42610505999994</c:v>
                </c:pt>
                <c:pt idx="12">
                  <c:v>628</c:v>
                </c:pt>
                <c:pt idx="13">
                  <c:v>627</c:v>
                </c:pt>
                <c:pt idx="14">
                  <c:v>731</c:v>
                </c:pt>
                <c:pt idx="15">
                  <c:v>688</c:v>
                </c:pt>
                <c:pt idx="16">
                  <c:v>731</c:v>
                </c:pt>
                <c:pt idx="17">
                  <c:v>630</c:v>
                </c:pt>
                <c:pt idx="18">
                  <c:v>614</c:v>
                </c:pt>
                <c:pt idx="19">
                  <c:v>640</c:v>
                </c:pt>
                <c:pt idx="20">
                  <c:v>638</c:v>
                </c:pt>
                <c:pt idx="21">
                  <c:v>655</c:v>
                </c:pt>
                <c:pt idx="22">
                  <c:v>629</c:v>
                </c:pt>
                <c:pt idx="23">
                  <c:v>552</c:v>
                </c:pt>
                <c:pt idx="24">
                  <c:v>546.85012114999995</c:v>
                </c:pt>
                <c:pt idx="25">
                  <c:v>616.29546201999995</c:v>
                </c:pt>
                <c:pt idx="26">
                  <c:v>705.61208488</c:v>
                </c:pt>
                <c:pt idx="27">
                  <c:v>548.50545750000003</c:v>
                </c:pt>
                <c:pt idx="28">
                  <c:v>565.63879979000001</c:v>
                </c:pt>
                <c:pt idx="29">
                  <c:v>543.76569971000004</c:v>
                </c:pt>
                <c:pt idx="30">
                  <c:v>613.96243422999999</c:v>
                </c:pt>
                <c:pt idx="31">
                  <c:v>605.25317534999999</c:v>
                </c:pt>
                <c:pt idx="32">
                  <c:v>592.06121278000001</c:v>
                </c:pt>
                <c:pt idx="33">
                  <c:v>631.37767898000004</c:v>
                </c:pt>
                <c:pt idx="34">
                  <c:v>578.93780922000008</c:v>
                </c:pt>
                <c:pt idx="35">
                  <c:v>576.98837336999998</c:v>
                </c:pt>
                <c:pt idx="36">
                  <c:v>583.92076603999999</c:v>
                </c:pt>
                <c:pt idx="37">
                  <c:v>597.66847112000005</c:v>
                </c:pt>
                <c:pt idx="38">
                  <c:v>655.53437546000009</c:v>
                </c:pt>
                <c:pt idx="39" formatCode="#,##0_);[Red]\(#,##0\)">
                  <c:v>530.01386414000001</c:v>
                </c:pt>
                <c:pt idx="40" formatCode="#,##0_);[Red]\(#,##0\)">
                  <c:v>647.89040437000006</c:v>
                </c:pt>
                <c:pt idx="41" formatCode="#,##0_);[Red]\(#,##0\)">
                  <c:v>661.20773554999994</c:v>
                </c:pt>
                <c:pt idx="42">
                  <c:v>602.29193069000007</c:v>
                </c:pt>
                <c:pt idx="43">
                  <c:v>567.53344779999998</c:v>
                </c:pt>
                <c:pt idx="44">
                  <c:v>574.90697482000007</c:v>
                </c:pt>
                <c:pt idx="45" formatCode="0.0">
                  <c:v>633.02922449000005</c:v>
                </c:pt>
                <c:pt idx="46" formatCode="0.0">
                  <c:v>562.1260156699999</c:v>
                </c:pt>
                <c:pt idx="47" formatCode="0.0">
                  <c:v>521.66737195999997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A7-4A65-A543-4280DA61BE2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พลาสติก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Sheet1!$E$2:$E$49</c:f>
              <c:numCache>
                <c:formatCode>0</c:formatCode>
                <c:ptCount val="48"/>
                <c:pt idx="0">
                  <c:v>410.12336598000002</c:v>
                </c:pt>
                <c:pt idx="1">
                  <c:v>400.46121964999998</c:v>
                </c:pt>
                <c:pt idx="2">
                  <c:v>470.25842054000003</c:v>
                </c:pt>
                <c:pt idx="3">
                  <c:v>394.97814804000001</c:v>
                </c:pt>
                <c:pt idx="4">
                  <c:v>449.46539661999998</c:v>
                </c:pt>
                <c:pt idx="5">
                  <c:v>433.96848201</c:v>
                </c:pt>
                <c:pt idx="6">
                  <c:v>414.56625300999997</c:v>
                </c:pt>
                <c:pt idx="7">
                  <c:v>404.39586581999998</c:v>
                </c:pt>
                <c:pt idx="8">
                  <c:v>420.92076022000003</c:v>
                </c:pt>
                <c:pt idx="9">
                  <c:v>428.86936547000005</c:v>
                </c:pt>
                <c:pt idx="10">
                  <c:v>431.84432118000001</c:v>
                </c:pt>
                <c:pt idx="11">
                  <c:v>405.32615389999995</c:v>
                </c:pt>
                <c:pt idx="12">
                  <c:v>419</c:v>
                </c:pt>
                <c:pt idx="13">
                  <c:v>410</c:v>
                </c:pt>
                <c:pt idx="14">
                  <c:v>464</c:v>
                </c:pt>
                <c:pt idx="15">
                  <c:v>387</c:v>
                </c:pt>
                <c:pt idx="16">
                  <c:v>448</c:v>
                </c:pt>
                <c:pt idx="17">
                  <c:v>435</c:v>
                </c:pt>
                <c:pt idx="18">
                  <c:v>428</c:v>
                </c:pt>
                <c:pt idx="19">
                  <c:v>429</c:v>
                </c:pt>
                <c:pt idx="20">
                  <c:v>422</c:v>
                </c:pt>
                <c:pt idx="21">
                  <c:v>408</c:v>
                </c:pt>
                <c:pt idx="22">
                  <c:v>415</c:v>
                </c:pt>
                <c:pt idx="23">
                  <c:v>377</c:v>
                </c:pt>
                <c:pt idx="24">
                  <c:v>396.10946681000001</c:v>
                </c:pt>
                <c:pt idx="25">
                  <c:v>396.35988372000003</c:v>
                </c:pt>
                <c:pt idx="26">
                  <c:v>441.94829077999998</c:v>
                </c:pt>
                <c:pt idx="27">
                  <c:v>366.37950837</c:v>
                </c:pt>
                <c:pt idx="28">
                  <c:v>436.16791160000002</c:v>
                </c:pt>
                <c:pt idx="29">
                  <c:v>420.74294533</c:v>
                </c:pt>
                <c:pt idx="30">
                  <c:v>410.96167862999999</c:v>
                </c:pt>
                <c:pt idx="31">
                  <c:v>416.37582258999998</c:v>
                </c:pt>
                <c:pt idx="32">
                  <c:v>412.86595029</c:v>
                </c:pt>
                <c:pt idx="33">
                  <c:v>406.96671814000001</c:v>
                </c:pt>
                <c:pt idx="34">
                  <c:v>418.57571118999999</c:v>
                </c:pt>
                <c:pt idx="35">
                  <c:v>385.75056617000001</c:v>
                </c:pt>
                <c:pt idx="36">
                  <c:v>418.05873435000001</c:v>
                </c:pt>
                <c:pt idx="37">
                  <c:v>409.83007555</c:v>
                </c:pt>
                <c:pt idx="38">
                  <c:v>457.71943941000001</c:v>
                </c:pt>
                <c:pt idx="39" formatCode="#,##0_);[Red]\(#,##0\)">
                  <c:v>382.33014717999998</c:v>
                </c:pt>
                <c:pt idx="40" formatCode="#,##0_);[Red]\(#,##0\)">
                  <c:v>456.03365694000001</c:v>
                </c:pt>
                <c:pt idx="41" formatCode="#,##0_);[Red]\(#,##0\)">
                  <c:v>427.17385579</c:v>
                </c:pt>
                <c:pt idx="42">
                  <c:v>427.04003458999995</c:v>
                </c:pt>
                <c:pt idx="43">
                  <c:v>426.30717870000001</c:v>
                </c:pt>
                <c:pt idx="44">
                  <c:v>418.20598291000005</c:v>
                </c:pt>
                <c:pt idx="45" formatCode="0.0">
                  <c:v>429.27201862999999</c:v>
                </c:pt>
                <c:pt idx="46" formatCode="0.0">
                  <c:v>429.31230856000002</c:v>
                </c:pt>
                <c:pt idx="47" formatCode="0.0">
                  <c:v>391.94204873000001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A7-4A65-A543-4280DA61BE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ยานยนต์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squar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Sheet1!$F$2:$F$49</c:f>
              <c:numCache>
                <c:formatCode>0</c:formatCode>
                <c:ptCount val="48"/>
                <c:pt idx="0">
                  <c:v>412.16530332999997</c:v>
                </c:pt>
                <c:pt idx="1">
                  <c:v>411.51426794999998</c:v>
                </c:pt>
                <c:pt idx="2">
                  <c:v>470.6861131</c:v>
                </c:pt>
                <c:pt idx="3">
                  <c:v>372.49921991000002</c:v>
                </c:pt>
                <c:pt idx="4">
                  <c:v>442.70915564000001</c:v>
                </c:pt>
                <c:pt idx="5">
                  <c:v>439.95966455000001</c:v>
                </c:pt>
                <c:pt idx="6">
                  <c:v>426.21247449999998</c:v>
                </c:pt>
                <c:pt idx="7">
                  <c:v>398.38178154000002</c:v>
                </c:pt>
                <c:pt idx="8">
                  <c:v>421.90580225999997</c:v>
                </c:pt>
                <c:pt idx="9">
                  <c:v>437.41146437999998</c:v>
                </c:pt>
                <c:pt idx="10">
                  <c:v>441.82718066000001</c:v>
                </c:pt>
                <c:pt idx="11">
                  <c:v>387.58733488000001</c:v>
                </c:pt>
                <c:pt idx="12">
                  <c:v>421</c:v>
                </c:pt>
                <c:pt idx="13">
                  <c:v>422</c:v>
                </c:pt>
                <c:pt idx="14">
                  <c:v>485</c:v>
                </c:pt>
                <c:pt idx="15">
                  <c:v>381</c:v>
                </c:pt>
                <c:pt idx="16">
                  <c:v>433</c:v>
                </c:pt>
                <c:pt idx="17">
                  <c:v>433</c:v>
                </c:pt>
                <c:pt idx="18">
                  <c:v>439</c:v>
                </c:pt>
                <c:pt idx="19">
                  <c:v>465</c:v>
                </c:pt>
                <c:pt idx="20">
                  <c:v>462</c:v>
                </c:pt>
                <c:pt idx="21">
                  <c:v>446</c:v>
                </c:pt>
                <c:pt idx="22">
                  <c:v>461</c:v>
                </c:pt>
                <c:pt idx="23">
                  <c:v>385</c:v>
                </c:pt>
                <c:pt idx="24">
                  <c:v>413.30816189000001</c:v>
                </c:pt>
                <c:pt idx="25">
                  <c:v>410.37584670999996</c:v>
                </c:pt>
                <c:pt idx="26">
                  <c:v>460.81782710000004</c:v>
                </c:pt>
                <c:pt idx="27">
                  <c:v>359.311598</c:v>
                </c:pt>
                <c:pt idx="28">
                  <c:v>441.99913680000003</c:v>
                </c:pt>
                <c:pt idx="29">
                  <c:v>429.17358755000004</c:v>
                </c:pt>
                <c:pt idx="30">
                  <c:v>426.78756979000002</c:v>
                </c:pt>
                <c:pt idx="31">
                  <c:v>433.59244507</c:v>
                </c:pt>
                <c:pt idx="32">
                  <c:v>440.89398195000001</c:v>
                </c:pt>
                <c:pt idx="33">
                  <c:v>429.20231444000001</c:v>
                </c:pt>
                <c:pt idx="34">
                  <c:v>426.86868149000003</c:v>
                </c:pt>
                <c:pt idx="35">
                  <c:v>360.63873863999999</c:v>
                </c:pt>
                <c:pt idx="36">
                  <c:v>397.37850932999999</c:v>
                </c:pt>
                <c:pt idx="37">
                  <c:v>394.90470395</c:v>
                </c:pt>
                <c:pt idx="38">
                  <c:v>424.59120648999999</c:v>
                </c:pt>
                <c:pt idx="39" formatCode="#,##0_);[Red]\(#,##0\)">
                  <c:v>350.63927744</c:v>
                </c:pt>
                <c:pt idx="40" formatCode="#,##0_);[Red]\(#,##0\)">
                  <c:v>422.15080148000004</c:v>
                </c:pt>
                <c:pt idx="41" formatCode="#,##0_);[Red]\(#,##0\)">
                  <c:v>397.55353593000001</c:v>
                </c:pt>
                <c:pt idx="42">
                  <c:v>407.36281972</c:v>
                </c:pt>
                <c:pt idx="43">
                  <c:v>415.66622913999998</c:v>
                </c:pt>
                <c:pt idx="44">
                  <c:v>399.07403250999999</c:v>
                </c:pt>
                <c:pt idx="45" formatCode="0.0">
                  <c:v>407.01044161999999</c:v>
                </c:pt>
                <c:pt idx="46" formatCode="0.0">
                  <c:v>396.23548706000003</c:v>
                </c:pt>
                <c:pt idx="47" formatCode="0.0">
                  <c:v>337.87365210000002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A7-4A65-A543-4280DA61B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38016"/>
        <c:axId val="316440576"/>
      </c:lineChart>
      <c:catAx>
        <c:axId val="3164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440576"/>
        <c:crosses val="autoZero"/>
        <c:auto val="1"/>
        <c:lblAlgn val="ctr"/>
        <c:lblOffset val="100"/>
        <c:noMultiLvlLbl val="0"/>
      </c:catAx>
      <c:valAx>
        <c:axId val="316440576"/>
        <c:scaling>
          <c:orientation val="minMax"/>
          <c:max val="1200"/>
          <c:min val="2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16438016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100"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96891607057299E-2"/>
          <c:y val="0.15047413084647554"/>
          <c:w val="0.87764903280877882"/>
          <c:h val="0.7221643605239097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อพาร์ตเมนต์และเกสต์เฮาส์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diamond"/>
            <c:size val="5"/>
            <c:spPr>
              <a:solidFill>
                <a:srgbClr val="FF8223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Sheet1!$B$2:$B$49</c:f>
              <c:numCache>
                <c:formatCode>0</c:formatCode>
                <c:ptCount val="48"/>
                <c:pt idx="0">
                  <c:v>317.63677358000001</c:v>
                </c:pt>
                <c:pt idx="1">
                  <c:v>346.60792791</c:v>
                </c:pt>
                <c:pt idx="2">
                  <c:v>431.83525785</c:v>
                </c:pt>
                <c:pt idx="3">
                  <c:v>414.34066277999995</c:v>
                </c:pt>
                <c:pt idx="4">
                  <c:v>427.66418256999998</c:v>
                </c:pt>
                <c:pt idx="5">
                  <c:v>425.21410313000001</c:v>
                </c:pt>
                <c:pt idx="6">
                  <c:v>405.50357929</c:v>
                </c:pt>
                <c:pt idx="7">
                  <c:v>406.06401305000003</c:v>
                </c:pt>
                <c:pt idx="8">
                  <c:v>369.69565239999997</c:v>
                </c:pt>
                <c:pt idx="9">
                  <c:v>387.35799238999999</c:v>
                </c:pt>
                <c:pt idx="10">
                  <c:v>386.47542354000001</c:v>
                </c:pt>
                <c:pt idx="11">
                  <c:v>355.69092759</c:v>
                </c:pt>
                <c:pt idx="12">
                  <c:v>388</c:v>
                </c:pt>
                <c:pt idx="13">
                  <c:v>377</c:v>
                </c:pt>
                <c:pt idx="14">
                  <c:v>463</c:v>
                </c:pt>
                <c:pt idx="15">
                  <c:v>448</c:v>
                </c:pt>
                <c:pt idx="16">
                  <c:v>454</c:v>
                </c:pt>
                <c:pt idx="17">
                  <c:v>477</c:v>
                </c:pt>
                <c:pt idx="18">
                  <c:v>481</c:v>
                </c:pt>
                <c:pt idx="19">
                  <c:v>476</c:v>
                </c:pt>
                <c:pt idx="20">
                  <c:v>456</c:v>
                </c:pt>
                <c:pt idx="21">
                  <c:v>441</c:v>
                </c:pt>
                <c:pt idx="22">
                  <c:v>452</c:v>
                </c:pt>
                <c:pt idx="23">
                  <c:v>423</c:v>
                </c:pt>
                <c:pt idx="24">
                  <c:v>409.11730605000002</c:v>
                </c:pt>
                <c:pt idx="25">
                  <c:v>425.96409807999999</c:v>
                </c:pt>
                <c:pt idx="26">
                  <c:v>504.17784389999997</c:v>
                </c:pt>
                <c:pt idx="27">
                  <c:v>550.938221</c:v>
                </c:pt>
                <c:pt idx="28">
                  <c:v>582.29723245000002</c:v>
                </c:pt>
                <c:pt idx="29">
                  <c:v>538.15896835000001</c:v>
                </c:pt>
                <c:pt idx="30">
                  <c:v>543.83659392999994</c:v>
                </c:pt>
                <c:pt idx="31">
                  <c:v>557.17492085000003</c:v>
                </c:pt>
                <c:pt idx="32">
                  <c:v>517.08878704000006</c:v>
                </c:pt>
                <c:pt idx="33">
                  <c:v>519.95574197000008</c:v>
                </c:pt>
                <c:pt idx="34">
                  <c:v>491.39393235</c:v>
                </c:pt>
                <c:pt idx="35">
                  <c:v>493.29789854000001</c:v>
                </c:pt>
                <c:pt idx="36" formatCode="#,##0_);[Red]\(#,##0\)">
                  <c:v>509.12301671</c:v>
                </c:pt>
                <c:pt idx="37" formatCode="#,##0_);[Red]\(#,##0\)">
                  <c:v>533.94779202999996</c:v>
                </c:pt>
                <c:pt idx="38" formatCode="#,##0_);[Red]\(#,##0\)">
                  <c:v>593.53461752999999</c:v>
                </c:pt>
                <c:pt idx="39" formatCode="#,##0_);[Red]\(#,##0\)">
                  <c:v>633.80879715000003</c:v>
                </c:pt>
                <c:pt idx="40" formatCode="#,##0_);[Red]\(#,##0\)">
                  <c:v>624.24393552999993</c:v>
                </c:pt>
                <c:pt idx="41" formatCode="#,##0_);[Red]\(#,##0\)">
                  <c:v>587.21960234000005</c:v>
                </c:pt>
                <c:pt idx="42">
                  <c:v>559.56281565999996</c:v>
                </c:pt>
                <c:pt idx="43">
                  <c:v>593.97432662000006</c:v>
                </c:pt>
                <c:pt idx="44">
                  <c:v>550.60427664999997</c:v>
                </c:pt>
                <c:pt idx="45">
                  <c:v>568.29222890999995</c:v>
                </c:pt>
                <c:pt idx="46">
                  <c:v>542.31466286</c:v>
                </c:pt>
                <c:pt idx="47">
                  <c:v>488.47015269000002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6-4FEB-A457-C8264C77928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ห้างสรรพสินค้า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Sheet1!$C$2:$C$49</c:f>
              <c:numCache>
                <c:formatCode>0</c:formatCode>
                <c:ptCount val="48"/>
                <c:pt idx="0">
                  <c:v>326.49573107999998</c:v>
                </c:pt>
                <c:pt idx="1">
                  <c:v>327.43810778</c:v>
                </c:pt>
                <c:pt idx="2">
                  <c:v>398.63753274999999</c:v>
                </c:pt>
                <c:pt idx="3">
                  <c:v>376.57614845999996</c:v>
                </c:pt>
                <c:pt idx="4">
                  <c:v>359.43816960000004</c:v>
                </c:pt>
                <c:pt idx="5">
                  <c:v>360.99404081</c:v>
                </c:pt>
                <c:pt idx="6">
                  <c:v>303.69422539999999</c:v>
                </c:pt>
                <c:pt idx="7">
                  <c:v>256.22249105999998</c:v>
                </c:pt>
                <c:pt idx="8">
                  <c:v>324.16809129000001</c:v>
                </c:pt>
                <c:pt idx="9">
                  <c:v>372.90988570999997</c:v>
                </c:pt>
                <c:pt idx="10">
                  <c:v>358.74057149999999</c:v>
                </c:pt>
                <c:pt idx="11">
                  <c:v>353.07961766000005</c:v>
                </c:pt>
                <c:pt idx="12">
                  <c:v>358</c:v>
                </c:pt>
                <c:pt idx="13">
                  <c:v>331</c:v>
                </c:pt>
                <c:pt idx="14">
                  <c:v>388</c:v>
                </c:pt>
                <c:pt idx="15">
                  <c:v>383</c:v>
                </c:pt>
                <c:pt idx="16">
                  <c:v>396</c:v>
                </c:pt>
                <c:pt idx="17">
                  <c:v>390</c:v>
                </c:pt>
                <c:pt idx="18">
                  <c:v>402</c:v>
                </c:pt>
                <c:pt idx="19">
                  <c:v>393</c:v>
                </c:pt>
                <c:pt idx="20">
                  <c:v>382</c:v>
                </c:pt>
                <c:pt idx="21">
                  <c:v>381</c:v>
                </c:pt>
                <c:pt idx="22">
                  <c:v>371</c:v>
                </c:pt>
                <c:pt idx="23">
                  <c:v>364</c:v>
                </c:pt>
                <c:pt idx="24">
                  <c:v>353.79555250999999</c:v>
                </c:pt>
                <c:pt idx="25">
                  <c:v>333.35282114999995</c:v>
                </c:pt>
                <c:pt idx="26">
                  <c:v>389.93444188999996</c:v>
                </c:pt>
                <c:pt idx="27">
                  <c:v>410.29947476999996</c:v>
                </c:pt>
                <c:pt idx="28">
                  <c:v>424.65274241000003</c:v>
                </c:pt>
                <c:pt idx="29">
                  <c:v>400.76900301999996</c:v>
                </c:pt>
                <c:pt idx="30">
                  <c:v>412.47031325</c:v>
                </c:pt>
                <c:pt idx="31">
                  <c:v>410.18427914999995</c:v>
                </c:pt>
                <c:pt idx="32">
                  <c:v>393.42033758999997</c:v>
                </c:pt>
                <c:pt idx="33">
                  <c:v>407.54275530000001</c:v>
                </c:pt>
                <c:pt idx="34">
                  <c:v>378.83702612000002</c:v>
                </c:pt>
                <c:pt idx="35">
                  <c:v>390.63179054</c:v>
                </c:pt>
                <c:pt idx="36" formatCode="#,##0_);[Red]\(#,##0\)">
                  <c:v>383.44368469</c:v>
                </c:pt>
                <c:pt idx="37" formatCode="#,##0_);[Red]\(#,##0\)">
                  <c:v>377.59947139999997</c:v>
                </c:pt>
                <c:pt idx="38" formatCode="#,##0_);[Red]\(#,##0\)">
                  <c:v>420.43144622000005</c:v>
                </c:pt>
                <c:pt idx="39" formatCode="#,##0_);[Red]\(#,##0\)">
                  <c:v>435.52315492000002</c:v>
                </c:pt>
                <c:pt idx="40" formatCode="#,##0_);[Red]\(#,##0\)">
                  <c:v>444.29659263000002</c:v>
                </c:pt>
                <c:pt idx="41" formatCode="#,##0_);[Red]\(#,##0\)">
                  <c:v>416.43181637999999</c:v>
                </c:pt>
                <c:pt idx="42">
                  <c:v>417.97779313999996</c:v>
                </c:pt>
                <c:pt idx="43">
                  <c:v>426.30780170999998</c:v>
                </c:pt>
                <c:pt idx="44">
                  <c:v>405.53533732</c:v>
                </c:pt>
                <c:pt idx="45" formatCode="0.0">
                  <c:v>419.35991201999997</c:v>
                </c:pt>
                <c:pt idx="46" formatCode="0.0">
                  <c:v>383.45328706999999</c:v>
                </c:pt>
                <c:pt idx="47" formatCode="0.0">
                  <c:v>372.20144462000002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6-4FEB-A457-C8264C77928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ขายปลีก</c:v>
                </c:pt>
              </c:strCache>
            </c:strRef>
          </c:tx>
          <c:spPr>
            <a:ln w="28575">
              <a:solidFill>
                <a:srgbClr val="FF8223"/>
              </a:solidFill>
            </a:ln>
          </c:spPr>
          <c:marker>
            <c:symbol val="triangle"/>
            <c:size val="5"/>
            <c:spPr>
              <a:solidFill>
                <a:srgbClr val="FF3399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Sheet1!$D$2:$D$49</c:f>
              <c:numCache>
                <c:formatCode>0</c:formatCode>
                <c:ptCount val="48"/>
                <c:pt idx="0">
                  <c:v>272.48564910000005</c:v>
                </c:pt>
                <c:pt idx="1">
                  <c:v>277.43337558999997</c:v>
                </c:pt>
                <c:pt idx="2">
                  <c:v>340.84919876999999</c:v>
                </c:pt>
                <c:pt idx="3">
                  <c:v>332.78344830999998</c:v>
                </c:pt>
                <c:pt idx="4">
                  <c:v>346.53622142</c:v>
                </c:pt>
                <c:pt idx="5">
                  <c:v>341.92924238000001</c:v>
                </c:pt>
                <c:pt idx="6">
                  <c:v>325.32453669</c:v>
                </c:pt>
                <c:pt idx="7">
                  <c:v>315.02552499000001</c:v>
                </c:pt>
                <c:pt idx="8">
                  <c:v>299.26562020999995</c:v>
                </c:pt>
                <c:pt idx="9">
                  <c:v>317.08043066000005</c:v>
                </c:pt>
                <c:pt idx="10">
                  <c:v>310.24125511</c:v>
                </c:pt>
                <c:pt idx="11">
                  <c:v>291.80317721</c:v>
                </c:pt>
                <c:pt idx="12">
                  <c:v>309</c:v>
                </c:pt>
                <c:pt idx="13">
                  <c:v>294</c:v>
                </c:pt>
                <c:pt idx="14">
                  <c:v>351</c:v>
                </c:pt>
                <c:pt idx="15">
                  <c:v>343</c:v>
                </c:pt>
                <c:pt idx="16">
                  <c:v>351</c:v>
                </c:pt>
                <c:pt idx="17">
                  <c:v>354</c:v>
                </c:pt>
                <c:pt idx="18">
                  <c:v>353</c:v>
                </c:pt>
                <c:pt idx="19">
                  <c:v>350</c:v>
                </c:pt>
                <c:pt idx="20">
                  <c:v>330</c:v>
                </c:pt>
                <c:pt idx="21">
                  <c:v>324</c:v>
                </c:pt>
                <c:pt idx="22">
                  <c:v>323</c:v>
                </c:pt>
                <c:pt idx="23">
                  <c:v>307</c:v>
                </c:pt>
                <c:pt idx="24">
                  <c:v>300.37077319999997</c:v>
                </c:pt>
                <c:pt idx="25">
                  <c:v>299.99598380999998</c:v>
                </c:pt>
                <c:pt idx="26">
                  <c:v>351.60220444999999</c:v>
                </c:pt>
                <c:pt idx="27">
                  <c:v>389.52254729999999</c:v>
                </c:pt>
                <c:pt idx="28">
                  <c:v>403.07055674000003</c:v>
                </c:pt>
                <c:pt idx="29">
                  <c:v>375.66550032999999</c:v>
                </c:pt>
                <c:pt idx="30">
                  <c:v>375.50110625999997</c:v>
                </c:pt>
                <c:pt idx="31">
                  <c:v>376.26028024999999</c:v>
                </c:pt>
                <c:pt idx="32">
                  <c:v>354.21079963</c:v>
                </c:pt>
                <c:pt idx="33">
                  <c:v>360.54201245999997</c:v>
                </c:pt>
                <c:pt idx="34">
                  <c:v>338.63619652999995</c:v>
                </c:pt>
                <c:pt idx="35">
                  <c:v>340.46180657999997</c:v>
                </c:pt>
                <c:pt idx="36" formatCode="#,##0_);[Red]\(#,##0\)">
                  <c:v>343.02558995999999</c:v>
                </c:pt>
                <c:pt idx="37" formatCode="#,##0_);[Red]\(#,##0\)">
                  <c:v>345.34060235000004</c:v>
                </c:pt>
                <c:pt idx="38" formatCode="#,##0_);[Red]\(#,##0\)">
                  <c:v>392.84668591000002</c:v>
                </c:pt>
                <c:pt idx="39" formatCode="#,##0_);[Red]\(#,##0\)">
                  <c:v>421.59250016000004</c:v>
                </c:pt>
                <c:pt idx="40" formatCode="#,##0_);[Red]\(#,##0\)">
                  <c:v>422.72246505999999</c:v>
                </c:pt>
                <c:pt idx="41" formatCode="#,##0_);[Red]\(#,##0\)">
                  <c:v>395.75706137999998</c:v>
                </c:pt>
                <c:pt idx="42">
                  <c:v>384.38268542000003</c:v>
                </c:pt>
                <c:pt idx="43">
                  <c:v>392.92853274999999</c:v>
                </c:pt>
                <c:pt idx="44">
                  <c:v>374.36525957999999</c:v>
                </c:pt>
                <c:pt idx="45" formatCode="0.0">
                  <c:v>382.10022533</c:v>
                </c:pt>
                <c:pt idx="46" formatCode="0.0">
                  <c:v>362.68932838999996</c:v>
                </c:pt>
                <c:pt idx="47" formatCode="0.0">
                  <c:v>340.86107439999995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66-4FEB-A457-C8264C77928F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ขายส่ง</c:v>
                </c:pt>
              </c:strCache>
            </c:strRef>
          </c:tx>
          <c:spPr>
            <a:ln>
              <a:solidFill>
                <a:srgbClr val="9DDD58"/>
              </a:solidFill>
            </a:ln>
          </c:spPr>
          <c:marker>
            <c:spPr>
              <a:solidFill>
                <a:srgbClr val="27F026"/>
              </a:solidFill>
              <a:ln>
                <a:noFill/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Sheet1!$E$2:$E$49</c:f>
              <c:numCache>
                <c:formatCode>0</c:formatCode>
                <c:ptCount val="48"/>
                <c:pt idx="0">
                  <c:v>213.95227883000001</c:v>
                </c:pt>
                <c:pt idx="1">
                  <c:v>218.3616518</c:v>
                </c:pt>
                <c:pt idx="2">
                  <c:v>265.23374253000003</c:v>
                </c:pt>
                <c:pt idx="3">
                  <c:v>242.15359021</c:v>
                </c:pt>
                <c:pt idx="4">
                  <c:v>261.91669962000003</c:v>
                </c:pt>
                <c:pt idx="5">
                  <c:v>257.31993478999999</c:v>
                </c:pt>
                <c:pt idx="6">
                  <c:v>248.55027311000001</c:v>
                </c:pt>
                <c:pt idx="7">
                  <c:v>245.70927509999999</c:v>
                </c:pt>
                <c:pt idx="8">
                  <c:v>241.34067311999999</c:v>
                </c:pt>
                <c:pt idx="9">
                  <c:v>249.62883582000001</c:v>
                </c:pt>
                <c:pt idx="10">
                  <c:v>252.72865315000001</c:v>
                </c:pt>
                <c:pt idx="11">
                  <c:v>234.53665691999998</c:v>
                </c:pt>
                <c:pt idx="12">
                  <c:v>244</c:v>
                </c:pt>
                <c:pt idx="13">
                  <c:v>235</c:v>
                </c:pt>
                <c:pt idx="14">
                  <c:v>278</c:v>
                </c:pt>
                <c:pt idx="15">
                  <c:v>256</c:v>
                </c:pt>
                <c:pt idx="16">
                  <c:v>279</c:v>
                </c:pt>
                <c:pt idx="17">
                  <c:v>279</c:v>
                </c:pt>
                <c:pt idx="18">
                  <c:v>277</c:v>
                </c:pt>
                <c:pt idx="19">
                  <c:v>278</c:v>
                </c:pt>
                <c:pt idx="20">
                  <c:v>268</c:v>
                </c:pt>
                <c:pt idx="21">
                  <c:v>260</c:v>
                </c:pt>
                <c:pt idx="22">
                  <c:v>267</c:v>
                </c:pt>
                <c:pt idx="23">
                  <c:v>245</c:v>
                </c:pt>
                <c:pt idx="24">
                  <c:v>240.78827973</c:v>
                </c:pt>
                <c:pt idx="25">
                  <c:v>241.45273388999999</c:v>
                </c:pt>
                <c:pt idx="26">
                  <c:v>278.95834674999998</c:v>
                </c:pt>
                <c:pt idx="27">
                  <c:v>279.82000820999997</c:v>
                </c:pt>
                <c:pt idx="28">
                  <c:v>302.48445208999999</c:v>
                </c:pt>
                <c:pt idx="29">
                  <c:v>288.52764693</c:v>
                </c:pt>
                <c:pt idx="30">
                  <c:v>282.35968929000001</c:v>
                </c:pt>
                <c:pt idx="31">
                  <c:v>288.45856917999998</c:v>
                </c:pt>
                <c:pt idx="32">
                  <c:v>279.67853177999996</c:v>
                </c:pt>
                <c:pt idx="33">
                  <c:v>277.10775894</c:v>
                </c:pt>
                <c:pt idx="34">
                  <c:v>271.62156062000003</c:v>
                </c:pt>
                <c:pt idx="35">
                  <c:v>259.71572672999997</c:v>
                </c:pt>
                <c:pt idx="36" formatCode="#,##0_);[Red]\(#,##0\)">
                  <c:v>265.56960289</c:v>
                </c:pt>
                <c:pt idx="37" formatCode="#,##0_);[Red]\(#,##0\)">
                  <c:v>265.61448702000001</c:v>
                </c:pt>
                <c:pt idx="38" formatCode="#,##0_);[Red]\(#,##0\)">
                  <c:v>300.95230757999997</c:v>
                </c:pt>
                <c:pt idx="39" formatCode="#,##0_);[Red]\(#,##0\)">
                  <c:v>294.66746692000004</c:v>
                </c:pt>
                <c:pt idx="40" formatCode="#,##0_);[Red]\(#,##0\)">
                  <c:v>317.30060799</c:v>
                </c:pt>
                <c:pt idx="41" formatCode="#,##0_);[Red]\(#,##0\)">
                  <c:v>294.84024519999997</c:v>
                </c:pt>
                <c:pt idx="42">
                  <c:v>288.57596057999996</c:v>
                </c:pt>
                <c:pt idx="43">
                  <c:v>296.50940933999999</c:v>
                </c:pt>
                <c:pt idx="44">
                  <c:v>285.52815480000004</c:v>
                </c:pt>
                <c:pt idx="45" formatCode="0.0">
                  <c:v>286.53307423000001</c:v>
                </c:pt>
                <c:pt idx="46" formatCode="0.0">
                  <c:v>280.12851128</c:v>
                </c:pt>
                <c:pt idx="47" formatCode="0.0">
                  <c:v>252.68626128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66-4FEB-A457-C8264C779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โรงแรม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4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marker>
          <c:cat>
            <c:strRef>
              <c:f>Sheet1!$A$2:$A$49</c:f>
              <c:strCache>
                <c:ptCount val="48"/>
                <c:pt idx="0">
                  <c:v>ม.ค. 64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65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66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67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</c:strCache>
            </c:strRef>
          </c:cat>
          <c:val>
            <c:numRef>
              <c:f>Sheet1!$F$2:$F$49</c:f>
              <c:numCache>
                <c:formatCode>0</c:formatCode>
                <c:ptCount val="48"/>
                <c:pt idx="0">
                  <c:v>167.72047477000001</c:v>
                </c:pt>
                <c:pt idx="1">
                  <c:v>172.65977638999999</c:v>
                </c:pt>
                <c:pt idx="2">
                  <c:v>232.67132984</c:v>
                </c:pt>
                <c:pt idx="3">
                  <c:v>224.39457375000001</c:v>
                </c:pt>
                <c:pt idx="4">
                  <c:v>179.95770353999998</c:v>
                </c:pt>
                <c:pt idx="5">
                  <c:v>182.35422206000001</c:v>
                </c:pt>
                <c:pt idx="6">
                  <c:v>179.92811191999999</c:v>
                </c:pt>
                <c:pt idx="7">
                  <c:v>176.20562132000001</c:v>
                </c:pt>
                <c:pt idx="8">
                  <c:v>180.3455883</c:v>
                </c:pt>
                <c:pt idx="9">
                  <c:v>210.37514025999999</c:v>
                </c:pt>
                <c:pt idx="10">
                  <c:v>215.54889584</c:v>
                </c:pt>
                <c:pt idx="11">
                  <c:v>237.64238736999999</c:v>
                </c:pt>
                <c:pt idx="12">
                  <c:v>242</c:v>
                </c:pt>
                <c:pt idx="13">
                  <c:v>225</c:v>
                </c:pt>
                <c:pt idx="14">
                  <c:v>280</c:v>
                </c:pt>
                <c:pt idx="15">
                  <c:v>290</c:v>
                </c:pt>
                <c:pt idx="16">
                  <c:v>288</c:v>
                </c:pt>
                <c:pt idx="17">
                  <c:v>282</c:v>
                </c:pt>
                <c:pt idx="18">
                  <c:v>305</c:v>
                </c:pt>
                <c:pt idx="19">
                  <c:v>308</c:v>
                </c:pt>
                <c:pt idx="20">
                  <c:v>286</c:v>
                </c:pt>
                <c:pt idx="21">
                  <c:v>293</c:v>
                </c:pt>
                <c:pt idx="22">
                  <c:v>300</c:v>
                </c:pt>
                <c:pt idx="23">
                  <c:v>307</c:v>
                </c:pt>
                <c:pt idx="24">
                  <c:v>306.52929288000001</c:v>
                </c:pt>
                <c:pt idx="25">
                  <c:v>306.16388581000001</c:v>
                </c:pt>
                <c:pt idx="26">
                  <c:v>361.46407562999997</c:v>
                </c:pt>
                <c:pt idx="27">
                  <c:v>388.6164526</c:v>
                </c:pt>
                <c:pt idx="28">
                  <c:v>374.04591599000003</c:v>
                </c:pt>
                <c:pt idx="29">
                  <c:v>342.89853075000002</c:v>
                </c:pt>
                <c:pt idx="30">
                  <c:v>361.35660252999998</c:v>
                </c:pt>
                <c:pt idx="31">
                  <c:v>366.28512178</c:v>
                </c:pt>
                <c:pt idx="32">
                  <c:v>323.11099094000002</c:v>
                </c:pt>
                <c:pt idx="33">
                  <c:v>344.40376992</c:v>
                </c:pt>
                <c:pt idx="34">
                  <c:v>334.08756482999996</c:v>
                </c:pt>
                <c:pt idx="35">
                  <c:v>361.09100705999998</c:v>
                </c:pt>
                <c:pt idx="36" formatCode="#,##0_);[Red]\(#,##0\)">
                  <c:v>370.90966210000005</c:v>
                </c:pt>
                <c:pt idx="37" formatCode="#,##0_);[Red]\(#,##0\)">
                  <c:v>377.45525517000004</c:v>
                </c:pt>
                <c:pt idx="38" formatCode="#,##0_);[Red]\(#,##0\)">
                  <c:v>417.19643801999996</c:v>
                </c:pt>
                <c:pt idx="39" formatCode="#,##0_);[Red]\(#,##0\)">
                  <c:v>439.79524468</c:v>
                </c:pt>
                <c:pt idx="40" formatCode="#,##0_);[Red]\(#,##0\)">
                  <c:v>413.73987111000002</c:v>
                </c:pt>
                <c:pt idx="41" formatCode="#,##0_);[Red]\(#,##0\)">
                  <c:v>375.30109608999999</c:v>
                </c:pt>
                <c:pt idx="42">
                  <c:v>380.71833887999998</c:v>
                </c:pt>
                <c:pt idx="43">
                  <c:v>390.79875591000001</c:v>
                </c:pt>
                <c:pt idx="44">
                  <c:v>347.03403142000002</c:v>
                </c:pt>
                <c:pt idx="45" formatCode="0.0">
                  <c:v>368.16422208</c:v>
                </c:pt>
                <c:pt idx="46" formatCode="0.0">
                  <c:v>368.95166769000002</c:v>
                </c:pt>
                <c:pt idx="47" formatCode="0.0">
                  <c:v>364.98396237000003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66-4FEB-A457-C8264C779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81536"/>
        <c:axId val="316483456"/>
      </c:lineChart>
      <c:catAx>
        <c:axId val="31648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483456"/>
        <c:crosses val="autoZero"/>
        <c:auto val="1"/>
        <c:lblAlgn val="ctr"/>
        <c:lblOffset val="100"/>
        <c:noMultiLvlLbl val="0"/>
      </c:catAx>
      <c:valAx>
        <c:axId val="316483456"/>
        <c:scaling>
          <c:orientation val="minMax"/>
          <c:max val="650"/>
          <c:min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16481536"/>
        <c:crosses val="autoZero"/>
        <c:crossBetween val="between"/>
        <c:majorUnit val="100"/>
      </c:valAx>
      <c:spPr>
        <a:ln w="57150"/>
      </c:spPr>
    </c:plotArea>
    <c:plotVisOnly val="1"/>
    <c:dispBlanksAs val="gap"/>
    <c:showDLblsOverMax val="0"/>
  </c:chart>
  <c:txPr>
    <a:bodyPr/>
    <a:lstStyle/>
    <a:p>
      <a:pPr>
        <a:defRPr sz="1200" b="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89928200038661"/>
          <c:y val="0.15507258295692422"/>
          <c:w val="0.56260170098929618"/>
          <c:h val="0.747457273714256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6DE-4A66-8CDC-5747DABDD6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6DE-4A66-8CDC-5747DABDD60C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6DE-4A66-8CDC-5747DABDD60C}"/>
              </c:ext>
            </c:extLst>
          </c:dPt>
          <c:dPt>
            <c:idx val="3"/>
            <c:bubble3D val="0"/>
            <c:spPr>
              <a:solidFill>
                <a:srgbClr val="1BB76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16DE-4A66-8CDC-5747DABDD60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16DE-4A66-8CDC-5747DABDD60C}"/>
              </c:ext>
            </c:extLst>
          </c:dPt>
          <c:dLbls>
            <c:dLbl>
              <c:idx val="2"/>
              <c:layout>
                <c:manualLayout>
                  <c:x val="-6.9611138659176619E-3"/>
                  <c:y val="3.3369058369839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Kanit" pitchFamily="2" charset="-34"/>
                      <a:cs typeface="Kanit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DE-4A66-8CDC-5747DABDD60C}"/>
                </c:ext>
              </c:extLst>
            </c:dLbl>
            <c:dLbl>
              <c:idx val="3"/>
              <c:layout>
                <c:manualLayout>
                  <c:x val="-1.2762042087515635E-2"/>
                  <c:y val="1.3347623347936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Kanit" pitchFamily="2" charset="-34"/>
                      <a:cs typeface="Kanit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41862932927386"/>
                      <c:h val="0.12973889894193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6DE-4A66-8CDC-5747DABDD60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aseline="0"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6DE-4A66-8CDC-5747DABDD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Kanit" pitchFamily="2" charset="-34"/>
                    <a:cs typeface="Kanit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เบนซิน</c:v>
                </c:pt>
                <c:pt idx="1">
                  <c:v>ดีเซล</c:v>
                </c:pt>
                <c:pt idx="2">
                  <c:v>น้ำมันเครื่องบินและน้ำมันก๊าด</c:v>
                </c:pt>
                <c:pt idx="3">
                  <c:v>น้ำมันเตา</c:v>
                </c:pt>
                <c:pt idx="4">
                  <c:v>LPG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31.375409836065572</c:v>
                </c:pt>
                <c:pt idx="1">
                  <c:v>68.777868852459022</c:v>
                </c:pt>
                <c:pt idx="2">
                  <c:v>16.229234972677595</c:v>
                </c:pt>
                <c:pt idx="3">
                  <c:v>5.0609289617486342</c:v>
                </c:pt>
                <c:pt idx="4">
                  <c:v>19.100546448087432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DE-4A66-8CDC-5747DABDD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7"/>
        <c:holeSize val="5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latin typeface="Sukhumvit Set" panose="02000506000000020004" pitchFamily="2" charset="-34"/>
          <a:cs typeface="Sukhumvit Set" panose="02000506000000020004" pitchFamily="2" charset="-34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Dubai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Sheet1!$B$2:$B$73</c:f>
              <c:numCache>
                <c:formatCode>#,##0.00</c:formatCode>
                <c:ptCount val="72"/>
                <c:pt idx="0">
                  <c:v>59.080227000000001</c:v>
                </c:pt>
                <c:pt idx="1">
                  <c:v>64.574721999999994</c:v>
                </c:pt>
                <c:pt idx="2">
                  <c:v>66.934047000000007</c:v>
                </c:pt>
                <c:pt idx="3">
                  <c:v>70.950475999999995</c:v>
                </c:pt>
                <c:pt idx="4">
                  <c:v>69.375</c:v>
                </c:pt>
                <c:pt idx="5">
                  <c:v>61.758946999999999</c:v>
                </c:pt>
                <c:pt idx="6">
                  <c:v>63.253695</c:v>
                </c:pt>
                <c:pt idx="7">
                  <c:v>59.105499999999999</c:v>
                </c:pt>
                <c:pt idx="8">
                  <c:v>61.115000000000002</c:v>
                </c:pt>
                <c:pt idx="9">
                  <c:v>59.368636000000002</c:v>
                </c:pt>
                <c:pt idx="10">
                  <c:v>61.974285000000002</c:v>
                </c:pt>
                <c:pt idx="11">
                  <c:v>64.888570999999999</c:v>
                </c:pt>
                <c:pt idx="12">
                  <c:v>64.286428000000001</c:v>
                </c:pt>
                <c:pt idx="13">
                  <c:v>54.219000000000001</c:v>
                </c:pt>
                <c:pt idx="14">
                  <c:v>33.699772000000003</c:v>
                </c:pt>
                <c:pt idx="15">
                  <c:v>20.386666000000002</c:v>
                </c:pt>
                <c:pt idx="16">
                  <c:v>30.467222</c:v>
                </c:pt>
                <c:pt idx="17">
                  <c:v>40.790908999999999</c:v>
                </c:pt>
                <c:pt idx="18">
                  <c:v>43.278333000000003</c:v>
                </c:pt>
                <c:pt idx="19">
                  <c:v>43.987250000000003</c:v>
                </c:pt>
                <c:pt idx="20">
                  <c:v>41.495227</c:v>
                </c:pt>
                <c:pt idx="21">
                  <c:v>40.661135999999999</c:v>
                </c:pt>
                <c:pt idx="22">
                  <c:v>43.394047</c:v>
                </c:pt>
                <c:pt idx="23">
                  <c:v>49.815227</c:v>
                </c:pt>
                <c:pt idx="24">
                  <c:v>54.771999999999998</c:v>
                </c:pt>
                <c:pt idx="25">
                  <c:v>60.854999999999997</c:v>
                </c:pt>
                <c:pt idx="26">
                  <c:v>64.414347000000006</c:v>
                </c:pt>
                <c:pt idx="27">
                  <c:v>62.894285000000004</c:v>
                </c:pt>
                <c:pt idx="28">
                  <c:v>66.314473000000007</c:v>
                </c:pt>
                <c:pt idx="29">
                  <c:v>71.572953999999996</c:v>
                </c:pt>
                <c:pt idx="30">
                  <c:v>72.902856999999997</c:v>
                </c:pt>
                <c:pt idx="31">
                  <c:v>69.484999999999999</c:v>
                </c:pt>
                <c:pt idx="32">
                  <c:v>72.607954000000007</c:v>
                </c:pt>
                <c:pt idx="33">
                  <c:v>81.585476</c:v>
                </c:pt>
                <c:pt idx="34">
                  <c:v>80.276427999999996</c:v>
                </c:pt>
                <c:pt idx="35">
                  <c:v>73.185453999999993</c:v>
                </c:pt>
                <c:pt idx="36">
                  <c:v>83.455237999999994</c:v>
                </c:pt>
                <c:pt idx="37">
                  <c:v>92.34</c:v>
                </c:pt>
                <c:pt idx="38">
                  <c:v>110.89369499999999</c:v>
                </c:pt>
                <c:pt idx="39">
                  <c:v>102.78625</c:v>
                </c:pt>
                <c:pt idx="40">
                  <c:v>108.153947</c:v>
                </c:pt>
                <c:pt idx="41">
                  <c:v>113.24181799999999</c:v>
                </c:pt>
                <c:pt idx="42">
                  <c:v>103.12325</c:v>
                </c:pt>
                <c:pt idx="43">
                  <c:v>96.600909000000001</c:v>
                </c:pt>
                <c:pt idx="44">
                  <c:v>90.910909000000004</c:v>
                </c:pt>
                <c:pt idx="45">
                  <c:v>91.13</c:v>
                </c:pt>
                <c:pt idx="46">
                  <c:v>86.222499999999997</c:v>
                </c:pt>
                <c:pt idx="47">
                  <c:v>77.196427999999997</c:v>
                </c:pt>
                <c:pt idx="48">
                  <c:v>80.565276999999995</c:v>
                </c:pt>
                <c:pt idx="49">
                  <c:v>82.085250000000002</c:v>
                </c:pt>
                <c:pt idx="50">
                  <c:v>78.493043</c:v>
                </c:pt>
                <c:pt idx="51">
                  <c:v>83.411841999999993</c:v>
                </c:pt>
                <c:pt idx="52">
                  <c:v>74.955500000000001</c:v>
                </c:pt>
                <c:pt idx="53">
                  <c:v>74.923421000000005</c:v>
                </c:pt>
                <c:pt idx="54">
                  <c:v>80.444999999999993</c:v>
                </c:pt>
                <c:pt idx="55">
                  <c:v>86.464545000000001</c:v>
                </c:pt>
                <c:pt idx="56">
                  <c:v>93.143946999999997</c:v>
                </c:pt>
                <c:pt idx="57">
                  <c:v>89.816944000000007</c:v>
                </c:pt>
                <c:pt idx="58">
                  <c:v>82.445680999999993</c:v>
                </c:pt>
                <c:pt idx="59">
                  <c:v>77.330500000000001</c:v>
                </c:pt>
                <c:pt idx="60">
                  <c:v>78.774299999999997</c:v>
                </c:pt>
                <c:pt idx="61">
                  <c:v>80.884</c:v>
                </c:pt>
                <c:pt idx="62">
                  <c:v>84.152000000000001</c:v>
                </c:pt>
                <c:pt idx="63">
                  <c:v>89.171999999999997</c:v>
                </c:pt>
                <c:pt idx="64">
                  <c:v>84.061000000000007</c:v>
                </c:pt>
                <c:pt idx="65">
                  <c:v>82.549000000000007</c:v>
                </c:pt>
                <c:pt idx="66">
                  <c:v>83.829782608695666</c:v>
                </c:pt>
                <c:pt idx="67">
                  <c:v>77.59571428571428</c:v>
                </c:pt>
                <c:pt idx="68">
                  <c:v>73.513809523809527</c:v>
                </c:pt>
                <c:pt idx="69">
                  <c:v>74.94</c:v>
                </c:pt>
                <c:pt idx="70">
                  <c:v>72.617857142857133</c:v>
                </c:pt>
                <c:pt idx="71">
                  <c:v>73.234047619047615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1-42C1-8C1F-628D39761B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Brent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Sheet1!$C$2:$C$73</c:f>
              <c:numCache>
                <c:formatCode>#,##0.00</c:formatCode>
                <c:ptCount val="72"/>
                <c:pt idx="0">
                  <c:v>60.231363000000002</c:v>
                </c:pt>
                <c:pt idx="1">
                  <c:v>64.391000000000005</c:v>
                </c:pt>
                <c:pt idx="2">
                  <c:v>66.874285</c:v>
                </c:pt>
                <c:pt idx="3">
                  <c:v>71.587249999999997</c:v>
                </c:pt>
                <c:pt idx="4">
                  <c:v>70.389522999999997</c:v>
                </c:pt>
                <c:pt idx="5">
                  <c:v>63.232999999999997</c:v>
                </c:pt>
                <c:pt idx="6">
                  <c:v>64.325434000000001</c:v>
                </c:pt>
                <c:pt idx="7">
                  <c:v>59.573332999999998</c:v>
                </c:pt>
                <c:pt idx="8">
                  <c:v>62.436666000000002</c:v>
                </c:pt>
                <c:pt idx="9">
                  <c:v>59.602607999999996</c:v>
                </c:pt>
                <c:pt idx="10">
                  <c:v>62.611904000000003</c:v>
                </c:pt>
                <c:pt idx="11">
                  <c:v>65.180999999999997</c:v>
                </c:pt>
                <c:pt idx="12">
                  <c:v>63.75159</c:v>
                </c:pt>
                <c:pt idx="13">
                  <c:v>55.640250000000002</c:v>
                </c:pt>
                <c:pt idx="14">
                  <c:v>33.725909000000001</c:v>
                </c:pt>
                <c:pt idx="15">
                  <c:v>26.241499999999998</c:v>
                </c:pt>
                <c:pt idx="16">
                  <c:v>32.132631000000003</c:v>
                </c:pt>
                <c:pt idx="17">
                  <c:v>40.67409</c:v>
                </c:pt>
                <c:pt idx="18">
                  <c:v>43.276955999999998</c:v>
                </c:pt>
                <c:pt idx="19">
                  <c:v>45.100499999999997</c:v>
                </c:pt>
                <c:pt idx="20">
                  <c:v>41.859090000000002</c:v>
                </c:pt>
                <c:pt idx="21">
                  <c:v>41.489545</c:v>
                </c:pt>
                <c:pt idx="22">
                  <c:v>43.890951999999999</c:v>
                </c:pt>
                <c:pt idx="23">
                  <c:v>50.151428000000003</c:v>
                </c:pt>
                <c:pt idx="24">
                  <c:v>55.359000000000002</c:v>
                </c:pt>
                <c:pt idx="25">
                  <c:v>62.354750000000003</c:v>
                </c:pt>
                <c:pt idx="26">
                  <c:v>65.976085999999995</c:v>
                </c:pt>
                <c:pt idx="27">
                  <c:v>65.347999999999999</c:v>
                </c:pt>
                <c:pt idx="28">
                  <c:v>68.510000000000005</c:v>
                </c:pt>
                <c:pt idx="29">
                  <c:v>73.432271999999998</c:v>
                </c:pt>
                <c:pt idx="30">
                  <c:v>74.313862999999998</c:v>
                </c:pt>
                <c:pt idx="31">
                  <c:v>70.583332999999996</c:v>
                </c:pt>
                <c:pt idx="32">
                  <c:v>75.005227000000005</c:v>
                </c:pt>
                <c:pt idx="33">
                  <c:v>83.818095</c:v>
                </c:pt>
                <c:pt idx="34">
                  <c:v>81.112954000000002</c:v>
                </c:pt>
                <c:pt idx="35">
                  <c:v>74.482856999999996</c:v>
                </c:pt>
                <c:pt idx="36">
                  <c:v>86.108999999999995</c:v>
                </c:pt>
                <c:pt idx="37">
                  <c:v>94.275499999999994</c:v>
                </c:pt>
                <c:pt idx="38">
                  <c:v>113.510434</c:v>
                </c:pt>
                <c:pt idx="39">
                  <c:v>105.25157799999999</c:v>
                </c:pt>
                <c:pt idx="40">
                  <c:v>112.517</c:v>
                </c:pt>
                <c:pt idx="41">
                  <c:v>117.7675</c:v>
                </c:pt>
                <c:pt idx="42">
                  <c:v>105.35571400000001</c:v>
                </c:pt>
                <c:pt idx="43">
                  <c:v>97.377726999999993</c:v>
                </c:pt>
                <c:pt idx="44">
                  <c:v>90.74</c:v>
                </c:pt>
                <c:pt idx="45">
                  <c:v>93.638499999999993</c:v>
                </c:pt>
                <c:pt idx="46">
                  <c:v>91.040908999999999</c:v>
                </c:pt>
                <c:pt idx="47">
                  <c:v>81.379499999999993</c:v>
                </c:pt>
                <c:pt idx="48">
                  <c:v>84.233808999999994</c:v>
                </c:pt>
                <c:pt idx="49">
                  <c:v>83.459000000000003</c:v>
                </c:pt>
                <c:pt idx="50">
                  <c:v>79.292608000000001</c:v>
                </c:pt>
                <c:pt idx="51">
                  <c:v>83.568888000000001</c:v>
                </c:pt>
                <c:pt idx="52">
                  <c:v>75.361110999999994</c:v>
                </c:pt>
                <c:pt idx="53">
                  <c:v>75.035238000000007</c:v>
                </c:pt>
                <c:pt idx="54">
                  <c:v>80.13</c:v>
                </c:pt>
                <c:pt idx="55">
                  <c:v>85.095714000000001</c:v>
                </c:pt>
                <c:pt idx="56">
                  <c:v>92.705500000000001</c:v>
                </c:pt>
                <c:pt idx="57">
                  <c:v>88.872500000000002</c:v>
                </c:pt>
                <c:pt idx="58">
                  <c:v>82.465999999999994</c:v>
                </c:pt>
                <c:pt idx="59">
                  <c:v>77.538156999999998</c:v>
                </c:pt>
                <c:pt idx="60">
                  <c:v>78.940700000000007</c:v>
                </c:pt>
                <c:pt idx="61">
                  <c:v>84.896000000000001</c:v>
                </c:pt>
                <c:pt idx="62">
                  <c:v>84.896000000000001</c:v>
                </c:pt>
                <c:pt idx="63">
                  <c:v>89.085999999999999</c:v>
                </c:pt>
                <c:pt idx="64">
                  <c:v>83.382999999999996</c:v>
                </c:pt>
                <c:pt idx="65">
                  <c:v>82.846000000000004</c:v>
                </c:pt>
                <c:pt idx="66">
                  <c:v>84.088260869565218</c:v>
                </c:pt>
                <c:pt idx="67">
                  <c:v>79.010238095238108</c:v>
                </c:pt>
                <c:pt idx="68">
                  <c:v>73.155714285714282</c:v>
                </c:pt>
                <c:pt idx="69">
                  <c:v>75.302608695652168</c:v>
                </c:pt>
                <c:pt idx="70">
                  <c:v>73.505476190476188</c:v>
                </c:pt>
                <c:pt idx="71">
                  <c:v>73.138750000000002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C1-42C1-8C1F-628D39761B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Sheet1!$D$2:$D$73</c:f>
              <c:numCache>
                <c:formatCode>#,##0.00</c:formatCode>
                <c:ptCount val="72"/>
                <c:pt idx="0">
                  <c:v>51.518095000000002</c:v>
                </c:pt>
                <c:pt idx="1">
                  <c:v>54.948946999999997</c:v>
                </c:pt>
                <c:pt idx="2">
                  <c:v>58.139522999999997</c:v>
                </c:pt>
                <c:pt idx="3">
                  <c:v>63.882857000000001</c:v>
                </c:pt>
                <c:pt idx="4">
                  <c:v>60.842272000000001</c:v>
                </c:pt>
                <c:pt idx="5">
                  <c:v>54.677500000000002</c:v>
                </c:pt>
                <c:pt idx="6">
                  <c:v>57.522857000000002</c:v>
                </c:pt>
                <c:pt idx="7">
                  <c:v>54.834090000000003</c:v>
                </c:pt>
                <c:pt idx="8">
                  <c:v>56.953499999999998</c:v>
                </c:pt>
                <c:pt idx="9">
                  <c:v>53.984347</c:v>
                </c:pt>
                <c:pt idx="10">
                  <c:v>57.164735999999998</c:v>
                </c:pt>
                <c:pt idx="11">
                  <c:v>59.802379999999999</c:v>
                </c:pt>
                <c:pt idx="12">
                  <c:v>57.515237999999997</c:v>
                </c:pt>
                <c:pt idx="13">
                  <c:v>50.53</c:v>
                </c:pt>
                <c:pt idx="14">
                  <c:v>29.865908999999998</c:v>
                </c:pt>
                <c:pt idx="15">
                  <c:v>16.535</c:v>
                </c:pt>
                <c:pt idx="16">
                  <c:v>28.5715</c:v>
                </c:pt>
                <c:pt idx="17">
                  <c:v>38.302272000000002</c:v>
                </c:pt>
                <c:pt idx="18">
                  <c:v>40.846362999999997</c:v>
                </c:pt>
                <c:pt idx="19">
                  <c:v>42.365237999999998</c:v>
                </c:pt>
                <c:pt idx="20">
                  <c:v>39.601903999999998</c:v>
                </c:pt>
                <c:pt idx="21">
                  <c:v>39.529089999999997</c:v>
                </c:pt>
                <c:pt idx="22">
                  <c:v>41.096842000000002</c:v>
                </c:pt>
                <c:pt idx="23">
                  <c:v>47.050454000000002</c:v>
                </c:pt>
                <c:pt idx="24">
                  <c:v>52.097368000000003</c:v>
                </c:pt>
                <c:pt idx="25">
                  <c:v>59.058421000000003</c:v>
                </c:pt>
                <c:pt idx="26">
                  <c:v>62.350869000000003</c:v>
                </c:pt>
                <c:pt idx="27">
                  <c:v>61.706665999999998</c:v>
                </c:pt>
                <c:pt idx="28">
                  <c:v>65.179500000000004</c:v>
                </c:pt>
                <c:pt idx="29">
                  <c:v>71.383180999999993</c:v>
                </c:pt>
                <c:pt idx="30">
                  <c:v>72.459999999999994</c:v>
                </c:pt>
                <c:pt idx="31">
                  <c:v>67.728181000000006</c:v>
                </c:pt>
                <c:pt idx="32">
                  <c:v>71.563333</c:v>
                </c:pt>
                <c:pt idx="33">
                  <c:v>81.33</c:v>
                </c:pt>
                <c:pt idx="34">
                  <c:v>79.173500000000004</c:v>
                </c:pt>
                <c:pt idx="35">
                  <c:v>71.531903999999997</c:v>
                </c:pt>
                <c:pt idx="36">
                  <c:v>83.131500000000003</c:v>
                </c:pt>
                <c:pt idx="37">
                  <c:v>91.763157000000007</c:v>
                </c:pt>
                <c:pt idx="38">
                  <c:v>108.579565</c:v>
                </c:pt>
                <c:pt idx="39">
                  <c:v>101.77549999999999</c:v>
                </c:pt>
                <c:pt idx="40">
                  <c:v>109.9645</c:v>
                </c:pt>
                <c:pt idx="41">
                  <c:v>114.593333</c:v>
                </c:pt>
                <c:pt idx="42">
                  <c:v>99.849500000000006</c:v>
                </c:pt>
                <c:pt idx="43">
                  <c:v>91.565217000000004</c:v>
                </c:pt>
                <c:pt idx="44">
                  <c:v>83.866190000000003</c:v>
                </c:pt>
                <c:pt idx="45">
                  <c:v>87.316500000000005</c:v>
                </c:pt>
                <c:pt idx="46">
                  <c:v>84.783500000000004</c:v>
                </c:pt>
                <c:pt idx="47">
                  <c:v>76.499047000000004</c:v>
                </c:pt>
                <c:pt idx="48">
                  <c:v>78.114000000000004</c:v>
                </c:pt>
                <c:pt idx="49">
                  <c:v>76.847368000000003</c:v>
                </c:pt>
                <c:pt idx="50">
                  <c:v>73.372608</c:v>
                </c:pt>
                <c:pt idx="51">
                  <c:v>79.441578000000007</c:v>
                </c:pt>
                <c:pt idx="52">
                  <c:v>71.656000000000006</c:v>
                </c:pt>
                <c:pt idx="53">
                  <c:v>70.27</c:v>
                </c:pt>
                <c:pt idx="54">
                  <c:v>76.915238000000002</c:v>
                </c:pt>
                <c:pt idx="55">
                  <c:v>81.330909000000005</c:v>
                </c:pt>
                <c:pt idx="56">
                  <c:v>89.474735999999993</c:v>
                </c:pt>
                <c:pt idx="57">
                  <c:v>85.546110999999996</c:v>
                </c:pt>
                <c:pt idx="58">
                  <c:v>77.526578000000001</c:v>
                </c:pt>
                <c:pt idx="59">
                  <c:v>72.084999999999994</c:v>
                </c:pt>
                <c:pt idx="60">
                  <c:v>74.151399999999995</c:v>
                </c:pt>
                <c:pt idx="61">
                  <c:v>80.492999999999995</c:v>
                </c:pt>
                <c:pt idx="62">
                  <c:v>80.492999999999995</c:v>
                </c:pt>
                <c:pt idx="63">
                  <c:v>84.587000000000003</c:v>
                </c:pt>
                <c:pt idx="64">
                  <c:v>78.807000000000002</c:v>
                </c:pt>
                <c:pt idx="65">
                  <c:v>78.88</c:v>
                </c:pt>
                <c:pt idx="66">
                  <c:v>80.532380952380947</c:v>
                </c:pt>
                <c:pt idx="67">
                  <c:v>75.542272727272717</c:v>
                </c:pt>
                <c:pt idx="68">
                  <c:v>69.487500000000011</c:v>
                </c:pt>
                <c:pt idx="69">
                  <c:v>71.613913043478263</c:v>
                </c:pt>
                <c:pt idx="70">
                  <c:v>69.668421052631587</c:v>
                </c:pt>
                <c:pt idx="71">
                  <c:v>69.783333333333331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C1-42C1-8C1F-628D39761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954688"/>
        <c:axId val="315956224"/>
      </c:lineChart>
      <c:catAx>
        <c:axId val="3159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56224"/>
        <c:crosses val="autoZero"/>
        <c:auto val="1"/>
        <c:lblAlgn val="ctr"/>
        <c:lblOffset val="100"/>
        <c:noMultiLvlLbl val="1"/>
      </c:catAx>
      <c:valAx>
        <c:axId val="31595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latin typeface="Kanit" pitchFamily="2" charset="-34"/>
                    <a:cs typeface="Kanit" pitchFamily="2" charset="-34"/>
                  </a:rPr>
                  <a:t>USD/</a:t>
                </a:r>
                <a:r>
                  <a:rPr lang="en-US" b="1" dirty="0" err="1">
                    <a:latin typeface="Kanit" pitchFamily="2" charset="-34"/>
                    <a:cs typeface="Kanit" pitchFamily="2" charset="-34"/>
                  </a:rPr>
                  <a:t>bbl</a:t>
                </a:r>
                <a:endParaRPr lang="en-US" b="1" dirty="0">
                  <a:latin typeface="Kanit" pitchFamily="2" charset="-34"/>
                  <a:cs typeface="Kanit" pitchFamily="2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-5400000" vert="horz" anchor="t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Sheet1!$B$2:$B$73</c:f>
              <c:numCache>
                <c:formatCode>0.00_)</c:formatCode>
                <c:ptCount val="72"/>
                <c:pt idx="0">
                  <c:v>61.026817999999999</c:v>
                </c:pt>
                <c:pt idx="1">
                  <c:v>66.240555000000001</c:v>
                </c:pt>
                <c:pt idx="2">
                  <c:v>74.429523000000003</c:v>
                </c:pt>
                <c:pt idx="3">
                  <c:v>80.760000000000005</c:v>
                </c:pt>
                <c:pt idx="4">
                  <c:v>76.328095000000005</c:v>
                </c:pt>
                <c:pt idx="5">
                  <c:v>67.534735999999995</c:v>
                </c:pt>
                <c:pt idx="6">
                  <c:v>73.69</c:v>
                </c:pt>
                <c:pt idx="7">
                  <c:v>70.057500000000005</c:v>
                </c:pt>
                <c:pt idx="8">
                  <c:v>74.708095</c:v>
                </c:pt>
                <c:pt idx="9">
                  <c:v>74.024090000000001</c:v>
                </c:pt>
                <c:pt idx="10">
                  <c:v>76.25</c:v>
                </c:pt>
                <c:pt idx="11">
                  <c:v>74.8</c:v>
                </c:pt>
                <c:pt idx="12">
                  <c:v>71.271904000000006</c:v>
                </c:pt>
                <c:pt idx="13">
                  <c:v>64.450999999999993</c:v>
                </c:pt>
                <c:pt idx="14">
                  <c:v>36.447271999999998</c:v>
                </c:pt>
                <c:pt idx="15">
                  <c:v>20.518094999999999</c:v>
                </c:pt>
                <c:pt idx="16">
                  <c:v>33.476111000000003</c:v>
                </c:pt>
                <c:pt idx="17">
                  <c:v>45.324545000000001</c:v>
                </c:pt>
                <c:pt idx="18">
                  <c:v>46.612856999999998</c:v>
                </c:pt>
                <c:pt idx="19">
                  <c:v>48.209499999999998</c:v>
                </c:pt>
                <c:pt idx="20">
                  <c:v>47.224089999999997</c:v>
                </c:pt>
                <c:pt idx="21">
                  <c:v>45.974544999999999</c:v>
                </c:pt>
                <c:pt idx="22">
                  <c:v>46.724285000000002</c:v>
                </c:pt>
                <c:pt idx="23">
                  <c:v>53.462271999999999</c:v>
                </c:pt>
                <c:pt idx="24">
                  <c:v>60.043500000000002</c:v>
                </c:pt>
                <c:pt idx="25">
                  <c:v>67.868420999999998</c:v>
                </c:pt>
                <c:pt idx="26">
                  <c:v>73.430869000000001</c:v>
                </c:pt>
                <c:pt idx="27">
                  <c:v>73.987618999999995</c:v>
                </c:pt>
                <c:pt idx="28">
                  <c:v>76.185263000000006</c:v>
                </c:pt>
                <c:pt idx="29">
                  <c:v>80.319999999999993</c:v>
                </c:pt>
                <c:pt idx="30">
                  <c:v>85.315237999999994</c:v>
                </c:pt>
                <c:pt idx="31">
                  <c:v>80.946665999999993</c:v>
                </c:pt>
                <c:pt idx="32">
                  <c:v>84.038635999999997</c:v>
                </c:pt>
                <c:pt idx="33">
                  <c:v>98.648094999999998</c:v>
                </c:pt>
                <c:pt idx="34">
                  <c:v>94.915713999999994</c:v>
                </c:pt>
                <c:pt idx="35">
                  <c:v>87.871363000000002</c:v>
                </c:pt>
                <c:pt idx="36">
                  <c:v>98.076666000000003</c:v>
                </c:pt>
                <c:pt idx="37">
                  <c:v>110.79555499999999</c:v>
                </c:pt>
                <c:pt idx="38">
                  <c:v>131.13043400000001</c:v>
                </c:pt>
                <c:pt idx="39">
                  <c:v>126.9235</c:v>
                </c:pt>
                <c:pt idx="40">
                  <c:v>146.97526300000001</c:v>
                </c:pt>
                <c:pt idx="41">
                  <c:v>155.180454</c:v>
                </c:pt>
                <c:pt idx="42">
                  <c:v>121.70350000000001</c:v>
                </c:pt>
                <c:pt idx="43">
                  <c:v>110.86909</c:v>
                </c:pt>
                <c:pt idx="44">
                  <c:v>97.785454000000001</c:v>
                </c:pt>
                <c:pt idx="45">
                  <c:v>94.887</c:v>
                </c:pt>
                <c:pt idx="46">
                  <c:v>98.456362999999996</c:v>
                </c:pt>
                <c:pt idx="47">
                  <c:v>89.398094999999998</c:v>
                </c:pt>
                <c:pt idx="48">
                  <c:v>98.996314999999996</c:v>
                </c:pt>
                <c:pt idx="49">
                  <c:v>99.388000000000005</c:v>
                </c:pt>
                <c:pt idx="50">
                  <c:v>98.510434000000004</c:v>
                </c:pt>
                <c:pt idx="51">
                  <c:v>100.26105200000001</c:v>
                </c:pt>
                <c:pt idx="52">
                  <c:v>90.337999999999994</c:v>
                </c:pt>
                <c:pt idx="53">
                  <c:v>90.667367999999996</c:v>
                </c:pt>
                <c:pt idx="54">
                  <c:v>98.992379999999997</c:v>
                </c:pt>
                <c:pt idx="55">
                  <c:v>107.665909</c:v>
                </c:pt>
                <c:pt idx="56">
                  <c:v>109.926315</c:v>
                </c:pt>
                <c:pt idx="57">
                  <c:v>99.17</c:v>
                </c:pt>
                <c:pt idx="58">
                  <c:v>97.556190000000001</c:v>
                </c:pt>
                <c:pt idx="59">
                  <c:v>91.303156999999999</c:v>
                </c:pt>
                <c:pt idx="60">
                  <c:v>95.724000000000004</c:v>
                </c:pt>
                <c:pt idx="61">
                  <c:v>100.161</c:v>
                </c:pt>
                <c:pt idx="62">
                  <c:v>101.44</c:v>
                </c:pt>
                <c:pt idx="63">
                  <c:v>106.47199999999999</c:v>
                </c:pt>
                <c:pt idx="64">
                  <c:v>95.498000000000005</c:v>
                </c:pt>
                <c:pt idx="65">
                  <c:v>93.078000000000003</c:v>
                </c:pt>
                <c:pt idx="66">
                  <c:v>96.541304347826056</c:v>
                </c:pt>
                <c:pt idx="67">
                  <c:v>88.938095238095201</c:v>
                </c:pt>
                <c:pt idx="68">
                  <c:v>82.858095238095231</c:v>
                </c:pt>
                <c:pt idx="69">
                  <c:v>85.931818181818187</c:v>
                </c:pt>
                <c:pt idx="70">
                  <c:v>84.508571428571429</c:v>
                </c:pt>
                <c:pt idx="71">
                  <c:v>84.64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F-41F4-9A60-F334379A7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Sheet1!$C$2:$C$73</c:f>
              <c:numCache>
                <c:formatCode>0.00_)</c:formatCode>
                <c:ptCount val="72"/>
                <c:pt idx="0">
                  <c:v>70.794544999999999</c:v>
                </c:pt>
                <c:pt idx="1">
                  <c:v>77.843333000000001</c:v>
                </c:pt>
                <c:pt idx="2">
                  <c:v>80.342380000000006</c:v>
                </c:pt>
                <c:pt idx="3">
                  <c:v>82.690476000000004</c:v>
                </c:pt>
                <c:pt idx="4">
                  <c:v>82.174284999999998</c:v>
                </c:pt>
                <c:pt idx="5">
                  <c:v>74.335789000000005</c:v>
                </c:pt>
                <c:pt idx="6">
                  <c:v>78.072608000000002</c:v>
                </c:pt>
                <c:pt idx="7">
                  <c:v>74.327500000000001</c:v>
                </c:pt>
                <c:pt idx="8">
                  <c:v>77.131904000000006</c:v>
                </c:pt>
                <c:pt idx="9">
                  <c:v>75.610454000000004</c:v>
                </c:pt>
                <c:pt idx="10">
                  <c:v>75.301903999999993</c:v>
                </c:pt>
                <c:pt idx="11">
                  <c:v>78.206665999999998</c:v>
                </c:pt>
                <c:pt idx="12">
                  <c:v>76.046189999999996</c:v>
                </c:pt>
                <c:pt idx="13">
                  <c:v>64.673500000000004</c:v>
                </c:pt>
                <c:pt idx="14">
                  <c:v>44.463636000000001</c:v>
                </c:pt>
                <c:pt idx="15">
                  <c:v>28.748094999999999</c:v>
                </c:pt>
                <c:pt idx="16">
                  <c:v>33.97</c:v>
                </c:pt>
                <c:pt idx="17">
                  <c:v>46.110908999999999</c:v>
                </c:pt>
                <c:pt idx="18">
                  <c:v>49.893332999999998</c:v>
                </c:pt>
                <c:pt idx="19">
                  <c:v>48.012500000000003</c:v>
                </c:pt>
                <c:pt idx="20">
                  <c:v>43.334544999999999</c:v>
                </c:pt>
                <c:pt idx="21">
                  <c:v>43.395454000000001</c:v>
                </c:pt>
                <c:pt idx="22">
                  <c:v>47.104761000000003</c:v>
                </c:pt>
                <c:pt idx="23">
                  <c:v>54.432727</c:v>
                </c:pt>
                <c:pt idx="24">
                  <c:v>58.826500000000003</c:v>
                </c:pt>
                <c:pt idx="25">
                  <c:v>66.689473000000007</c:v>
                </c:pt>
                <c:pt idx="26">
                  <c:v>68.748260000000002</c:v>
                </c:pt>
                <c:pt idx="27">
                  <c:v>67.691190000000006</c:v>
                </c:pt>
                <c:pt idx="28">
                  <c:v>72.069999999999993</c:v>
                </c:pt>
                <c:pt idx="29">
                  <c:v>76.776818000000006</c:v>
                </c:pt>
                <c:pt idx="30">
                  <c:v>77.929046999999997</c:v>
                </c:pt>
                <c:pt idx="31">
                  <c:v>73.716189999999997</c:v>
                </c:pt>
                <c:pt idx="32">
                  <c:v>79.585909000000001</c:v>
                </c:pt>
                <c:pt idx="33">
                  <c:v>93.452856999999995</c:v>
                </c:pt>
                <c:pt idx="34">
                  <c:v>91.007619000000005</c:v>
                </c:pt>
                <c:pt idx="35">
                  <c:v>84.915908999999999</c:v>
                </c:pt>
                <c:pt idx="36">
                  <c:v>97.837142</c:v>
                </c:pt>
                <c:pt idx="37">
                  <c:v>110.018888</c:v>
                </c:pt>
                <c:pt idx="38">
                  <c:v>137.482608</c:v>
                </c:pt>
                <c:pt idx="39">
                  <c:v>139.45750000000001</c:v>
                </c:pt>
                <c:pt idx="40">
                  <c:v>145.52473599999999</c:v>
                </c:pt>
                <c:pt idx="41">
                  <c:v>168.51272700000001</c:v>
                </c:pt>
                <c:pt idx="42">
                  <c:v>137.11949999999999</c:v>
                </c:pt>
                <c:pt idx="43">
                  <c:v>134.258636</c:v>
                </c:pt>
                <c:pt idx="44">
                  <c:v>124.832272</c:v>
                </c:pt>
                <c:pt idx="45">
                  <c:v>133.84100000000001</c:v>
                </c:pt>
                <c:pt idx="46">
                  <c:v>126.285909</c:v>
                </c:pt>
                <c:pt idx="47">
                  <c:v>112.41571399999999</c:v>
                </c:pt>
                <c:pt idx="48">
                  <c:v>113.947368</c:v>
                </c:pt>
                <c:pt idx="49">
                  <c:v>103.61</c:v>
                </c:pt>
                <c:pt idx="50">
                  <c:v>98.916521000000003</c:v>
                </c:pt>
                <c:pt idx="51">
                  <c:v>97.115262999999999</c:v>
                </c:pt>
                <c:pt idx="52">
                  <c:v>88.495500000000007</c:v>
                </c:pt>
                <c:pt idx="53">
                  <c:v>91.232105000000004</c:v>
                </c:pt>
                <c:pt idx="54">
                  <c:v>101.012857</c:v>
                </c:pt>
                <c:pt idx="55">
                  <c:v>117.287272</c:v>
                </c:pt>
                <c:pt idx="56">
                  <c:v>122.548947</c:v>
                </c:pt>
                <c:pt idx="57">
                  <c:v>113.856111</c:v>
                </c:pt>
                <c:pt idx="58">
                  <c:v>103.67611100000001</c:v>
                </c:pt>
                <c:pt idx="59">
                  <c:v>97.250500000000002</c:v>
                </c:pt>
                <c:pt idx="60">
                  <c:v>122.13800000000001</c:v>
                </c:pt>
                <c:pt idx="61">
                  <c:v>105.968</c:v>
                </c:pt>
                <c:pt idx="62">
                  <c:v>103.501</c:v>
                </c:pt>
                <c:pt idx="63">
                  <c:v>104.31699999999999</c:v>
                </c:pt>
                <c:pt idx="64">
                  <c:v>96.93</c:v>
                </c:pt>
                <c:pt idx="65">
                  <c:v>97.819000000000003</c:v>
                </c:pt>
                <c:pt idx="66">
                  <c:v>99.201304347826095</c:v>
                </c:pt>
                <c:pt idx="67">
                  <c:v>92.124761904761911</c:v>
                </c:pt>
                <c:pt idx="68">
                  <c:v>84.22714285714288</c:v>
                </c:pt>
                <c:pt idx="69">
                  <c:v>87.705000000000013</c:v>
                </c:pt>
                <c:pt idx="70">
                  <c:v>89.159523809523805</c:v>
                </c:pt>
                <c:pt idx="71">
                  <c:v>88.828095238095258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0F-41F4-9A60-F334379A7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Sheet1!$D$2:$D$73</c:f>
              <c:numCache>
                <c:formatCode>0.00_)</c:formatCode>
                <c:ptCount val="72"/>
                <c:pt idx="0">
                  <c:v>56.978180999999999</c:v>
                </c:pt>
                <c:pt idx="1">
                  <c:v>62.961111000000002</c:v>
                </c:pt>
                <c:pt idx="2">
                  <c:v>65.237142000000006</c:v>
                </c:pt>
                <c:pt idx="3">
                  <c:v>65.857141999999996</c:v>
                </c:pt>
                <c:pt idx="4">
                  <c:v>63.641427999999998</c:v>
                </c:pt>
                <c:pt idx="5">
                  <c:v>58.623683999999997</c:v>
                </c:pt>
                <c:pt idx="6">
                  <c:v>65.164782000000002</c:v>
                </c:pt>
                <c:pt idx="7">
                  <c:v>53.73</c:v>
                </c:pt>
                <c:pt idx="8">
                  <c:v>60.479047000000001</c:v>
                </c:pt>
                <c:pt idx="9">
                  <c:v>45.832726999999998</c:v>
                </c:pt>
                <c:pt idx="10">
                  <c:v>37.855238</c:v>
                </c:pt>
                <c:pt idx="11">
                  <c:v>41.654761000000001</c:v>
                </c:pt>
                <c:pt idx="12">
                  <c:v>49.998570999999998</c:v>
                </c:pt>
                <c:pt idx="13">
                  <c:v>44.9405</c:v>
                </c:pt>
                <c:pt idx="14">
                  <c:v>30.800909000000001</c:v>
                </c:pt>
                <c:pt idx="15">
                  <c:v>23.324285</c:v>
                </c:pt>
                <c:pt idx="16">
                  <c:v>26.658332999999999</c:v>
                </c:pt>
                <c:pt idx="17">
                  <c:v>36.848635999999999</c:v>
                </c:pt>
                <c:pt idx="18">
                  <c:v>39.334285000000001</c:v>
                </c:pt>
                <c:pt idx="19">
                  <c:v>42.221499999999999</c:v>
                </c:pt>
                <c:pt idx="20">
                  <c:v>39.69</c:v>
                </c:pt>
                <c:pt idx="21">
                  <c:v>41.221362999999997</c:v>
                </c:pt>
                <c:pt idx="22">
                  <c:v>43.626666</c:v>
                </c:pt>
                <c:pt idx="23">
                  <c:v>47.359090000000002</c:v>
                </c:pt>
                <c:pt idx="24">
                  <c:v>51.438499999999998</c:v>
                </c:pt>
                <c:pt idx="25">
                  <c:v>57.585788999999998</c:v>
                </c:pt>
                <c:pt idx="26">
                  <c:v>60.696956</c:v>
                </c:pt>
                <c:pt idx="27">
                  <c:v>58.973332999999997</c:v>
                </c:pt>
                <c:pt idx="28">
                  <c:v>59.699472999999998</c:v>
                </c:pt>
                <c:pt idx="29">
                  <c:v>64.676817999999997</c:v>
                </c:pt>
                <c:pt idx="30">
                  <c:v>66.179523000000003</c:v>
                </c:pt>
                <c:pt idx="31">
                  <c:v>65.156189999999995</c:v>
                </c:pt>
                <c:pt idx="32">
                  <c:v>73.492727000000002</c:v>
                </c:pt>
                <c:pt idx="33">
                  <c:v>77.556666000000007</c:v>
                </c:pt>
                <c:pt idx="34">
                  <c:v>71.09</c:v>
                </c:pt>
                <c:pt idx="35">
                  <c:v>65.771362999999994</c:v>
                </c:pt>
                <c:pt idx="36">
                  <c:v>76.087142</c:v>
                </c:pt>
                <c:pt idx="37">
                  <c:v>82.575000000000003</c:v>
                </c:pt>
                <c:pt idx="38">
                  <c:v>103.02043399999999</c:v>
                </c:pt>
                <c:pt idx="39">
                  <c:v>111.09650000000001</c:v>
                </c:pt>
                <c:pt idx="40">
                  <c:v>104.463684</c:v>
                </c:pt>
                <c:pt idx="41">
                  <c:v>99.028636000000006</c:v>
                </c:pt>
                <c:pt idx="42">
                  <c:v>79.403000000000006</c:v>
                </c:pt>
                <c:pt idx="43">
                  <c:v>78.186818000000002</c:v>
                </c:pt>
                <c:pt idx="44">
                  <c:v>66.201818000000003</c:v>
                </c:pt>
                <c:pt idx="45">
                  <c:v>62.201000000000001</c:v>
                </c:pt>
                <c:pt idx="46">
                  <c:v>65.459545000000006</c:v>
                </c:pt>
                <c:pt idx="47">
                  <c:v>59.529046999999998</c:v>
                </c:pt>
                <c:pt idx="48">
                  <c:v>61.327894000000001</c:v>
                </c:pt>
                <c:pt idx="49">
                  <c:v>63.730499999999999</c:v>
                </c:pt>
                <c:pt idx="50">
                  <c:v>67.058260000000004</c:v>
                </c:pt>
                <c:pt idx="51">
                  <c:v>72.951052000000004</c:v>
                </c:pt>
                <c:pt idx="52">
                  <c:v>67.465500000000006</c:v>
                </c:pt>
                <c:pt idx="53">
                  <c:v>67.002105</c:v>
                </c:pt>
                <c:pt idx="54">
                  <c:v>75.022379999999998</c:v>
                </c:pt>
                <c:pt idx="55">
                  <c:v>85.129544999999993</c:v>
                </c:pt>
                <c:pt idx="56">
                  <c:v>84.102104999999995</c:v>
                </c:pt>
                <c:pt idx="57">
                  <c:v>76.573333000000005</c:v>
                </c:pt>
                <c:pt idx="58">
                  <c:v>72.53</c:v>
                </c:pt>
                <c:pt idx="59">
                  <c:v>68.888181000000003</c:v>
                </c:pt>
                <c:pt idx="60">
                  <c:v>69.47</c:v>
                </c:pt>
                <c:pt idx="61">
                  <c:v>70.28</c:v>
                </c:pt>
                <c:pt idx="62">
                  <c:v>74.929000000000002</c:v>
                </c:pt>
                <c:pt idx="63">
                  <c:v>80.097999999999999</c:v>
                </c:pt>
                <c:pt idx="64">
                  <c:v>80.989000000000004</c:v>
                </c:pt>
                <c:pt idx="65">
                  <c:v>79.313000000000002</c:v>
                </c:pt>
                <c:pt idx="66">
                  <c:v>79.810434782608695</c:v>
                </c:pt>
                <c:pt idx="67">
                  <c:v>71.820000000000007</c:v>
                </c:pt>
                <c:pt idx="68">
                  <c:v>67.517142857142858</c:v>
                </c:pt>
                <c:pt idx="69">
                  <c:v>72.200000000000017</c:v>
                </c:pt>
                <c:pt idx="70">
                  <c:v>71.577142857142874</c:v>
                </c:pt>
                <c:pt idx="71">
                  <c:v>70.248571428571424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0F-41F4-9A60-F334379A7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106624"/>
        <c:axId val="316108160"/>
      </c:lineChart>
      <c:catAx>
        <c:axId val="3161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08160"/>
        <c:crosses val="autoZero"/>
        <c:auto val="1"/>
        <c:lblAlgn val="ctr"/>
        <c:lblOffset val="100"/>
        <c:noMultiLvlLbl val="1"/>
      </c:catAx>
      <c:valAx>
        <c:axId val="31610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latin typeface="Kanit" pitchFamily="2" charset="-34"/>
                    <a:cs typeface="Kanit" pitchFamily="2" charset="-34"/>
                  </a:rPr>
                  <a:t>USD/</a:t>
                </a:r>
                <a:r>
                  <a:rPr lang="en-US" b="1" dirty="0" err="1">
                    <a:latin typeface="Kanit" pitchFamily="2" charset="-34"/>
                    <a:cs typeface="Kanit" pitchFamily="2" charset="-34"/>
                  </a:rPr>
                  <a:t>bbl</a:t>
                </a:r>
                <a:endParaRPr lang="en-US" b="1" dirty="0">
                  <a:latin typeface="Kanit" pitchFamily="2" charset="-34"/>
                  <a:cs typeface="Kanit" pitchFamily="2" charset="-34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0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-5400000" vert="horz" anchor="t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Sheet1!$B$2:$B$73</c:f>
              <c:numCache>
                <c:formatCode>#,##0.00</c:formatCode>
                <c:ptCount val="72"/>
                <c:pt idx="0">
                  <c:v>425</c:v>
                </c:pt>
                <c:pt idx="1">
                  <c:v>455</c:v>
                </c:pt>
                <c:pt idx="2">
                  <c:v>505</c:v>
                </c:pt>
                <c:pt idx="3">
                  <c:v>525</c:v>
                </c:pt>
                <c:pt idx="4">
                  <c:v>527.5</c:v>
                </c:pt>
                <c:pt idx="5">
                  <c:v>422.5</c:v>
                </c:pt>
                <c:pt idx="6">
                  <c:v>365</c:v>
                </c:pt>
                <c:pt idx="7">
                  <c:v>365</c:v>
                </c:pt>
                <c:pt idx="8">
                  <c:v>355</c:v>
                </c:pt>
                <c:pt idx="9">
                  <c:v>427.5</c:v>
                </c:pt>
                <c:pt idx="10">
                  <c:v>437.5</c:v>
                </c:pt>
                <c:pt idx="11">
                  <c:v>447.5</c:v>
                </c:pt>
                <c:pt idx="12">
                  <c:v>577.5</c:v>
                </c:pt>
                <c:pt idx="13">
                  <c:v>525</c:v>
                </c:pt>
                <c:pt idx="14">
                  <c:v>455</c:v>
                </c:pt>
                <c:pt idx="15">
                  <c:v>235</c:v>
                </c:pt>
                <c:pt idx="16">
                  <c:v>340</c:v>
                </c:pt>
                <c:pt idx="17">
                  <c:v>340</c:v>
                </c:pt>
                <c:pt idx="18">
                  <c:v>350</c:v>
                </c:pt>
                <c:pt idx="19">
                  <c:v>355</c:v>
                </c:pt>
                <c:pt idx="20">
                  <c:v>360</c:v>
                </c:pt>
                <c:pt idx="21">
                  <c:v>377.5</c:v>
                </c:pt>
                <c:pt idx="22">
                  <c:v>435</c:v>
                </c:pt>
                <c:pt idx="23">
                  <c:v>455</c:v>
                </c:pt>
                <c:pt idx="24">
                  <c:v>540</c:v>
                </c:pt>
                <c:pt idx="25">
                  <c:v>595</c:v>
                </c:pt>
                <c:pt idx="26">
                  <c:v>610</c:v>
                </c:pt>
                <c:pt idx="27">
                  <c:v>545</c:v>
                </c:pt>
                <c:pt idx="28">
                  <c:v>485</c:v>
                </c:pt>
                <c:pt idx="29">
                  <c:v>527.5</c:v>
                </c:pt>
                <c:pt idx="30">
                  <c:v>620</c:v>
                </c:pt>
                <c:pt idx="31">
                  <c:v>657.5</c:v>
                </c:pt>
                <c:pt idx="32">
                  <c:v>665</c:v>
                </c:pt>
                <c:pt idx="33">
                  <c:v>797.5</c:v>
                </c:pt>
                <c:pt idx="34">
                  <c:v>850</c:v>
                </c:pt>
                <c:pt idx="35">
                  <c:v>772.5</c:v>
                </c:pt>
                <c:pt idx="36">
                  <c:v>725</c:v>
                </c:pt>
                <c:pt idx="37">
                  <c:v>775</c:v>
                </c:pt>
                <c:pt idx="38">
                  <c:v>907.5</c:v>
                </c:pt>
                <c:pt idx="39">
                  <c:v>950</c:v>
                </c:pt>
                <c:pt idx="40">
                  <c:v>855</c:v>
                </c:pt>
                <c:pt idx="41">
                  <c:v>750</c:v>
                </c:pt>
                <c:pt idx="42">
                  <c:v>725</c:v>
                </c:pt>
                <c:pt idx="43">
                  <c:v>665</c:v>
                </c:pt>
                <c:pt idx="44">
                  <c:v>640</c:v>
                </c:pt>
                <c:pt idx="45">
                  <c:v>575</c:v>
                </c:pt>
                <c:pt idx="46">
                  <c:v>610</c:v>
                </c:pt>
                <c:pt idx="47">
                  <c:v>650</c:v>
                </c:pt>
                <c:pt idx="48">
                  <c:v>597.5</c:v>
                </c:pt>
                <c:pt idx="49">
                  <c:v>790</c:v>
                </c:pt>
                <c:pt idx="50">
                  <c:v>730</c:v>
                </c:pt>
                <c:pt idx="51">
                  <c:v>550</c:v>
                </c:pt>
                <c:pt idx="52">
                  <c:v>555</c:v>
                </c:pt>
                <c:pt idx="53">
                  <c:v>387.5</c:v>
                </c:pt>
                <c:pt idx="54">
                  <c:v>387.5</c:v>
                </c:pt>
                <c:pt idx="55">
                  <c:v>465</c:v>
                </c:pt>
                <c:pt idx="56">
                  <c:v>555</c:v>
                </c:pt>
                <c:pt idx="57">
                  <c:v>607.5</c:v>
                </c:pt>
                <c:pt idx="58">
                  <c:v>612.5</c:v>
                </c:pt>
                <c:pt idx="59">
                  <c:v>615</c:v>
                </c:pt>
                <c:pt idx="60">
                  <c:v>625</c:v>
                </c:pt>
                <c:pt idx="61">
                  <c:v>635</c:v>
                </c:pt>
                <c:pt idx="62">
                  <c:v>635</c:v>
                </c:pt>
                <c:pt idx="63">
                  <c:v>617.5</c:v>
                </c:pt>
                <c:pt idx="64">
                  <c:v>582.5</c:v>
                </c:pt>
                <c:pt idx="65">
                  <c:v>582.5</c:v>
                </c:pt>
                <c:pt idx="66">
                  <c:v>572.5</c:v>
                </c:pt>
                <c:pt idx="67">
                  <c:v>580</c:v>
                </c:pt>
                <c:pt idx="68">
                  <c:v>600</c:v>
                </c:pt>
                <c:pt idx="69">
                  <c:v>622.5</c:v>
                </c:pt>
                <c:pt idx="70">
                  <c:v>632.5</c:v>
                </c:pt>
                <c:pt idx="71">
                  <c:v>632.5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2F-4B27-BA7A-24A50A008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655104"/>
        <c:axId val="316656640"/>
      </c:lineChart>
      <c:catAx>
        <c:axId val="3166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56640"/>
        <c:crosses val="autoZero"/>
        <c:auto val="1"/>
        <c:lblAlgn val="ctr"/>
        <c:lblOffset val="100"/>
        <c:noMultiLvlLbl val="1"/>
      </c:catAx>
      <c:valAx>
        <c:axId val="31665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latin typeface="Kanit" pitchFamily="2" charset="-34"/>
                    <a:cs typeface="Kanit" pitchFamily="2" charset="-34"/>
                  </a:rPr>
                  <a:t>USD/ton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-5400000" vert="horz" anchor="t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LNG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ม.ค. 62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63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64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65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66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67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</c:strCache>
            </c:strRef>
          </c:cat>
          <c:val>
            <c:numRef>
              <c:f>Sheet1!$B$2:$B$73</c:f>
              <c:numCache>
                <c:formatCode>0.00</c:formatCode>
                <c:ptCount val="72"/>
                <c:pt idx="0">
                  <c:v>8.1277272727272738</c:v>
                </c:pt>
                <c:pt idx="1">
                  <c:v>6.4338888888888883</c:v>
                </c:pt>
                <c:pt idx="2">
                  <c:v>5.2040476190476195</c:v>
                </c:pt>
                <c:pt idx="3">
                  <c:v>5.1676666666666664</c:v>
                </c:pt>
                <c:pt idx="4">
                  <c:v>5.1060999999999996</c:v>
                </c:pt>
                <c:pt idx="5">
                  <c:v>4.4983684210526311</c:v>
                </c:pt>
                <c:pt idx="6">
                  <c:v>4.429086956521739</c:v>
                </c:pt>
                <c:pt idx="7">
                  <c:v>4.391350000000001</c:v>
                </c:pt>
                <c:pt idx="8">
                  <c:v>5.2773809523809518</c:v>
                </c:pt>
                <c:pt idx="9">
                  <c:v>6.163318181818183</c:v>
                </c:pt>
                <c:pt idx="10">
                  <c:v>5.680238095238094</c:v>
                </c:pt>
                <c:pt idx="11">
                  <c:v>5.4092857142857147</c:v>
                </c:pt>
                <c:pt idx="12">
                  <c:v>4.6251904761904754</c:v>
                </c:pt>
                <c:pt idx="13">
                  <c:v>2.9662499999999996</c:v>
                </c:pt>
                <c:pt idx="14">
                  <c:v>3.2450909090909081</c:v>
                </c:pt>
                <c:pt idx="15">
                  <c:v>2.1615714285714289</c:v>
                </c:pt>
                <c:pt idx="16">
                  <c:v>2.1472222222222226</c:v>
                </c:pt>
                <c:pt idx="17">
                  <c:v>2.1073636363636363</c:v>
                </c:pt>
                <c:pt idx="18">
                  <c:v>2.3788095238095242</c:v>
                </c:pt>
                <c:pt idx="19">
                  <c:v>3.7297499999999992</c:v>
                </c:pt>
                <c:pt idx="20">
                  <c:v>4.7263181818181819</c:v>
                </c:pt>
                <c:pt idx="21">
                  <c:v>6.201090909090909</c:v>
                </c:pt>
                <c:pt idx="22">
                  <c:v>6.8115714285714279</c:v>
                </c:pt>
                <c:pt idx="23">
                  <c:v>10.875454545454545</c:v>
                </c:pt>
                <c:pt idx="24">
                  <c:v>16.917950000000001</c:v>
                </c:pt>
                <c:pt idx="25">
                  <c:v>6.9638947368421045</c:v>
                </c:pt>
                <c:pt idx="26">
                  <c:v>6.3826521739130442</c:v>
                </c:pt>
                <c:pt idx="27">
                  <c:v>7.9962857142857144</c:v>
                </c:pt>
                <c:pt idx="28">
                  <c:v>10.032105263157893</c:v>
                </c:pt>
                <c:pt idx="29">
                  <c:v>11.990045454545454</c:v>
                </c:pt>
                <c:pt idx="30">
                  <c:v>14.096809523809528</c:v>
                </c:pt>
                <c:pt idx="31">
                  <c:v>17.035190476190476</c:v>
                </c:pt>
                <c:pt idx="32">
                  <c:v>24.695136363636369</c:v>
                </c:pt>
                <c:pt idx="33">
                  <c:v>35.967190476190481</c:v>
                </c:pt>
                <c:pt idx="34">
                  <c:v>32.812904761904761</c:v>
                </c:pt>
                <c:pt idx="35">
                  <c:v>36.582454545454546</c:v>
                </c:pt>
                <c:pt idx="36">
                  <c:v>25.937761904761903</c:v>
                </c:pt>
                <c:pt idx="37">
                  <c:v>26.973944444444445</c:v>
                </c:pt>
                <c:pt idx="38">
                  <c:v>39.355695652173907</c:v>
                </c:pt>
                <c:pt idx="39">
                  <c:v>27.967849999999999</c:v>
                </c:pt>
                <c:pt idx="40">
                  <c:v>22.664999999999999</c:v>
                </c:pt>
                <c:pt idx="41">
                  <c:v>30.534500000000001</c:v>
                </c:pt>
                <c:pt idx="42">
                  <c:v>41.586950000000002</c:v>
                </c:pt>
                <c:pt idx="43">
                  <c:v>55.196909090909088</c:v>
                </c:pt>
                <c:pt idx="44">
                  <c:v>42.440636363636365</c:v>
                </c:pt>
                <c:pt idx="45">
                  <c:v>29.832599999999996</c:v>
                </c:pt>
                <c:pt idx="46">
                  <c:v>27.696681818181819</c:v>
                </c:pt>
                <c:pt idx="47">
                  <c:v>33.801523809523822</c:v>
                </c:pt>
                <c:pt idx="48">
                  <c:v>20.837105263157891</c:v>
                </c:pt>
                <c:pt idx="49">
                  <c:v>15.690999999999999</c:v>
                </c:pt>
                <c:pt idx="50">
                  <c:v>13.235043478260872</c:v>
                </c:pt>
                <c:pt idx="51">
                  <c:v>12.082526315789472</c:v>
                </c:pt>
                <c:pt idx="52">
                  <c:v>9.789863636363636</c:v>
                </c:pt>
                <c:pt idx="53">
                  <c:v>11.011200000000001</c:v>
                </c:pt>
                <c:pt idx="54">
                  <c:v>11.221047619047619</c:v>
                </c:pt>
                <c:pt idx="55">
                  <c:v>12.62368181818182</c:v>
                </c:pt>
                <c:pt idx="56">
                  <c:v>13.8757</c:v>
                </c:pt>
                <c:pt idx="57">
                  <c:v>16.337636363636364</c:v>
                </c:pt>
                <c:pt idx="58">
                  <c:v>16.2302380952381</c:v>
                </c:pt>
                <c:pt idx="59">
                  <c:v>12.970000000000002</c:v>
                </c:pt>
                <c:pt idx="60">
                  <c:v>9.9369999999999994</c:v>
                </c:pt>
                <c:pt idx="61">
                  <c:v>8.7569999999999997</c:v>
                </c:pt>
                <c:pt idx="62">
                  <c:v>9.1519999999999992</c:v>
                </c:pt>
                <c:pt idx="63">
                  <c:v>10.071999999999999</c:v>
                </c:pt>
                <c:pt idx="64">
                  <c:v>11.23</c:v>
                </c:pt>
                <c:pt idx="65">
                  <c:v>12.577999999999999</c:v>
                </c:pt>
                <c:pt idx="66">
                  <c:v>12.158521739130434</c:v>
                </c:pt>
                <c:pt idx="67">
                  <c:v>13.708523809523813</c:v>
                </c:pt>
                <c:pt idx="68">
                  <c:v>13.21947619047619</c:v>
                </c:pt>
                <c:pt idx="69">
                  <c:v>13.383909090909089</c:v>
                </c:pt>
                <c:pt idx="70">
                  <c:v>14.219809523809525</c:v>
                </c:pt>
                <c:pt idx="71">
                  <c:v>14.305047619047619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49-4B04-AA51-DF138B306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685312"/>
        <c:axId val="316736256"/>
      </c:lineChart>
      <c:catAx>
        <c:axId val="3166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36256"/>
        <c:crosses val="autoZero"/>
        <c:auto val="1"/>
        <c:lblAlgn val="ctr"/>
        <c:lblOffset val="100"/>
        <c:noMultiLvlLbl val="1"/>
      </c:catAx>
      <c:valAx>
        <c:axId val="3167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latin typeface="Kanit" pitchFamily="2" charset="-34"/>
                    <a:cs typeface="Kanit" pitchFamily="2" charset="-34"/>
                  </a:rPr>
                  <a:t>USD/MMBTU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-5400000" vert="horz" anchor="t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6147304012948"/>
          <c:y val="5.195250846593681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3E8-44E1-86E5-2F842C5C0C89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3E8-44E1-86E5-2F842C5C0C8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3E8-44E1-86E5-2F842C5C0C8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3E8-44E1-86E5-2F842C5C0C89}"/>
              </c:ext>
            </c:extLst>
          </c:dPt>
          <c:dLbls>
            <c:dLbl>
              <c:idx val="0"/>
              <c:layout>
                <c:manualLayout>
                  <c:x val="-6.2881030575529769E-3"/>
                  <c:y val="3.2658001296034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Kanit" pitchFamily="2" charset="-34"/>
                      <a:cs typeface="Kanit" pitchFamily="2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8-44E1-86E5-2F842C5C0C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Kanit" pitchFamily="2" charset="-34"/>
                      <a:cs typeface="Kanit" pitchFamily="2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8-44E1-86E5-2F842C5C0C89}"/>
                </c:ext>
              </c:extLst>
            </c:dLbl>
            <c:dLbl>
              <c:idx val="2"/>
              <c:layout>
                <c:manualLayout>
                  <c:x val="-3.1440515287764884E-3"/>
                  <c:y val="2.540066767469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cs typeface="Kanit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E8-44E1-86E5-2F842C5C0C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cs typeface="Kanit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E8-44E1-86E5-2F842C5C0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cs typeface="Kanit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ผลิตไฟฟ้า</c:v>
                </c:pt>
                <c:pt idx="1">
                  <c:v>ขนส่ง</c:v>
                </c:pt>
                <c:pt idx="2">
                  <c:v>อุตสาหกรรม</c:v>
                </c:pt>
                <c:pt idx="3">
                  <c:v>อื่นๆ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93.885490000000004</c:v>
                </c:pt>
                <c:pt idx="1">
                  <c:v>82.220660000000009</c:v>
                </c:pt>
                <c:pt idx="2">
                  <c:v>56.257160000000006</c:v>
                </c:pt>
                <c:pt idx="3">
                  <c:v>13.358280000000001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E8-44E1-86E5-2F842C5C0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solidFill>
              <a:srgbClr val="4BACC6"/>
            </a:solidFill>
            <a:ln w="38100">
              <a:noFill/>
              <a:prstDash val="sysDash"/>
            </a:ln>
          </c:spPr>
          <c:invertIfNegative val="0"/>
          <c:cat>
            <c:numRef>
              <c:f>Sheet1!$B$2:$B$36</c:f>
              <c:numCache>
                <c:formatCode>General</c:formatCode>
                <c:ptCount val="19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  <c:pt idx="17">
                  <c:v>2566</c:v>
                </c:pt>
                <c:pt idx="18">
                  <c:v>2567</c:v>
                </c:pt>
              </c:numCache>
            </c:numRef>
          </c:cat>
          <c:val>
            <c:numRef>
              <c:f>Sheet1!$C$2:$C$36</c:f>
              <c:numCache>
                <c:formatCode>#,##0</c:formatCode>
                <c:ptCount val="19"/>
                <c:pt idx="0">
                  <c:v>81.056939999999997</c:v>
                </c:pt>
                <c:pt idx="1">
                  <c:v>83.893149999999991</c:v>
                </c:pt>
                <c:pt idx="2">
                  <c:v>84.534170000000003</c:v>
                </c:pt>
                <c:pt idx="3">
                  <c:v>83.063500000000005</c:v>
                </c:pt>
                <c:pt idx="4">
                  <c:v>90.883440000000007</c:v>
                </c:pt>
                <c:pt idx="5">
                  <c:v>87.001670000000004</c:v>
                </c:pt>
                <c:pt idx="6">
                  <c:v>95.087810000000005</c:v>
                </c:pt>
                <c:pt idx="7">
                  <c:v>96.355070000000012</c:v>
                </c:pt>
                <c:pt idx="8">
                  <c:v>99.05377</c:v>
                </c:pt>
                <c:pt idx="9">
                  <c:v>97.53913</c:v>
                </c:pt>
                <c:pt idx="10">
                  <c:v>98.403940000000006</c:v>
                </c:pt>
                <c:pt idx="11">
                  <c:v>94.675960000000003</c:v>
                </c:pt>
                <c:pt idx="12">
                  <c:v>93.917490000000001</c:v>
                </c:pt>
                <c:pt idx="13">
                  <c:v>94.394739999999999</c:v>
                </c:pt>
                <c:pt idx="14">
                  <c:v>90.877669999999995</c:v>
                </c:pt>
                <c:pt idx="15">
                  <c:v>88.279309999999995</c:v>
                </c:pt>
                <c:pt idx="16">
                  <c:v>87.919839999999994</c:v>
                </c:pt>
                <c:pt idx="17">
                  <c:v>89.631360000000001</c:v>
                </c:pt>
                <c:pt idx="18">
                  <c:v>93.885490000000004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0-4741-B127-63F22B1E286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ขนส่ง</c:v>
                </c:pt>
              </c:strCache>
            </c:strRef>
          </c:tx>
          <c:spPr>
            <a:solidFill>
              <a:srgbClr val="FF848A"/>
            </a:solidFill>
            <a:ln w="38100">
              <a:noFill/>
              <a:prstDash val="sysDash"/>
            </a:ln>
          </c:spPr>
          <c:invertIfNegative val="0"/>
          <c:cat>
            <c:numRef>
              <c:f>Sheet1!$B$2:$B$36</c:f>
              <c:numCache>
                <c:formatCode>General</c:formatCode>
                <c:ptCount val="19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  <c:pt idx="17">
                  <c:v>2566</c:v>
                </c:pt>
                <c:pt idx="18">
                  <c:v>2567</c:v>
                </c:pt>
              </c:numCache>
            </c:numRef>
          </c:cat>
          <c:val>
            <c:numRef>
              <c:f>Sheet1!$D$2:$D$36</c:f>
              <c:numCache>
                <c:formatCode>#,##0</c:formatCode>
                <c:ptCount val="19"/>
                <c:pt idx="0">
                  <c:v>54.860579999999999</c:v>
                </c:pt>
                <c:pt idx="1">
                  <c:v>55.574779999999997</c:v>
                </c:pt>
                <c:pt idx="2">
                  <c:v>52.550940000000004</c:v>
                </c:pt>
                <c:pt idx="3">
                  <c:v>56.397790000000001</c:v>
                </c:pt>
                <c:pt idx="4">
                  <c:v>57.481730000000006</c:v>
                </c:pt>
                <c:pt idx="5">
                  <c:v>59.241459999999996</c:v>
                </c:pt>
                <c:pt idx="6">
                  <c:v>61.098219999999998</c:v>
                </c:pt>
                <c:pt idx="7">
                  <c:v>58.300760000000004</c:v>
                </c:pt>
                <c:pt idx="8">
                  <c:v>55.51108</c:v>
                </c:pt>
                <c:pt idx="9">
                  <c:v>61.281660000000002</c:v>
                </c:pt>
                <c:pt idx="10">
                  <c:v>66.230339999999998</c:v>
                </c:pt>
                <c:pt idx="11">
                  <c:v>73.633229999999998</c:v>
                </c:pt>
                <c:pt idx="12">
                  <c:v>75.138660000000002</c:v>
                </c:pt>
                <c:pt idx="13">
                  <c:v>71.494230000000002</c:v>
                </c:pt>
                <c:pt idx="14">
                  <c:v>74.585610000000003</c:v>
                </c:pt>
                <c:pt idx="15">
                  <c:v>69.056190000000001</c:v>
                </c:pt>
                <c:pt idx="16">
                  <c:v>79.572550000000007</c:v>
                </c:pt>
                <c:pt idx="17">
                  <c:v>81.56908</c:v>
                </c:pt>
                <c:pt idx="18">
                  <c:v>82.220660000000009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10-4741-B127-63F22B1E286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solidFill>
              <a:srgbClr val="FFCC05"/>
            </a:solidFill>
            <a:ln w="38100">
              <a:noFill/>
              <a:prstDash val="sysDash"/>
            </a:ln>
          </c:spPr>
          <c:invertIfNegative val="0"/>
          <c:cat>
            <c:numRef>
              <c:f>Sheet1!$B$2:$B$36</c:f>
              <c:numCache>
                <c:formatCode>General</c:formatCode>
                <c:ptCount val="19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  <c:pt idx="17">
                  <c:v>2566</c:v>
                </c:pt>
                <c:pt idx="18">
                  <c:v>2567</c:v>
                </c:pt>
              </c:numCache>
            </c:numRef>
          </c:cat>
          <c:val>
            <c:numRef>
              <c:f>Sheet1!$E$2:$E$36</c:f>
              <c:numCache>
                <c:formatCode>#,##0</c:formatCode>
                <c:ptCount val="19"/>
                <c:pt idx="0">
                  <c:v>41.087760000000003</c:v>
                </c:pt>
                <c:pt idx="1">
                  <c:v>44.181069999999998</c:v>
                </c:pt>
                <c:pt idx="2">
                  <c:v>48.831029999999998</c:v>
                </c:pt>
                <c:pt idx="3">
                  <c:v>50.897010000000002</c:v>
                </c:pt>
                <c:pt idx="4">
                  <c:v>53.482239999999997</c:v>
                </c:pt>
                <c:pt idx="5">
                  <c:v>58.351399999999998</c:v>
                </c:pt>
                <c:pt idx="6">
                  <c:v>63.50723</c:v>
                </c:pt>
                <c:pt idx="7">
                  <c:v>67.903999999999996</c:v>
                </c:pt>
                <c:pt idx="8">
                  <c:v>76.727800000000002</c:v>
                </c:pt>
                <c:pt idx="9">
                  <c:v>77.272080000000003</c:v>
                </c:pt>
                <c:pt idx="10">
                  <c:v>77.977699999999999</c:v>
                </c:pt>
                <c:pt idx="11">
                  <c:v>75.165600000000012</c:v>
                </c:pt>
                <c:pt idx="12">
                  <c:v>84</c:v>
                </c:pt>
                <c:pt idx="13">
                  <c:v>85</c:v>
                </c:pt>
                <c:pt idx="14">
                  <c:v>69.567320000000009</c:v>
                </c:pt>
                <c:pt idx="15">
                  <c:v>76.459670000000003</c:v>
                </c:pt>
                <c:pt idx="16">
                  <c:v>66.445599999999999</c:v>
                </c:pt>
                <c:pt idx="17">
                  <c:v>59.21931</c:v>
                </c:pt>
                <c:pt idx="18">
                  <c:v>56.257160000000006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10-4741-B127-63F22B1E286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อื่นๆ</c:v>
                </c:pt>
              </c:strCache>
            </c:strRef>
          </c:tx>
          <c:spPr>
            <a:solidFill>
              <a:srgbClr val="00B050"/>
            </a:solidFill>
            <a:ln w="38100">
              <a:noFill/>
              <a:prstDash val="sysDash"/>
            </a:ln>
          </c:spPr>
          <c:invertIfNegative val="0"/>
          <c:cat>
            <c:numRef>
              <c:f>Sheet1!$B$2:$B$36</c:f>
              <c:numCache>
                <c:formatCode>General</c:formatCode>
                <c:ptCount val="19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  <c:pt idx="17">
                  <c:v>2566</c:v>
                </c:pt>
                <c:pt idx="18">
                  <c:v>2567</c:v>
                </c:pt>
              </c:numCache>
            </c:numRef>
          </c:cat>
          <c:val>
            <c:numRef>
              <c:f>Sheet1!$F$2:$F$36</c:f>
              <c:numCache>
                <c:formatCode>#,##0</c:formatCode>
                <c:ptCount val="19"/>
                <c:pt idx="0">
                  <c:v>16.22871</c:v>
                </c:pt>
                <c:pt idx="1">
                  <c:v>17.019169999999999</c:v>
                </c:pt>
                <c:pt idx="2">
                  <c:v>17.44267</c:v>
                </c:pt>
                <c:pt idx="3">
                  <c:v>17.912200000000002</c:v>
                </c:pt>
                <c:pt idx="4">
                  <c:v>18.779029999999999</c:v>
                </c:pt>
                <c:pt idx="5">
                  <c:v>19.883610000000001</c:v>
                </c:pt>
                <c:pt idx="6">
                  <c:v>21.427209999999999</c:v>
                </c:pt>
                <c:pt idx="7">
                  <c:v>19.805520000000001</c:v>
                </c:pt>
                <c:pt idx="8">
                  <c:v>19.194099999999999</c:v>
                </c:pt>
                <c:pt idx="9">
                  <c:v>18.76914</c:v>
                </c:pt>
                <c:pt idx="10">
                  <c:v>16.079639999999998</c:v>
                </c:pt>
                <c:pt idx="11">
                  <c:v>14.99555</c:v>
                </c:pt>
                <c:pt idx="12">
                  <c:v>15.89616</c:v>
                </c:pt>
                <c:pt idx="13">
                  <c:v>15.01131</c:v>
                </c:pt>
                <c:pt idx="14">
                  <c:v>13.460129999999999</c:v>
                </c:pt>
                <c:pt idx="15">
                  <c:v>13.1303</c:v>
                </c:pt>
                <c:pt idx="16">
                  <c:v>13.715909999999999</c:v>
                </c:pt>
                <c:pt idx="17">
                  <c:v>13.21561</c:v>
                </c:pt>
                <c:pt idx="18">
                  <c:v>13.358280000000001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10-4741-B127-63F22B1E2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543936"/>
        <c:axId val="317545472"/>
      </c:barChart>
      <c:catAx>
        <c:axId val="3175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7545472"/>
        <c:crosses val="autoZero"/>
        <c:auto val="1"/>
        <c:lblAlgn val="ctr"/>
        <c:lblOffset val="100"/>
        <c:noMultiLvlLbl val="0"/>
      </c:catAx>
      <c:valAx>
        <c:axId val="3175454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17543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Kanit" panose="00000500000000000000" pitchFamily="2" charset="-34"/>
          <a:cs typeface="Kanit" panose="00000500000000000000" pitchFamily="2" charset="-34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91E10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Sheet1!$A$2:$A$99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Sheet1!$C$2:$C$99</c:f>
              <c:numCache>
                <c:formatCode>0.00</c:formatCode>
                <c:ptCount val="60"/>
                <c:pt idx="0">
                  <c:v>9.1159354838709667</c:v>
                </c:pt>
                <c:pt idx="1">
                  <c:v>8.937586206896551</c:v>
                </c:pt>
                <c:pt idx="2">
                  <c:v>8.0968064516129044</c:v>
                </c:pt>
                <c:pt idx="3">
                  <c:v>6.4976000000000003</c:v>
                </c:pt>
                <c:pt idx="4">
                  <c:v>7.342741935483871</c:v>
                </c:pt>
                <c:pt idx="5">
                  <c:v>8.1444666666666663</c:v>
                </c:pt>
                <c:pt idx="6">
                  <c:v>8.8178064516129027</c:v>
                </c:pt>
                <c:pt idx="7">
                  <c:v>8.4235483870967744</c:v>
                </c:pt>
                <c:pt idx="8">
                  <c:v>8.6226666666666656</c:v>
                </c:pt>
                <c:pt idx="9">
                  <c:v>8.077</c:v>
                </c:pt>
                <c:pt idx="10">
                  <c:v>8.2596333333333334</c:v>
                </c:pt>
                <c:pt idx="11">
                  <c:v>8.2438709677419357</c:v>
                </c:pt>
                <c:pt idx="12">
                  <c:v>6.65</c:v>
                </c:pt>
                <c:pt idx="13">
                  <c:v>7.7593928571428581</c:v>
                </c:pt>
                <c:pt idx="14">
                  <c:v>8.1222258064516133</c:v>
                </c:pt>
                <c:pt idx="15">
                  <c:v>7.1424666666666665</c:v>
                </c:pt>
                <c:pt idx="16">
                  <c:v>6.2592258064516129</c:v>
                </c:pt>
                <c:pt idx="17">
                  <c:v>7.0079333333333329</c:v>
                </c:pt>
                <c:pt idx="18">
                  <c:v>6.176967741935484</c:v>
                </c:pt>
                <c:pt idx="19">
                  <c:v>5.8849354838709678</c:v>
                </c:pt>
                <c:pt idx="20">
                  <c:v>6.4112</c:v>
                </c:pt>
                <c:pt idx="21">
                  <c:v>6.6327096774193555</c:v>
                </c:pt>
                <c:pt idx="22">
                  <c:v>7.0743000000000018</c:v>
                </c:pt>
                <c:pt idx="23">
                  <c:v>7.7575161290322576</c:v>
                </c:pt>
                <c:pt idx="24">
                  <c:v>7.0400645161290329</c:v>
                </c:pt>
                <c:pt idx="25">
                  <c:v>6.3006451612903227</c:v>
                </c:pt>
                <c:pt idx="26">
                  <c:v>6.629032258064516</c:v>
                </c:pt>
                <c:pt idx="27">
                  <c:v>6.8531935483870976</c:v>
                </c:pt>
                <c:pt idx="28">
                  <c:v>7.1239032258064512</c:v>
                </c:pt>
                <c:pt idx="29">
                  <c:v>6.7852258064516127</c:v>
                </c:pt>
                <c:pt idx="30">
                  <c:v>7.1619032258064514</c:v>
                </c:pt>
                <c:pt idx="31">
                  <c:v>6.9138387096774174</c:v>
                </c:pt>
                <c:pt idx="32">
                  <c:v>6.9420322580645166</c:v>
                </c:pt>
                <c:pt idx="33">
                  <c:v>6.6425806451612912</c:v>
                </c:pt>
                <c:pt idx="34">
                  <c:v>6.8579354838709676</c:v>
                </c:pt>
                <c:pt idx="35">
                  <c:v>7.427096774193549</c:v>
                </c:pt>
                <c:pt idx="36">
                  <c:v>6.8698064516129032</c:v>
                </c:pt>
                <c:pt idx="37">
                  <c:v>7.0203928571428573</c:v>
                </c:pt>
                <c:pt idx="38">
                  <c:v>6.951935483870967</c:v>
                </c:pt>
                <c:pt idx="39">
                  <c:v>6.7906666666666666</c:v>
                </c:pt>
                <c:pt idx="40">
                  <c:v>6.8378387096774196</c:v>
                </c:pt>
                <c:pt idx="41">
                  <c:v>6.841499999999999</c:v>
                </c:pt>
                <c:pt idx="42">
                  <c:v>6.8073225806451605</c:v>
                </c:pt>
                <c:pt idx="43">
                  <c:v>6.5315161290322585</c:v>
                </c:pt>
                <c:pt idx="44">
                  <c:v>6.3757999999999999</c:v>
                </c:pt>
                <c:pt idx="45">
                  <c:v>5.8703548387096776</c:v>
                </c:pt>
                <c:pt idx="46">
                  <c:v>7.7353000000000005</c:v>
                </c:pt>
                <c:pt idx="47">
                  <c:v>8.0540322580645167</c:v>
                </c:pt>
                <c:pt idx="48">
                  <c:v>7.9757741935483875</c:v>
                </c:pt>
                <c:pt idx="49">
                  <c:v>8.0090344827586204</c:v>
                </c:pt>
                <c:pt idx="50">
                  <c:v>7.7983870967741939</c:v>
                </c:pt>
                <c:pt idx="51">
                  <c:v>8.0466666666666669</c:v>
                </c:pt>
                <c:pt idx="52">
                  <c:v>7.3258064516129027</c:v>
                </c:pt>
                <c:pt idx="53">
                  <c:v>7.3933333333333335</c:v>
                </c:pt>
                <c:pt idx="54">
                  <c:v>6.9688064516129025</c:v>
                </c:pt>
                <c:pt idx="55">
                  <c:v>7.201870967741935</c:v>
                </c:pt>
                <c:pt idx="56">
                  <c:v>6.7242666666666668</c:v>
                </c:pt>
                <c:pt idx="57">
                  <c:v>6.879677419354838</c:v>
                </c:pt>
                <c:pt idx="58">
                  <c:v>7.0583666666666636</c:v>
                </c:pt>
                <c:pt idx="59">
                  <c:v>7.1226451612903237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3-443A-9B30-CF355D352985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95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Sheet1!$A$2:$A$99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Sheet1!$B$2:$B$99</c:f>
              <c:numCache>
                <c:formatCode>0.00</c:formatCode>
                <c:ptCount val="60"/>
                <c:pt idx="0">
                  <c:v>0.81148387096774188</c:v>
                </c:pt>
                <c:pt idx="1">
                  <c:v>0.79203448275862065</c:v>
                </c:pt>
                <c:pt idx="2">
                  <c:v>0.7999354838709678</c:v>
                </c:pt>
                <c:pt idx="3">
                  <c:v>0.73206666666666664</c:v>
                </c:pt>
                <c:pt idx="4">
                  <c:v>0.78416129032258064</c:v>
                </c:pt>
                <c:pt idx="5">
                  <c:v>0.80230000000000001</c:v>
                </c:pt>
                <c:pt idx="6">
                  <c:v>0.835451612903226</c:v>
                </c:pt>
                <c:pt idx="7">
                  <c:v>0.81051612903225811</c:v>
                </c:pt>
                <c:pt idx="8">
                  <c:v>0.81643333333333323</c:v>
                </c:pt>
                <c:pt idx="9">
                  <c:v>0.75038709677419357</c:v>
                </c:pt>
                <c:pt idx="10">
                  <c:v>0.79373333333333329</c:v>
                </c:pt>
                <c:pt idx="11">
                  <c:v>0.79590322580645168</c:v>
                </c:pt>
                <c:pt idx="12">
                  <c:v>0.66</c:v>
                </c:pt>
                <c:pt idx="13">
                  <c:v>0.75860714285714292</c:v>
                </c:pt>
                <c:pt idx="14">
                  <c:v>0.75377419354838704</c:v>
                </c:pt>
                <c:pt idx="15">
                  <c:v>0.68263333333333331</c:v>
                </c:pt>
                <c:pt idx="16">
                  <c:v>0.64029032258064533</c:v>
                </c:pt>
                <c:pt idx="17">
                  <c:v>0.69026666666666658</c:v>
                </c:pt>
                <c:pt idx="18">
                  <c:v>0.61564516129032265</c:v>
                </c:pt>
                <c:pt idx="19">
                  <c:v>0.57209677419354832</c:v>
                </c:pt>
                <c:pt idx="20">
                  <c:v>0.63013333333333343</c:v>
                </c:pt>
                <c:pt idx="21">
                  <c:v>0.58574193548387099</c:v>
                </c:pt>
                <c:pt idx="22">
                  <c:v>0.63519999999999999</c:v>
                </c:pt>
                <c:pt idx="23">
                  <c:v>0.71612903225806457</c:v>
                </c:pt>
                <c:pt idx="24">
                  <c:v>0.63112903225806449</c:v>
                </c:pt>
                <c:pt idx="25">
                  <c:v>0.52729032258064512</c:v>
                </c:pt>
                <c:pt idx="26">
                  <c:v>0.5068387096774194</c:v>
                </c:pt>
                <c:pt idx="27">
                  <c:v>0.55600000000000005</c:v>
                </c:pt>
                <c:pt idx="28">
                  <c:v>0.53722580645161289</c:v>
                </c:pt>
                <c:pt idx="29">
                  <c:v>0.48258064516129034</c:v>
                </c:pt>
                <c:pt idx="30">
                  <c:v>0.48367741935483871</c:v>
                </c:pt>
                <c:pt idx="31">
                  <c:v>0.49590322580645152</c:v>
                </c:pt>
                <c:pt idx="32">
                  <c:v>0.49077419354838708</c:v>
                </c:pt>
                <c:pt idx="33">
                  <c:v>0.47874193548387095</c:v>
                </c:pt>
                <c:pt idx="34">
                  <c:v>0.47832258064516125</c:v>
                </c:pt>
                <c:pt idx="35">
                  <c:v>0.51054838709677419</c:v>
                </c:pt>
                <c:pt idx="36">
                  <c:v>0.46954838709677421</c:v>
                </c:pt>
                <c:pt idx="37">
                  <c:v>0.47975000000000001</c:v>
                </c:pt>
                <c:pt idx="38">
                  <c:v>0.50303225806451612</c:v>
                </c:pt>
                <c:pt idx="39">
                  <c:v>0.45366666666666666</c:v>
                </c:pt>
                <c:pt idx="40">
                  <c:v>0.47961290322580646</c:v>
                </c:pt>
                <c:pt idx="41">
                  <c:v>0.48520000000000002</c:v>
                </c:pt>
                <c:pt idx="42">
                  <c:v>0.4633225806451613</c:v>
                </c:pt>
                <c:pt idx="43">
                  <c:v>0.44545161290322577</c:v>
                </c:pt>
                <c:pt idx="44">
                  <c:v>0.42143333333333338</c:v>
                </c:pt>
                <c:pt idx="45">
                  <c:v>0.41890322580645156</c:v>
                </c:pt>
                <c:pt idx="46">
                  <c:v>0.45430000000000004</c:v>
                </c:pt>
                <c:pt idx="47">
                  <c:v>0.46099999999999997</c:v>
                </c:pt>
                <c:pt idx="48">
                  <c:v>0.44461290322580643</c:v>
                </c:pt>
                <c:pt idx="49">
                  <c:v>0.42803448275862077</c:v>
                </c:pt>
                <c:pt idx="50">
                  <c:v>0.42029032258064514</c:v>
                </c:pt>
                <c:pt idx="51">
                  <c:v>0.40666666666666662</c:v>
                </c:pt>
                <c:pt idx="52">
                  <c:v>0.4</c:v>
                </c:pt>
                <c:pt idx="53">
                  <c:v>0.43666666666666665</c:v>
                </c:pt>
                <c:pt idx="54">
                  <c:v>0.38709677419354838</c:v>
                </c:pt>
                <c:pt idx="55">
                  <c:v>0.43261290322580637</c:v>
                </c:pt>
                <c:pt idx="56">
                  <c:v>0.40129999999999993</c:v>
                </c:pt>
                <c:pt idx="57">
                  <c:v>0.39809677419354839</c:v>
                </c:pt>
                <c:pt idx="58">
                  <c:v>0.40296666666666664</c:v>
                </c:pt>
                <c:pt idx="59">
                  <c:v>0.40845161290322579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3-443A-9B30-CF355D352985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95E10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Sheet1!$A$2:$A$99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Sheet1!$D$2:$D$99</c:f>
              <c:numCache>
                <c:formatCode>0.00</c:formatCode>
                <c:ptCount val="60"/>
                <c:pt idx="0">
                  <c:v>14.022354838709678</c:v>
                </c:pt>
                <c:pt idx="1">
                  <c:v>14.167862068965517</c:v>
                </c:pt>
                <c:pt idx="2">
                  <c:v>13.846290322580646</c:v>
                </c:pt>
                <c:pt idx="3">
                  <c:v>12.091666666666667</c:v>
                </c:pt>
                <c:pt idx="4">
                  <c:v>13.838709677419354</c:v>
                </c:pt>
                <c:pt idx="5">
                  <c:v>15.440000000000001</c:v>
                </c:pt>
                <c:pt idx="6">
                  <c:v>16.824709677419357</c:v>
                </c:pt>
                <c:pt idx="7">
                  <c:v>16.261548387096774</c:v>
                </c:pt>
                <c:pt idx="8">
                  <c:v>16.834033333333331</c:v>
                </c:pt>
                <c:pt idx="9">
                  <c:v>16.190387096774195</c:v>
                </c:pt>
                <c:pt idx="10">
                  <c:v>16.743333333333332</c:v>
                </c:pt>
                <c:pt idx="11">
                  <c:v>16.883548387096774</c:v>
                </c:pt>
                <c:pt idx="12">
                  <c:v>13.98</c:v>
                </c:pt>
                <c:pt idx="13">
                  <c:v>16.222107142857144</c:v>
                </c:pt>
                <c:pt idx="14">
                  <c:v>17.054645161290324</c:v>
                </c:pt>
                <c:pt idx="15">
                  <c:v>15.171566666666669</c:v>
                </c:pt>
                <c:pt idx="16">
                  <c:v>13.546935483870968</c:v>
                </c:pt>
                <c:pt idx="17">
                  <c:v>15.01873333333333</c:v>
                </c:pt>
                <c:pt idx="18">
                  <c:v>13.238645161290323</c:v>
                </c:pt>
                <c:pt idx="19">
                  <c:v>12.817161290322581</c:v>
                </c:pt>
                <c:pt idx="20">
                  <c:v>14.023966666666666</c:v>
                </c:pt>
                <c:pt idx="21">
                  <c:v>14.669774193548388</c:v>
                </c:pt>
                <c:pt idx="22">
                  <c:v>15.782533333333333</c:v>
                </c:pt>
                <c:pt idx="23">
                  <c:v>17.356354838709677</c:v>
                </c:pt>
                <c:pt idx="24">
                  <c:v>15.788741935483872</c:v>
                </c:pt>
                <c:pt idx="25">
                  <c:v>13.925290322580643</c:v>
                </c:pt>
                <c:pt idx="26">
                  <c:v>14.440612903225809</c:v>
                </c:pt>
                <c:pt idx="27">
                  <c:v>15.327032258064515</c:v>
                </c:pt>
                <c:pt idx="28">
                  <c:v>15.77</c:v>
                </c:pt>
                <c:pt idx="29">
                  <c:v>15.370451612903222</c:v>
                </c:pt>
                <c:pt idx="30">
                  <c:v>16.453741935483869</c:v>
                </c:pt>
                <c:pt idx="31">
                  <c:v>16.468193548387099</c:v>
                </c:pt>
                <c:pt idx="32">
                  <c:v>16.55409677419355</c:v>
                </c:pt>
                <c:pt idx="33">
                  <c:v>16.358032258064515</c:v>
                </c:pt>
                <c:pt idx="34">
                  <c:v>16.832612903225808</c:v>
                </c:pt>
                <c:pt idx="35">
                  <c:v>18.38909677419355</c:v>
                </c:pt>
                <c:pt idx="36">
                  <c:v>17.699161290322579</c:v>
                </c:pt>
                <c:pt idx="37">
                  <c:v>17.117750000000001</c:v>
                </c:pt>
                <c:pt idx="38">
                  <c:v>18.078129032258065</c:v>
                </c:pt>
                <c:pt idx="39">
                  <c:v>17.990066666666667</c:v>
                </c:pt>
                <c:pt idx="40">
                  <c:v>18.133258064516131</c:v>
                </c:pt>
                <c:pt idx="41">
                  <c:v>18.499733333333332</c:v>
                </c:pt>
                <c:pt idx="42">
                  <c:v>18.523322580645161</c:v>
                </c:pt>
                <c:pt idx="43">
                  <c:v>17.88016129032258</c:v>
                </c:pt>
                <c:pt idx="44">
                  <c:v>17.291600000000003</c:v>
                </c:pt>
                <c:pt idx="45">
                  <c:v>17.313709677419357</c:v>
                </c:pt>
                <c:pt idx="46">
                  <c:v>17.874700000000001</c:v>
                </c:pt>
                <c:pt idx="47">
                  <c:v>18.349129032258066</c:v>
                </c:pt>
                <c:pt idx="48">
                  <c:v>17.940806451612907</c:v>
                </c:pt>
                <c:pt idx="49">
                  <c:v>17.653275862068966</c:v>
                </c:pt>
                <c:pt idx="50">
                  <c:v>17.110483870967741</c:v>
                </c:pt>
                <c:pt idx="51">
                  <c:v>17.493333333333332</c:v>
                </c:pt>
                <c:pt idx="52">
                  <c:v>17.103225806451615</c:v>
                </c:pt>
                <c:pt idx="53">
                  <c:v>18.296666666666667</c:v>
                </c:pt>
                <c:pt idx="54">
                  <c:v>17.896774193548385</c:v>
                </c:pt>
                <c:pt idx="55">
                  <c:v>18.697774193548387</c:v>
                </c:pt>
                <c:pt idx="56">
                  <c:v>17.980466666666665</c:v>
                </c:pt>
                <c:pt idx="57">
                  <c:v>18.574032258064523</c:v>
                </c:pt>
                <c:pt idx="58">
                  <c:v>18.991933333333343</c:v>
                </c:pt>
                <c:pt idx="59">
                  <c:v>19.397516129032258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3-443A-9B30-CF355D352985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E20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Sheet1!$A$2:$A$99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Sheet1!$E$2:$E$99</c:f>
              <c:numCache>
                <c:formatCode>0.00</c:formatCode>
                <c:ptCount val="60"/>
                <c:pt idx="0">
                  <c:v>6.6156129032258058</c:v>
                </c:pt>
                <c:pt idx="1">
                  <c:v>6.6984827586206901</c:v>
                </c:pt>
                <c:pt idx="2">
                  <c:v>6.2116451612903232</c:v>
                </c:pt>
                <c:pt idx="3">
                  <c:v>4.5756333333333332</c:v>
                </c:pt>
                <c:pt idx="4">
                  <c:v>5.5844193548387091</c:v>
                </c:pt>
                <c:pt idx="5">
                  <c:v>6.5547000000000004</c:v>
                </c:pt>
                <c:pt idx="6">
                  <c:v>7.2226451612903233</c:v>
                </c:pt>
                <c:pt idx="7">
                  <c:v>6.9030322580645151</c:v>
                </c:pt>
                <c:pt idx="8">
                  <c:v>7.1936999999999989</c:v>
                </c:pt>
                <c:pt idx="9">
                  <c:v>6.8018709677419356</c:v>
                </c:pt>
                <c:pt idx="10">
                  <c:v>7.0346333333333328</c:v>
                </c:pt>
                <c:pt idx="11">
                  <c:v>7.0631935483870967</c:v>
                </c:pt>
                <c:pt idx="12">
                  <c:v>5.39</c:v>
                </c:pt>
                <c:pt idx="13">
                  <c:v>6.6279999999999992</c:v>
                </c:pt>
                <c:pt idx="14">
                  <c:v>7.028354838709677</c:v>
                </c:pt>
                <c:pt idx="15">
                  <c:v>6.1164333333333341</c:v>
                </c:pt>
                <c:pt idx="16">
                  <c:v>4.9739677419354837</c:v>
                </c:pt>
                <c:pt idx="17">
                  <c:v>5.7801000000000009</c:v>
                </c:pt>
                <c:pt idx="18">
                  <c:v>4.8738064516129036</c:v>
                </c:pt>
                <c:pt idx="19">
                  <c:v>4.6098064516129025</c:v>
                </c:pt>
                <c:pt idx="20">
                  <c:v>5.4388000000000005</c:v>
                </c:pt>
                <c:pt idx="21">
                  <c:v>5.803451612903225</c:v>
                </c:pt>
                <c:pt idx="22">
                  <c:v>6.0930666666666662</c:v>
                </c:pt>
                <c:pt idx="23">
                  <c:v>6.8442258064516128</c:v>
                </c:pt>
                <c:pt idx="24">
                  <c:v>6.132677419354839</c:v>
                </c:pt>
                <c:pt idx="25">
                  <c:v>5.1511935483870968</c:v>
                </c:pt>
                <c:pt idx="26">
                  <c:v>5.2735483870967741</c:v>
                </c:pt>
                <c:pt idx="27">
                  <c:v>5.6790967741935487</c:v>
                </c:pt>
                <c:pt idx="28">
                  <c:v>5.7125806451612897</c:v>
                </c:pt>
                <c:pt idx="29">
                  <c:v>5.136709677419355</c:v>
                </c:pt>
                <c:pt idx="30">
                  <c:v>5.3887419354838704</c:v>
                </c:pt>
                <c:pt idx="31">
                  <c:v>5.1394193548387097</c:v>
                </c:pt>
                <c:pt idx="32">
                  <c:v>5.1983225806451614</c:v>
                </c:pt>
                <c:pt idx="33">
                  <c:v>5.003709677419355</c:v>
                </c:pt>
                <c:pt idx="34">
                  <c:v>5.0949677419354842</c:v>
                </c:pt>
                <c:pt idx="35">
                  <c:v>5.8616129032258071</c:v>
                </c:pt>
                <c:pt idx="36">
                  <c:v>5.6425483870967739</c:v>
                </c:pt>
                <c:pt idx="37">
                  <c:v>5.7957142857142854</c:v>
                </c:pt>
                <c:pt idx="38">
                  <c:v>5.8889677419354838</c:v>
                </c:pt>
                <c:pt idx="39">
                  <c:v>6.1531666666666673</c:v>
                </c:pt>
                <c:pt idx="40">
                  <c:v>6.0211935483870969</c:v>
                </c:pt>
                <c:pt idx="41">
                  <c:v>5.9656333333333329</c:v>
                </c:pt>
                <c:pt idx="42">
                  <c:v>6.0604516129032255</c:v>
                </c:pt>
                <c:pt idx="43">
                  <c:v>5.9976774193548383</c:v>
                </c:pt>
                <c:pt idx="44">
                  <c:v>5.9108999999999998</c:v>
                </c:pt>
                <c:pt idx="45">
                  <c:v>5.7729354838709677</c:v>
                </c:pt>
                <c:pt idx="46">
                  <c:v>5.5856666666666674</c:v>
                </c:pt>
                <c:pt idx="47">
                  <c:v>5.7722903225806439</c:v>
                </c:pt>
                <c:pt idx="48">
                  <c:v>5.5026129032258062</c:v>
                </c:pt>
                <c:pt idx="49">
                  <c:v>5.3567586206896545</c:v>
                </c:pt>
                <c:pt idx="50">
                  <c:v>5.2782580645161303</c:v>
                </c:pt>
                <c:pt idx="51">
                  <c:v>5.7633333333333336</c:v>
                </c:pt>
                <c:pt idx="52">
                  <c:v>5.4806451612903224</c:v>
                </c:pt>
                <c:pt idx="53">
                  <c:v>5.5966666666666667</c:v>
                </c:pt>
                <c:pt idx="54">
                  <c:v>5.3000000000000007</c:v>
                </c:pt>
                <c:pt idx="55">
                  <c:v>5.5385806451612902</c:v>
                </c:pt>
                <c:pt idx="56">
                  <c:v>5.1851666666666665</c:v>
                </c:pt>
                <c:pt idx="57">
                  <c:v>5.2828709677419354</c:v>
                </c:pt>
                <c:pt idx="58">
                  <c:v>5.3484999999999996</c:v>
                </c:pt>
                <c:pt idx="59">
                  <c:v>5.4615483870967729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33-443A-9B30-CF355D352985}"/>
            </c:ext>
          </c:extLst>
        </c:ser>
        <c:ser>
          <c:idx val="3"/>
          <c:order val="5"/>
          <c:tx>
            <c:strRef>
              <c:f>Sheet1!$F$1</c:f>
              <c:strCache>
                <c:ptCount val="1"/>
                <c:pt idx="0">
                  <c:v>E85</c:v>
                </c:pt>
              </c:strCache>
            </c:strRef>
          </c:tx>
          <c:spPr>
            <a:solidFill>
              <a:srgbClr val="FF7C80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Sheet1!$A$2:$A$99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Sheet1!$F$2:$F$99</c:f>
              <c:numCache>
                <c:formatCode>0.00</c:formatCode>
                <c:ptCount val="60"/>
                <c:pt idx="0">
                  <c:v>1.1904193548387099</c:v>
                </c:pt>
                <c:pt idx="1">
                  <c:v>1.1856896551724139</c:v>
                </c:pt>
                <c:pt idx="2">
                  <c:v>0.9649032258064516</c:v>
                </c:pt>
                <c:pt idx="3">
                  <c:v>0.52959999999999996</c:v>
                </c:pt>
                <c:pt idx="4">
                  <c:v>0.75167741935483867</c:v>
                </c:pt>
                <c:pt idx="5">
                  <c:v>0.86293333333333322</c:v>
                </c:pt>
                <c:pt idx="6">
                  <c:v>0.95322580645161292</c:v>
                </c:pt>
                <c:pt idx="7">
                  <c:v>0.92354838709677411</c:v>
                </c:pt>
                <c:pt idx="8">
                  <c:v>0.91826666666666668</c:v>
                </c:pt>
                <c:pt idx="9">
                  <c:v>0.83548387096774201</c:v>
                </c:pt>
                <c:pt idx="10">
                  <c:v>0.8711000000000001</c:v>
                </c:pt>
                <c:pt idx="11">
                  <c:v>0.83483870967741935</c:v>
                </c:pt>
                <c:pt idx="12">
                  <c:v>0.63</c:v>
                </c:pt>
                <c:pt idx="13">
                  <c:v>0.82032142857142865</c:v>
                </c:pt>
                <c:pt idx="14">
                  <c:v>0.90067741935483869</c:v>
                </c:pt>
                <c:pt idx="15">
                  <c:v>0.79080000000000006</c:v>
                </c:pt>
                <c:pt idx="16">
                  <c:v>0.63345161290322582</c:v>
                </c:pt>
                <c:pt idx="17">
                  <c:v>0.74670000000000003</c:v>
                </c:pt>
                <c:pt idx="18">
                  <c:v>0.64829032258064523</c:v>
                </c:pt>
                <c:pt idx="19">
                  <c:v>0.63264516129032267</c:v>
                </c:pt>
                <c:pt idx="20">
                  <c:v>0.74156666666666671</c:v>
                </c:pt>
                <c:pt idx="21">
                  <c:v>0.87283870967741939</c:v>
                </c:pt>
                <c:pt idx="22">
                  <c:v>0.94040000000000012</c:v>
                </c:pt>
                <c:pt idx="23">
                  <c:v>1.0399999999999998</c:v>
                </c:pt>
                <c:pt idx="24">
                  <c:v>0.94654838709677402</c:v>
                </c:pt>
                <c:pt idx="25">
                  <c:v>0.88235483870967746</c:v>
                </c:pt>
                <c:pt idx="26">
                  <c:v>0.95945161290322578</c:v>
                </c:pt>
                <c:pt idx="27">
                  <c:v>1.0371612903225806</c:v>
                </c:pt>
                <c:pt idx="28">
                  <c:v>1.0057096774193548</c:v>
                </c:pt>
                <c:pt idx="29">
                  <c:v>0.90793548387096779</c:v>
                </c:pt>
                <c:pt idx="30">
                  <c:v>0.89838709677419359</c:v>
                </c:pt>
                <c:pt idx="31">
                  <c:v>0.75561290322580643</c:v>
                </c:pt>
                <c:pt idx="32">
                  <c:v>0.68093548387096781</c:v>
                </c:pt>
                <c:pt idx="33">
                  <c:v>0.61145161290322581</c:v>
                </c:pt>
                <c:pt idx="34">
                  <c:v>0.55970967741935485</c:v>
                </c:pt>
                <c:pt idx="35">
                  <c:v>0.50667741935483879</c:v>
                </c:pt>
                <c:pt idx="36">
                  <c:v>0.31667741935483873</c:v>
                </c:pt>
                <c:pt idx="37">
                  <c:v>0.22739285714285715</c:v>
                </c:pt>
                <c:pt idx="38">
                  <c:v>0.21812903225806451</c:v>
                </c:pt>
                <c:pt idx="39">
                  <c:v>0.18303333333333333</c:v>
                </c:pt>
                <c:pt idx="40">
                  <c:v>0.16567741935483871</c:v>
                </c:pt>
                <c:pt idx="41">
                  <c:v>0.14579999999999999</c:v>
                </c:pt>
                <c:pt idx="42">
                  <c:v>0.1354516129032258</c:v>
                </c:pt>
                <c:pt idx="43">
                  <c:v>0.10980645161290323</c:v>
                </c:pt>
                <c:pt idx="44">
                  <c:v>0.10806666666666667</c:v>
                </c:pt>
                <c:pt idx="45">
                  <c:v>9.1032258064516133E-2</c:v>
                </c:pt>
                <c:pt idx="46">
                  <c:v>8.7800000000000003E-2</c:v>
                </c:pt>
                <c:pt idx="47">
                  <c:v>8.1645161290322565E-2</c:v>
                </c:pt>
                <c:pt idx="48">
                  <c:v>6.9838709677419356E-2</c:v>
                </c:pt>
                <c:pt idx="49">
                  <c:v>7.3482758620689662E-2</c:v>
                </c:pt>
                <c:pt idx="50">
                  <c:v>7.1483870967741933E-2</c:v>
                </c:pt>
                <c:pt idx="51">
                  <c:v>7.1266666666666659E-2</c:v>
                </c:pt>
                <c:pt idx="52">
                  <c:v>6.738709677419355E-2</c:v>
                </c:pt>
                <c:pt idx="53">
                  <c:v>7.4866666666666679E-2</c:v>
                </c:pt>
                <c:pt idx="54">
                  <c:v>6.7741935483870974E-2</c:v>
                </c:pt>
                <c:pt idx="55">
                  <c:v>6.7354838709677428E-2</c:v>
                </c:pt>
                <c:pt idx="56">
                  <c:v>5.9499999999999997E-2</c:v>
                </c:pt>
                <c:pt idx="57">
                  <c:v>6.2516129032258061E-2</c:v>
                </c:pt>
                <c:pt idx="58">
                  <c:v>6.6933333333333331E-2</c:v>
                </c:pt>
                <c:pt idx="59">
                  <c:v>6.4903225806451609E-2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3-443A-9B30-CF355D352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358016"/>
        <c:axId val="312359552"/>
      </c:areaChart>
      <c:lineChart>
        <c:grouping val="standar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ราคาเฉลี่ยถ่วงน้ำหนัก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Sheet1!$A$2:$A$97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Sheet1!$G$2:$G$99</c:f>
              <c:numCache>
                <c:formatCode>0.00</c:formatCode>
                <c:ptCount val="60"/>
                <c:pt idx="0">
                  <c:v>25.610792844590271</c:v>
                </c:pt>
                <c:pt idx="1">
                  <c:v>25.01283971017763</c:v>
                </c:pt>
                <c:pt idx="2">
                  <c:v>21.184575879211689</c:v>
                </c:pt>
                <c:pt idx="3">
                  <c:v>17.259861216680747</c:v>
                </c:pt>
                <c:pt idx="4">
                  <c:v>18.955607571866743</c:v>
                </c:pt>
                <c:pt idx="5">
                  <c:v>21.080997263603418</c:v>
                </c:pt>
                <c:pt idx="6">
                  <c:v>21.27814372377868</c:v>
                </c:pt>
                <c:pt idx="7">
                  <c:v>21.452840962334509</c:v>
                </c:pt>
                <c:pt idx="8">
                  <c:v>21.391574645219396</c:v>
                </c:pt>
                <c:pt idx="9">
                  <c:v>21.425537795277922</c:v>
                </c:pt>
                <c:pt idx="10">
                  <c:v>21.292762728309427</c:v>
                </c:pt>
                <c:pt idx="11">
                  <c:v>22.349859737405833</c:v>
                </c:pt>
                <c:pt idx="12">
                  <c:v>23.548487733430978</c:v>
                </c:pt>
                <c:pt idx="13">
                  <c:v>25.081599376883439</c:v>
                </c:pt>
                <c:pt idx="14">
                  <c:v>26.206394379078741</c:v>
                </c:pt>
                <c:pt idx="15">
                  <c:v>26.455088611630366</c:v>
                </c:pt>
                <c:pt idx="16">
                  <c:v>27.242522416333404</c:v>
                </c:pt>
                <c:pt idx="17">
                  <c:v>27.944835019447119</c:v>
                </c:pt>
                <c:pt idx="18">
                  <c:v>29.178279767730572</c:v>
                </c:pt>
                <c:pt idx="19">
                  <c:v>29.117420383255084</c:v>
                </c:pt>
                <c:pt idx="20">
                  <c:v>29.365621823653914</c:v>
                </c:pt>
                <c:pt idx="21">
                  <c:v>31.282206633231613</c:v>
                </c:pt>
                <c:pt idx="22">
                  <c:v>31.700949490316841</c:v>
                </c:pt>
                <c:pt idx="23">
                  <c:v>30.31077386687538</c:v>
                </c:pt>
                <c:pt idx="24">
                  <c:v>32.245629514298933</c:v>
                </c:pt>
                <c:pt idx="25">
                  <c:v>35.160418646660013</c:v>
                </c:pt>
                <c:pt idx="26">
                  <c:v>38.881193152950836</c:v>
                </c:pt>
                <c:pt idx="27">
                  <c:v>38.491771185299008</c:v>
                </c:pt>
                <c:pt idx="28">
                  <c:v>41.942496597591351</c:v>
                </c:pt>
                <c:pt idx="29">
                  <c:v>44.715084112149533</c:v>
                </c:pt>
                <c:pt idx="30">
                  <c:v>39.83483771417653</c:v>
                </c:pt>
                <c:pt idx="31">
                  <c:v>37.182665862733252</c:v>
                </c:pt>
                <c:pt idx="32">
                  <c:v>35.070306355990319</c:v>
                </c:pt>
                <c:pt idx="33">
                  <c:v>35.026653509695869</c:v>
                </c:pt>
                <c:pt idx="34">
                  <c:v>35.709929812986061</c:v>
                </c:pt>
                <c:pt idx="35">
                  <c:v>35.067534872615553</c:v>
                </c:pt>
                <c:pt idx="36">
                  <c:v>35.492920035798655</c:v>
                </c:pt>
                <c:pt idx="37">
                  <c:v>35.818147451826917</c:v>
                </c:pt>
                <c:pt idx="38">
                  <c:v>35.781688583121102</c:v>
                </c:pt>
                <c:pt idx="39">
                  <c:v>36.433000333643761</c:v>
                </c:pt>
                <c:pt idx="40">
                  <c:v>34.818333790459491</c:v>
                </c:pt>
                <c:pt idx="41">
                  <c:v>34.860058321574392</c:v>
                </c:pt>
                <c:pt idx="42">
                  <c:v>36.341593115159434</c:v>
                </c:pt>
                <c:pt idx="43">
                  <c:v>38.945821067337015</c:v>
                </c:pt>
                <c:pt idx="44">
                  <c:v>38.84282032120138</c:v>
                </c:pt>
                <c:pt idx="45">
                  <c:v>37.913536990102095</c:v>
                </c:pt>
                <c:pt idx="46">
                  <c:v>36.161831563312468</c:v>
                </c:pt>
                <c:pt idx="47">
                  <c:v>34.591996064663</c:v>
                </c:pt>
                <c:pt idx="48">
                  <c:v>34.976003214326482</c:v>
                </c:pt>
                <c:pt idx="49">
                  <c:v>37.199854730953057</c:v>
                </c:pt>
                <c:pt idx="50">
                  <c:v>37.738410203081663</c:v>
                </c:pt>
                <c:pt idx="51">
                  <c:v>39.414542235572739</c:v>
                </c:pt>
                <c:pt idx="52">
                  <c:v>38.577002194992183</c:v>
                </c:pt>
                <c:pt idx="53">
                  <c:v>37.613489317005367</c:v>
                </c:pt>
                <c:pt idx="54">
                  <c:v>38.455571877505307</c:v>
                </c:pt>
                <c:pt idx="55">
                  <c:v>36.645992808512567</c:v>
                </c:pt>
                <c:pt idx="56">
                  <c:v>35.354790472227307</c:v>
                </c:pt>
                <c:pt idx="57">
                  <c:v>35.174336103859709</c:v>
                </c:pt>
                <c:pt idx="58">
                  <c:v>35.531999600443896</c:v>
                </c:pt>
                <c:pt idx="59">
                  <c:v>35.877242829820389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33-443A-9B30-CF355D352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379264"/>
        <c:axId val="312377728"/>
      </c:lineChart>
      <c:catAx>
        <c:axId val="3123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2359552"/>
        <c:crosses val="autoZero"/>
        <c:auto val="1"/>
        <c:lblAlgn val="ctr"/>
        <c:lblOffset val="10"/>
        <c:noMultiLvlLbl val="0"/>
      </c:catAx>
      <c:valAx>
        <c:axId val="312359552"/>
        <c:scaling>
          <c:orientation val="minMax"/>
          <c:max val="4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2358016"/>
        <c:crosses val="autoZero"/>
        <c:crossBetween val="between"/>
      </c:valAx>
      <c:valAx>
        <c:axId val="312377728"/>
        <c:scaling>
          <c:orientation val="minMax"/>
          <c:max val="45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2379264"/>
        <c:crosses val="max"/>
        <c:crossBetween val="between"/>
        <c:majorUnit val="5"/>
      </c:valAx>
      <c:catAx>
        <c:axId val="31237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237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ukhumvit Set" panose="02000506000000020004" pitchFamily="2" charset="-34"/>
          <a:cs typeface="Sukhumvit Set" panose="02000506000000020004" pitchFamily="2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rgbClr val="FF7C80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Sheet1!$F$2:$F$93</c:f>
              <c:numCache>
                <c:formatCode>0</c:formatCode>
                <c:ptCount val="60"/>
                <c:pt idx="0">
                  <c:v>3.15</c:v>
                </c:pt>
                <c:pt idx="1">
                  <c:v>2.9963103448275863</c:v>
                </c:pt>
                <c:pt idx="2">
                  <c:v>3.0215161290322583</c:v>
                </c:pt>
                <c:pt idx="3">
                  <c:v>2.9633666666666665</c:v>
                </c:pt>
                <c:pt idx="4">
                  <c:v>1.5086774193548387</c:v>
                </c:pt>
                <c:pt idx="5">
                  <c:v>1.1488</c:v>
                </c:pt>
                <c:pt idx="6">
                  <c:v>1.3988387096774193</c:v>
                </c:pt>
                <c:pt idx="7">
                  <c:v>1.2568387096774192</c:v>
                </c:pt>
                <c:pt idx="8">
                  <c:v>1.4355333333333331</c:v>
                </c:pt>
                <c:pt idx="9">
                  <c:v>1.2648709677419354</c:v>
                </c:pt>
                <c:pt idx="10">
                  <c:v>1.8206999999999998</c:v>
                </c:pt>
                <c:pt idx="11">
                  <c:v>1.3539032258064518</c:v>
                </c:pt>
                <c:pt idx="12">
                  <c:v>1.485741935483871</c:v>
                </c:pt>
                <c:pt idx="13">
                  <c:v>2.5365357142857143</c:v>
                </c:pt>
                <c:pt idx="14">
                  <c:v>2.7680322580645162</c:v>
                </c:pt>
                <c:pt idx="15">
                  <c:v>2.5534000000000003</c:v>
                </c:pt>
                <c:pt idx="16">
                  <c:v>1.8042258064516126</c:v>
                </c:pt>
                <c:pt idx="17">
                  <c:v>1.9218333333333333</c:v>
                </c:pt>
                <c:pt idx="18">
                  <c:v>1.633064516129032</c:v>
                </c:pt>
                <c:pt idx="19">
                  <c:v>2.17</c:v>
                </c:pt>
                <c:pt idx="20">
                  <c:v>2.6595000000000004</c:v>
                </c:pt>
                <c:pt idx="21">
                  <c:v>5.9842258064516116</c:v>
                </c:pt>
                <c:pt idx="22">
                  <c:v>6.6310333333333338</c:v>
                </c:pt>
                <c:pt idx="23">
                  <c:v>4.4015161290322578</c:v>
                </c:pt>
                <c:pt idx="24" formatCode="#,##0.00;[Red]\-#,##0.00;">
                  <c:v>9.1901935483870982</c:v>
                </c:pt>
                <c:pt idx="25" formatCode="#,##0.00;[Red]\-#,##0.00;">
                  <c:v>9.4009642857142861</c:v>
                </c:pt>
                <c:pt idx="26" formatCode="#,##0.00;[Red]\-#,##0.00;">
                  <c:v>5.0167741935483878</c:v>
                </c:pt>
                <c:pt idx="27" formatCode="#,##0.00;[Red]\-#,##0.00;">
                  <c:v>4.696699999999999</c:v>
                </c:pt>
                <c:pt idx="28" formatCode="#,##0.00;[Red]\-#,##0.00;">
                  <c:v>5.5043870967741926</c:v>
                </c:pt>
                <c:pt idx="29" formatCode="#,##0.00;[Red]\-#,##0.00;">
                  <c:v>2.797333333333333</c:v>
                </c:pt>
                <c:pt idx="30" formatCode="#,##0.00;[Red]\-#,##0.00;">
                  <c:v>1.9166451612903228</c:v>
                </c:pt>
                <c:pt idx="31" formatCode="#,##0.00;[Red]\-#,##0.00;">
                  <c:v>6.6230322580645149</c:v>
                </c:pt>
                <c:pt idx="32" formatCode="#,##0.00;[Red]\-#,##0.00;">
                  <c:v>8.48</c:v>
                </c:pt>
                <c:pt idx="33" formatCode="#,##0.00;[Red]\-#,##0.00;">
                  <c:v>9.3135161290322603</c:v>
                </c:pt>
                <c:pt idx="34" formatCode="#,##0.00;[Red]\-#,##0.00;">
                  <c:v>9.0901666666666685</c:v>
                </c:pt>
                <c:pt idx="35" formatCode="#,##0.00;[Red]\-#,##0.00;">
                  <c:v>8.5301290322580634</c:v>
                </c:pt>
                <c:pt idx="36" formatCode="0.00">
                  <c:v>10.838064516129034</c:v>
                </c:pt>
                <c:pt idx="37" formatCode="0.00">
                  <c:v>8.3460357142857138</c:v>
                </c:pt>
                <c:pt idx="38" formatCode="0.00">
                  <c:v>6.3122580645161293</c:v>
                </c:pt>
                <c:pt idx="39" formatCode="0.00">
                  <c:v>4.2183333333333337</c:v>
                </c:pt>
                <c:pt idx="40" formatCode="0.00">
                  <c:v>2.3946774193548386</c:v>
                </c:pt>
                <c:pt idx="41" formatCode="0.00">
                  <c:v>2.0449333333333333</c:v>
                </c:pt>
                <c:pt idx="42" formatCode="0.00">
                  <c:v>1.9133225806451615</c:v>
                </c:pt>
                <c:pt idx="43" formatCode="0.00">
                  <c:v>1.37758064516129</c:v>
                </c:pt>
                <c:pt idx="44" formatCode="0.00">
                  <c:v>1.4272</c:v>
                </c:pt>
                <c:pt idx="45" formatCode="0.00">
                  <c:v>1.3343870967741938</c:v>
                </c:pt>
                <c:pt idx="46" formatCode="0.00">
                  <c:v>1.4378999999999997</c:v>
                </c:pt>
                <c:pt idx="47" formatCode="0.00">
                  <c:v>1.6399677419354841</c:v>
                </c:pt>
                <c:pt idx="48" formatCode="0.00">
                  <c:v>1.478</c:v>
                </c:pt>
                <c:pt idx="49" formatCode="0.00">
                  <c:v>1.4922068965517241</c:v>
                </c:pt>
                <c:pt idx="50" formatCode="0.00">
                  <c:v>2.0190967741935482</c:v>
                </c:pt>
                <c:pt idx="51" formatCode="0.00">
                  <c:v>1.5760000000000001</c:v>
                </c:pt>
                <c:pt idx="52" formatCode="0.00">
                  <c:v>1.6191612903225807</c:v>
                </c:pt>
                <c:pt idx="53" formatCode="0.00">
                  <c:v>1.3863999999999999</c:v>
                </c:pt>
                <c:pt idx="54" formatCode="0.00">
                  <c:v>1.8645161290322581</c:v>
                </c:pt>
                <c:pt idx="55" formatCode="0.00">
                  <c:v>2.9001290322580648</c:v>
                </c:pt>
                <c:pt idx="56" formatCode="0.00">
                  <c:v>2.0788666666666669</c:v>
                </c:pt>
                <c:pt idx="57" formatCode="0.00">
                  <c:v>2.8339677419354836</c:v>
                </c:pt>
                <c:pt idx="58" formatCode="0.00">
                  <c:v>2.2442333333333333</c:v>
                </c:pt>
                <c:pt idx="59" formatCode="0.00">
                  <c:v>2.4250322580645163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2-43A3-ACC3-5854DFC61851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Premium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Sheet1!$E$2:$E$93</c:f>
              <c:numCache>
                <c:formatCode>0</c:formatCode>
                <c:ptCount val="60"/>
                <c:pt idx="0">
                  <c:v>2.15</c:v>
                </c:pt>
                <c:pt idx="1">
                  <c:v>2.2000000000000002</c:v>
                </c:pt>
                <c:pt idx="2">
                  <c:v>2.0499999999999998</c:v>
                </c:pt>
                <c:pt idx="3">
                  <c:v>1.5</c:v>
                </c:pt>
                <c:pt idx="4">
                  <c:v>1.91</c:v>
                </c:pt>
                <c:pt idx="5">
                  <c:v>2.1</c:v>
                </c:pt>
                <c:pt idx="6">
                  <c:v>2.21</c:v>
                </c:pt>
                <c:pt idx="7">
                  <c:v>2.0499999999999998</c:v>
                </c:pt>
                <c:pt idx="8">
                  <c:v>2.17</c:v>
                </c:pt>
                <c:pt idx="9">
                  <c:v>2.14</c:v>
                </c:pt>
                <c:pt idx="10">
                  <c:v>2.2773666666666665</c:v>
                </c:pt>
                <c:pt idx="11">
                  <c:v>2.2639032258064513</c:v>
                </c:pt>
                <c:pt idx="12">
                  <c:v>1.5581290322580645</c:v>
                </c:pt>
                <c:pt idx="13">
                  <c:v>1.9041428571428571</c:v>
                </c:pt>
                <c:pt idx="14">
                  <c:v>1.9487419354838713</c:v>
                </c:pt>
                <c:pt idx="15">
                  <c:v>1.8065666666666667</c:v>
                </c:pt>
                <c:pt idx="16">
                  <c:v>1.3310967741935484</c:v>
                </c:pt>
                <c:pt idx="17">
                  <c:v>1.4431666666666667</c:v>
                </c:pt>
                <c:pt idx="18">
                  <c:v>1.1619677419354837</c:v>
                </c:pt>
                <c:pt idx="19">
                  <c:v>1.1100000000000001</c:v>
                </c:pt>
                <c:pt idx="20">
                  <c:v>1.3244333333333331</c:v>
                </c:pt>
                <c:pt idx="21">
                  <c:v>1.3285483870967743</c:v>
                </c:pt>
                <c:pt idx="22">
                  <c:v>1.4144666666666668</c:v>
                </c:pt>
                <c:pt idx="23">
                  <c:v>1.784</c:v>
                </c:pt>
                <c:pt idx="24" formatCode="#,##0.00;[Red]\-#,##0.00;">
                  <c:v>1.4086129032258063</c:v>
                </c:pt>
                <c:pt idx="25" formatCode="#,##0.00;[Red]\-#,##0.00;">
                  <c:v>1.3658571428571429</c:v>
                </c:pt>
                <c:pt idx="26" formatCode="#,##0.00;[Red]\-#,##0.00;">
                  <c:v>1.2589354838709679</c:v>
                </c:pt>
                <c:pt idx="27" formatCode="#,##0.00;[Red]\-#,##0.00;">
                  <c:v>1.4985666666666664</c:v>
                </c:pt>
                <c:pt idx="28" formatCode="#,##0.00;[Red]\-#,##0.00;">
                  <c:v>1.0269354838709677</c:v>
                </c:pt>
                <c:pt idx="29" formatCode="#,##0.00;[Red]\-#,##0.00;">
                  <c:v>0.80330000000000001</c:v>
                </c:pt>
                <c:pt idx="30" formatCode="#,##0.00;[Red]\-#,##0.00;">
                  <c:v>0.69970967741935497</c:v>
                </c:pt>
                <c:pt idx="31" formatCode="#,##0.00;[Red]\-#,##0.00;">
                  <c:v>0.74506451612903235</c:v>
                </c:pt>
                <c:pt idx="32" formatCode="#,##0.00;[Red]\-#,##0.00;">
                  <c:v>0.74260000000000004</c:v>
                </c:pt>
                <c:pt idx="33" formatCode="#,##0.00;[Red]\-#,##0.00;">
                  <c:v>0.82864516129032251</c:v>
                </c:pt>
                <c:pt idx="34" formatCode="#,##0.00;[Red]\-#,##0.00;">
                  <c:v>0.83600000000000008</c:v>
                </c:pt>
                <c:pt idx="35" formatCode="#,##0.00;[Red]\-#,##0.00;">
                  <c:v>0.97148387096774191</c:v>
                </c:pt>
                <c:pt idx="36">
                  <c:v>0.81829032258064516</c:v>
                </c:pt>
                <c:pt idx="37">
                  <c:v>0.82339285714285715</c:v>
                </c:pt>
                <c:pt idx="38">
                  <c:v>0.89096774193548378</c:v>
                </c:pt>
                <c:pt idx="39">
                  <c:v>0.89953333333333318</c:v>
                </c:pt>
                <c:pt idx="40">
                  <c:v>0.84216129032258058</c:v>
                </c:pt>
                <c:pt idx="41">
                  <c:v>0.82786666666666664</c:v>
                </c:pt>
                <c:pt idx="42">
                  <c:v>0.87774193548387103</c:v>
                </c:pt>
                <c:pt idx="43">
                  <c:v>0.71151612903225803</c:v>
                </c:pt>
                <c:pt idx="44">
                  <c:v>0.74533333333333318</c:v>
                </c:pt>
                <c:pt idx="45">
                  <c:v>0.73706451612903212</c:v>
                </c:pt>
                <c:pt idx="46">
                  <c:v>0.75946666666666662</c:v>
                </c:pt>
                <c:pt idx="47">
                  <c:v>0.81277419354838698</c:v>
                </c:pt>
                <c:pt idx="48" formatCode="0.00">
                  <c:v>0.30135483870967744</c:v>
                </c:pt>
                <c:pt idx="49" formatCode="0.00">
                  <c:v>0.31789655172413789</c:v>
                </c:pt>
                <c:pt idx="50" formatCode="0.00">
                  <c:v>0.32206451612903225</c:v>
                </c:pt>
                <c:pt idx="51" formatCode="0.00">
                  <c:v>0.33523333333333333</c:v>
                </c:pt>
                <c:pt idx="52" formatCode="0.00">
                  <c:v>0.63132258064516134</c:v>
                </c:pt>
                <c:pt idx="53" formatCode="0.00">
                  <c:v>0.59309999999999996</c:v>
                </c:pt>
                <c:pt idx="54" formatCode="0.00">
                  <c:v>0.60706451612903223</c:v>
                </c:pt>
                <c:pt idx="55" formatCode="0.00">
                  <c:v>0.56629032258064516</c:v>
                </c:pt>
                <c:pt idx="56" formatCode="0.00">
                  <c:v>0.54953333333333321</c:v>
                </c:pt>
                <c:pt idx="57" formatCode="0.00">
                  <c:v>0.58141935483870966</c:v>
                </c:pt>
                <c:pt idx="58" formatCode="0.00">
                  <c:v>0.58613333333333328</c:v>
                </c:pt>
                <c:pt idx="59" formatCode="0.00">
                  <c:v>0.69083870967741934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2-43A3-ACC3-5854DFC61851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B7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Sheet1!$B$2:$B$93</c:f>
              <c:numCache>
                <c:formatCode>0</c:formatCode>
                <c:ptCount val="60"/>
                <c:pt idx="0">
                  <c:v>52.229677419354843</c:v>
                </c:pt>
                <c:pt idx="1">
                  <c:v>50.32378248275861</c:v>
                </c:pt>
                <c:pt idx="2">
                  <c:v>45.685546419354843</c:v>
                </c:pt>
                <c:pt idx="3">
                  <c:v>39.160487466666659</c:v>
                </c:pt>
                <c:pt idx="4">
                  <c:v>41.220516129032262</c:v>
                </c:pt>
                <c:pt idx="5">
                  <c:v>40.127959233333321</c:v>
                </c:pt>
                <c:pt idx="6">
                  <c:v>39.967143096774194</c:v>
                </c:pt>
                <c:pt idx="7">
                  <c:v>38.350236838709669</c:v>
                </c:pt>
                <c:pt idx="8">
                  <c:v>38.193351200000002</c:v>
                </c:pt>
                <c:pt idx="9">
                  <c:v>34.900840967741935</c:v>
                </c:pt>
                <c:pt idx="10">
                  <c:v>40.531942099999995</c:v>
                </c:pt>
                <c:pt idx="11">
                  <c:v>42.939790155913975</c:v>
                </c:pt>
                <c:pt idx="12">
                  <c:v>35.592647645161293</c:v>
                </c:pt>
                <c:pt idx="13">
                  <c:v>39.724251142857156</c:v>
                </c:pt>
                <c:pt idx="14">
                  <c:v>39.536014225806468</c:v>
                </c:pt>
                <c:pt idx="15">
                  <c:v>36.978346566666666</c:v>
                </c:pt>
                <c:pt idx="16">
                  <c:v>33.984101032258067</c:v>
                </c:pt>
                <c:pt idx="17">
                  <c:v>33.518010866666664</c:v>
                </c:pt>
                <c:pt idx="18">
                  <c:v>28.711906290322585</c:v>
                </c:pt>
                <c:pt idx="19">
                  <c:v>28.024387096774191</c:v>
                </c:pt>
                <c:pt idx="20">
                  <c:v>28.357922866666676</c:v>
                </c:pt>
                <c:pt idx="21">
                  <c:v>38.007258161290316</c:v>
                </c:pt>
                <c:pt idx="22">
                  <c:v>52.937810800000008</c:v>
                </c:pt>
                <c:pt idx="23">
                  <c:v>65.244704806451594</c:v>
                </c:pt>
                <c:pt idx="24">
                  <c:v>61.274726000000008</c:v>
                </c:pt>
                <c:pt idx="25">
                  <c:v>63.748462499999995</c:v>
                </c:pt>
                <c:pt idx="26">
                  <c:v>65.315775516129023</c:v>
                </c:pt>
                <c:pt idx="27">
                  <c:v>70.968041299999982</c:v>
                </c:pt>
                <c:pt idx="28">
                  <c:v>61.045475225806463</c:v>
                </c:pt>
                <c:pt idx="29">
                  <c:v>65.531119566666675</c:v>
                </c:pt>
                <c:pt idx="30">
                  <c:v>59.119718935483867</c:v>
                </c:pt>
                <c:pt idx="31">
                  <c:v>59.666708451612905</c:v>
                </c:pt>
                <c:pt idx="32">
                  <c:v>57.793823933333336</c:v>
                </c:pt>
                <c:pt idx="33">
                  <c:v>58.643961096774198</c:v>
                </c:pt>
                <c:pt idx="34">
                  <c:v>65.225603133333365</c:v>
                </c:pt>
                <c:pt idx="35">
                  <c:v>65.988387096774204</c:v>
                </c:pt>
                <c:pt idx="36">
                  <c:v>65.209806451612877</c:v>
                </c:pt>
                <c:pt idx="37">
                  <c:v>65.89057142857142</c:v>
                </c:pt>
                <c:pt idx="38">
                  <c:v>65.88367451612902</c:v>
                </c:pt>
                <c:pt idx="39">
                  <c:v>62.801108233333331</c:v>
                </c:pt>
                <c:pt idx="40">
                  <c:v>64.714961290322577</c:v>
                </c:pt>
                <c:pt idx="41">
                  <c:v>62.036741133333351</c:v>
                </c:pt>
                <c:pt idx="42">
                  <c:v>59.78590322580645</c:v>
                </c:pt>
                <c:pt idx="43">
                  <c:v>60.013258064516137</c:v>
                </c:pt>
                <c:pt idx="44">
                  <c:v>59.382566666666662</c:v>
                </c:pt>
                <c:pt idx="45">
                  <c:v>60.820677419354837</c:v>
                </c:pt>
                <c:pt idx="46">
                  <c:v>68.474833333333351</c:v>
                </c:pt>
                <c:pt idx="47">
                  <c:v>66.756387096774191</c:v>
                </c:pt>
                <c:pt idx="48">
                  <c:v>67.083225806451637</c:v>
                </c:pt>
                <c:pt idx="49">
                  <c:v>68.721137931034477</c:v>
                </c:pt>
                <c:pt idx="50">
                  <c:v>70.092548387096784</c:v>
                </c:pt>
                <c:pt idx="51">
                  <c:v>68.538766666666675</c:v>
                </c:pt>
                <c:pt idx="52">
                  <c:v>68.06887096774193</c:v>
                </c:pt>
                <c:pt idx="53">
                  <c:v>64.410499999999999</c:v>
                </c:pt>
                <c:pt idx="54">
                  <c:v>64.07012903225808</c:v>
                </c:pt>
                <c:pt idx="55">
                  <c:v>62.788903225806457</c:v>
                </c:pt>
                <c:pt idx="56">
                  <c:v>60.067733333333337</c:v>
                </c:pt>
                <c:pt idx="57">
                  <c:v>64.224599999999995</c:v>
                </c:pt>
                <c:pt idx="58">
                  <c:v>69.121566666666666</c:v>
                </c:pt>
                <c:pt idx="59">
                  <c:v>69.288066666666666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2-43A3-ACC3-5854DFC61851}"/>
            </c:ext>
          </c:extLst>
        </c:ser>
        <c:ser>
          <c:idx val="1"/>
          <c:order val="3"/>
          <c:tx>
            <c:strRef>
              <c:f>Sheet1!$C$1:$C$13</c:f>
              <c:strCache>
                <c:ptCount val="13"/>
                <c:pt idx="0">
                  <c:v>B10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Sheet1!$C$2:$C$93</c:f>
              <c:numCache>
                <c:formatCode>0.00</c:formatCode>
                <c:ptCount val="60"/>
                <c:pt idx="0">
                  <c:v>2.3046129032258058</c:v>
                </c:pt>
                <c:pt idx="1">
                  <c:v>5.5755862068965518</c:v>
                </c:pt>
                <c:pt idx="2">
                  <c:v>11.185225806451616</c:v>
                </c:pt>
                <c:pt idx="3">
                  <c:v>14.539800000000001</c:v>
                </c:pt>
                <c:pt idx="4">
                  <c:v>17.271516129032261</c:v>
                </c:pt>
                <c:pt idx="5">
                  <c:v>17.74753333333333</c:v>
                </c:pt>
                <c:pt idx="6" formatCode="0">
                  <c:v>18.462516129032259</c:v>
                </c:pt>
                <c:pt idx="7" formatCode="0">
                  <c:v>18.926580645161291</c:v>
                </c:pt>
                <c:pt idx="8" formatCode="0">
                  <c:v>20.253033333333335</c:v>
                </c:pt>
                <c:pt idx="9" formatCode="0">
                  <c:v>20.517741935483869</c:v>
                </c:pt>
                <c:pt idx="10" formatCode="0">
                  <c:v>23.554333333333332</c:v>
                </c:pt>
                <c:pt idx="11" formatCode="0">
                  <c:v>23.91283870967742</c:v>
                </c:pt>
                <c:pt idx="12" formatCode="0">
                  <c:v>21.455322580645163</c:v>
                </c:pt>
                <c:pt idx="13" formatCode="0">
                  <c:v>24.573892857142859</c:v>
                </c:pt>
                <c:pt idx="14" formatCode="0">
                  <c:v>25.79667741935484</c:v>
                </c:pt>
                <c:pt idx="15" formatCode="0">
                  <c:v>23.231833333333334</c:v>
                </c:pt>
                <c:pt idx="16" formatCode="0">
                  <c:v>22.737677419354835</c:v>
                </c:pt>
                <c:pt idx="17" formatCode="0">
                  <c:v>23.234800000000003</c:v>
                </c:pt>
                <c:pt idx="18" formatCode="0">
                  <c:v>20.984806451612904</c:v>
                </c:pt>
                <c:pt idx="19" formatCode="0">
                  <c:v>20.85</c:v>
                </c:pt>
                <c:pt idx="20" formatCode="0">
                  <c:v>20.744166666666668</c:v>
                </c:pt>
                <c:pt idx="21" formatCode="0">
                  <c:v>12.420612903225805</c:v>
                </c:pt>
                <c:pt idx="22" formatCode="0">
                  <c:v>9.8351000000000006</c:v>
                </c:pt>
                <c:pt idx="23" formatCode="0">
                  <c:v>5.2761290322580656</c:v>
                </c:pt>
                <c:pt idx="24" formatCode="0">
                  <c:v>3.7967419354838712</c:v>
                </c:pt>
                <c:pt idx="25" formatCode="0">
                  <c:v>3.5255357142857142</c:v>
                </c:pt>
                <c:pt idx="26" formatCode="0">
                  <c:v>3.060451612903226</c:v>
                </c:pt>
                <c:pt idx="27" formatCode="0">
                  <c:v>3.0655666666666663</c:v>
                </c:pt>
                <c:pt idx="28" formatCode="0">
                  <c:v>2.3663870967741936</c:v>
                </c:pt>
                <c:pt idx="29" formatCode="0">
                  <c:v>2.2723999999999998</c:v>
                </c:pt>
                <c:pt idx="30" formatCode="0">
                  <c:v>1.8353225806451616</c:v>
                </c:pt>
                <c:pt idx="31" formatCode="0">
                  <c:v>1.6986129032258064</c:v>
                </c:pt>
                <c:pt idx="32" formatCode="0">
                  <c:v>1.5516666666666665</c:v>
                </c:pt>
                <c:pt idx="33" formatCode="0">
                  <c:v>1.4120322580645162</c:v>
                </c:pt>
                <c:pt idx="34" formatCode="0">
                  <c:v>1.3988333333333334</c:v>
                </c:pt>
                <c:pt idx="35" formatCode="0">
                  <c:v>2.27</c:v>
                </c:pt>
                <c:pt idx="36" formatCode="0">
                  <c:v>1.1641935483870969</c:v>
                </c:pt>
                <c:pt idx="37" formatCode="0">
                  <c:v>1.05</c:v>
                </c:pt>
                <c:pt idx="38" formatCode="0">
                  <c:v>1.0077419354838708</c:v>
                </c:pt>
                <c:pt idx="39" formatCode="0">
                  <c:v>0.93256666666666665</c:v>
                </c:pt>
                <c:pt idx="40" formatCode="0">
                  <c:v>0.83</c:v>
                </c:pt>
                <c:pt idx="41" formatCode="0">
                  <c:v>0.79690000000000005</c:v>
                </c:pt>
                <c:pt idx="42" formatCode="0">
                  <c:v>0.71</c:v>
                </c:pt>
                <c:pt idx="43" formatCode="0">
                  <c:v>0.69</c:v>
                </c:pt>
                <c:pt idx="44" formatCode="0">
                  <c:v>0.57999999999999996</c:v>
                </c:pt>
                <c:pt idx="45" formatCode="0">
                  <c:v>0.55161290322580647</c:v>
                </c:pt>
                <c:pt idx="46" formatCode="0">
                  <c:v>0.48666666666666664</c:v>
                </c:pt>
                <c:pt idx="47" formatCode="0">
                  <c:v>0.45483870967741935</c:v>
                </c:pt>
                <c:pt idx="48" formatCode="0">
                  <c:v>0.40499999999999992</c:v>
                </c:pt>
                <c:pt idx="49" formatCode="0">
                  <c:v>0.38579310344827583</c:v>
                </c:pt>
                <c:pt idx="50" formatCode="0">
                  <c:v>0.36109677419354835</c:v>
                </c:pt>
                <c:pt idx="51" formatCode="0">
                  <c:v>0.28999999999999998</c:v>
                </c:pt>
                <c:pt idx="52" formatCode="0">
                  <c:v>0</c:v>
                </c:pt>
                <c:pt idx="53" formatCode="0">
                  <c:v>0</c:v>
                </c:pt>
                <c:pt idx="54" formatCode="0">
                  <c:v>0</c:v>
                </c:pt>
                <c:pt idx="55" formatCode="0">
                  <c:v>0</c:v>
                </c:pt>
                <c:pt idx="56" formatCode="0">
                  <c:v>0</c:v>
                </c:pt>
                <c:pt idx="57" formatCode="0">
                  <c:v>0</c:v>
                </c:pt>
                <c:pt idx="58" formatCode="0">
                  <c:v>0</c:v>
                </c:pt>
                <c:pt idx="59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42-43A3-ACC3-5854DFC61851}"/>
            </c:ext>
          </c:extLst>
        </c:ser>
        <c:ser>
          <c:idx val="2"/>
          <c:order val="4"/>
          <c:tx>
            <c:strRef>
              <c:f>Sheet1!$D$1:$D$15</c:f>
              <c:strCache>
                <c:ptCount val="15"/>
                <c:pt idx="0">
                  <c:v>B20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</c:spP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Sheet1!$D$2:$D$93</c:f>
              <c:numCache>
                <c:formatCode>0.00</c:formatCode>
                <c:ptCount val="60"/>
                <c:pt idx="0">
                  <c:v>7.5270000000000001</c:v>
                </c:pt>
                <c:pt idx="1">
                  <c:v>7.0923448275862064</c:v>
                </c:pt>
                <c:pt idx="2">
                  <c:v>5.4766451612903229</c:v>
                </c:pt>
                <c:pt idx="3">
                  <c:v>3.6141333333333336</c:v>
                </c:pt>
                <c:pt idx="4">
                  <c:v>3.1460967741935484</c:v>
                </c:pt>
                <c:pt idx="5">
                  <c:v>2.8251333333333331</c:v>
                </c:pt>
                <c:pt idx="6" formatCode="0">
                  <c:v>2.5830967741935482</c:v>
                </c:pt>
                <c:pt idx="7" formatCode="0">
                  <c:v>2.53245161290323</c:v>
                </c:pt>
                <c:pt idx="8" formatCode="0">
                  <c:v>2.3938666666666668</c:v>
                </c:pt>
                <c:pt idx="9" formatCode="0">
                  <c:v>2.0678064516129036</c:v>
                </c:pt>
                <c:pt idx="10" formatCode="0">
                  <c:v>1.2839</c:v>
                </c:pt>
                <c:pt idx="11" formatCode="0">
                  <c:v>1.1600645161290324</c:v>
                </c:pt>
                <c:pt idx="12" formatCode="0">
                  <c:v>0.96677419354838701</c:v>
                </c:pt>
                <c:pt idx="13" formatCode="0">
                  <c:v>1.0898571428571426</c:v>
                </c:pt>
                <c:pt idx="14" formatCode="0">
                  <c:v>1.068483870967742</c:v>
                </c:pt>
                <c:pt idx="15" formatCode="0">
                  <c:v>1.0943333333333334</c:v>
                </c:pt>
                <c:pt idx="16" formatCode="0">
                  <c:v>1.0387096774193549</c:v>
                </c:pt>
                <c:pt idx="17" formatCode="0">
                  <c:v>1.0304333333333333</c:v>
                </c:pt>
                <c:pt idx="18" formatCode="0">
                  <c:v>1.1225483870967741</c:v>
                </c:pt>
                <c:pt idx="19" formatCode="0">
                  <c:v>1.0714193548387096</c:v>
                </c:pt>
                <c:pt idx="20" formatCode="0">
                  <c:v>1.0758666666666665</c:v>
                </c:pt>
                <c:pt idx="21" formatCode="0">
                  <c:v>0.97738709677419355</c:v>
                </c:pt>
                <c:pt idx="22" formatCode="0">
                  <c:v>1.0132333333333334</c:v>
                </c:pt>
                <c:pt idx="23" formatCode="0">
                  <c:v>0.30109677419354836</c:v>
                </c:pt>
                <c:pt idx="24" formatCode="0">
                  <c:v>0.22680645161290322</c:v>
                </c:pt>
                <c:pt idx="25" formatCode="0">
                  <c:v>0.2115357142857143</c:v>
                </c:pt>
                <c:pt idx="26" formatCode="0">
                  <c:v>0.20358064516129032</c:v>
                </c:pt>
                <c:pt idx="27" formatCode="0">
                  <c:v>0.18599999999999997</c:v>
                </c:pt>
                <c:pt idx="28" formatCode="0">
                  <c:v>0.18141935483870963</c:v>
                </c:pt>
                <c:pt idx="29" formatCode="0">
                  <c:v>0.19006666666666663</c:v>
                </c:pt>
                <c:pt idx="30" formatCode="0">
                  <c:v>0.17948387096774193</c:v>
                </c:pt>
                <c:pt idx="31" formatCode="0">
                  <c:v>0.18077419354838711</c:v>
                </c:pt>
                <c:pt idx="32" formatCode="0">
                  <c:v>0.17756666666666668</c:v>
                </c:pt>
                <c:pt idx="33" formatCode="0">
                  <c:v>0.17225806451612904</c:v>
                </c:pt>
                <c:pt idx="34" formatCode="0">
                  <c:v>0.17853333333333332</c:v>
                </c:pt>
                <c:pt idx="35" formatCode="0">
                  <c:v>0.19</c:v>
                </c:pt>
                <c:pt idx="36" formatCode="0">
                  <c:v>0.15964516129032258</c:v>
                </c:pt>
                <c:pt idx="37" formatCode="0">
                  <c:v>0.17</c:v>
                </c:pt>
                <c:pt idx="38" formatCode="0">
                  <c:v>0.15890322580645158</c:v>
                </c:pt>
                <c:pt idx="39" formatCode="0">
                  <c:v>0.15446666666666667</c:v>
                </c:pt>
                <c:pt idx="40" formatCode="0">
                  <c:v>0.15</c:v>
                </c:pt>
                <c:pt idx="41" formatCode="0">
                  <c:v>0.15456666666666666</c:v>
                </c:pt>
                <c:pt idx="42" formatCode="0">
                  <c:v>0.15</c:v>
                </c:pt>
                <c:pt idx="43" formatCode="0">
                  <c:v>0.14000000000000001</c:v>
                </c:pt>
                <c:pt idx="44" formatCode="0">
                  <c:v>0.14000000000000001</c:v>
                </c:pt>
                <c:pt idx="45" formatCode="0">
                  <c:v>0.13870967741935483</c:v>
                </c:pt>
                <c:pt idx="46" formatCode="0">
                  <c:v>0.14666666666666667</c:v>
                </c:pt>
                <c:pt idx="47" formatCode="0">
                  <c:v>0.13870967741935483</c:v>
                </c:pt>
                <c:pt idx="48" formatCode="0">
                  <c:v>0.15496774193548388</c:v>
                </c:pt>
                <c:pt idx="49" formatCode="0">
                  <c:v>0.15448275862068964</c:v>
                </c:pt>
                <c:pt idx="50" formatCode="0">
                  <c:v>0.15577419354838709</c:v>
                </c:pt>
                <c:pt idx="51" formatCode="0">
                  <c:v>0.15333333333333332</c:v>
                </c:pt>
                <c:pt idx="52" formatCode="0">
                  <c:v>0.15161290322580645</c:v>
                </c:pt>
                <c:pt idx="53" formatCode="0">
                  <c:v>0.15333333333333332</c:v>
                </c:pt>
                <c:pt idx="54" formatCode="0">
                  <c:v>0.15058064516129033</c:v>
                </c:pt>
                <c:pt idx="55">
                  <c:v>0.1466451612903226</c:v>
                </c:pt>
                <c:pt idx="56">
                  <c:v>0.1492333333333333</c:v>
                </c:pt>
                <c:pt idx="57">
                  <c:v>0.14763333333333334</c:v>
                </c:pt>
                <c:pt idx="58">
                  <c:v>0.14119999999999999</c:v>
                </c:pt>
                <c:pt idx="59">
                  <c:v>0.13686666666666666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2-43A3-ACC3-5854DFC61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057664"/>
        <c:axId val="313059200"/>
      </c:area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ราคาเฉลี่ยถ่วงน้ำหนัก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Sheet1!$A$2:$A$93</c:f>
              <c:strCache>
                <c:ptCount val="60"/>
                <c:pt idx="0">
                  <c:v>ม.ค.-63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ม.ค.-64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ม.ค.-65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ม.ค.-66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ม.ค.-67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Sheet1!$G$2:$G$93</c:f>
              <c:numCache>
                <c:formatCode>0.00</c:formatCode>
                <c:ptCount val="60"/>
                <c:pt idx="0">
                  <c:v>26.895519574821975</c:v>
                </c:pt>
                <c:pt idx="1">
                  <c:v>25.386751099673379</c:v>
                </c:pt>
                <c:pt idx="2">
                  <c:v>22.06141699676963</c:v>
                </c:pt>
                <c:pt idx="3">
                  <c:v>18.474006929485828</c:v>
                </c:pt>
                <c:pt idx="4">
                  <c:v>18.163490492374326</c:v>
                </c:pt>
                <c:pt idx="5">
                  <c:v>20.638680178524051</c:v>
                </c:pt>
                <c:pt idx="6">
                  <c:v>21.274602003174127</c:v>
                </c:pt>
                <c:pt idx="7">
                  <c:v>21.073041228237887</c:v>
                </c:pt>
                <c:pt idx="8">
                  <c:v>20.200181342183544</c:v>
                </c:pt>
                <c:pt idx="9">
                  <c:v>20.562351975129797</c:v>
                </c:pt>
                <c:pt idx="10">
                  <c:v>21.455005153285338</c:v>
                </c:pt>
                <c:pt idx="11">
                  <c:v>22.989784802630009</c:v>
                </c:pt>
                <c:pt idx="12">
                  <c:v>23.576365056045201</c:v>
                </c:pt>
                <c:pt idx="13">
                  <c:v>25.152805717775994</c:v>
                </c:pt>
                <c:pt idx="14">
                  <c:v>25.633015812340066</c:v>
                </c:pt>
                <c:pt idx="15">
                  <c:v>25.449257679683495</c:v>
                </c:pt>
                <c:pt idx="16">
                  <c:v>26.321310843448032</c:v>
                </c:pt>
                <c:pt idx="17">
                  <c:v>27.249688581085163</c:v>
                </c:pt>
                <c:pt idx="18">
                  <c:v>27.826366268440655</c:v>
                </c:pt>
                <c:pt idx="19">
                  <c:v>27.698568332127724</c:v>
                </c:pt>
                <c:pt idx="20">
                  <c:v>28.321152882521481</c:v>
                </c:pt>
                <c:pt idx="21">
                  <c:v>29.674629886652024</c:v>
                </c:pt>
                <c:pt idx="22">
                  <c:v>29.53290048870614</c:v>
                </c:pt>
                <c:pt idx="23">
                  <c:v>28.419999999999998</c:v>
                </c:pt>
                <c:pt idx="24">
                  <c:v>29.990789849455226</c:v>
                </c:pt>
                <c:pt idx="25">
                  <c:v>29.740679140257011</c:v>
                </c:pt>
                <c:pt idx="26">
                  <c:v>30.230207796516552</c:v>
                </c:pt>
                <c:pt idx="27">
                  <c:v>29.990050121525847</c:v>
                </c:pt>
                <c:pt idx="28">
                  <c:v>31.97</c:v>
                </c:pt>
                <c:pt idx="29">
                  <c:v>34.470167696380621</c:v>
                </c:pt>
                <c:pt idx="30">
                  <c:v>34.970029357801458</c:v>
                </c:pt>
                <c:pt idx="31">
                  <c:v>35.070088113717297</c:v>
                </c:pt>
                <c:pt idx="32">
                  <c:v>34.970029830691622</c:v>
                </c:pt>
                <c:pt idx="33">
                  <c:v>35.150000000000006</c:v>
                </c:pt>
                <c:pt idx="34">
                  <c:v>35.060000000000009</c:v>
                </c:pt>
                <c:pt idx="35">
                  <c:v>35.180000000000007</c:v>
                </c:pt>
                <c:pt idx="36">
                  <c:v>35.079999999999991</c:v>
                </c:pt>
                <c:pt idx="37">
                  <c:v>34.620000000000005</c:v>
                </c:pt>
                <c:pt idx="38">
                  <c:v>33.86999999999999</c:v>
                </c:pt>
                <c:pt idx="39">
                  <c:v>33.1</c:v>
                </c:pt>
                <c:pt idx="40">
                  <c:v>32.259831918344922</c:v>
                </c:pt>
                <c:pt idx="41">
                  <c:v>31.984649095188438</c:v>
                </c:pt>
                <c:pt idx="42">
                  <c:v>31.979537790936757</c:v>
                </c:pt>
                <c:pt idx="43">
                  <c:v>31.980150948349412</c:v>
                </c:pt>
                <c:pt idx="44">
                  <c:v>31.971113104433485</c:v>
                </c:pt>
                <c:pt idx="45">
                  <c:v>29.979641493723744</c:v>
                </c:pt>
                <c:pt idx="46">
                  <c:v>29.947855177662898</c:v>
                </c:pt>
                <c:pt idx="47">
                  <c:v>29.938956332142585</c:v>
                </c:pt>
                <c:pt idx="48">
                  <c:v>29.836324099762678</c:v>
                </c:pt>
                <c:pt idx="49">
                  <c:v>29.834991675648791</c:v>
                </c:pt>
                <c:pt idx="50">
                  <c:v>29.843455588603284</c:v>
                </c:pt>
                <c:pt idx="51">
                  <c:v>30.332108199415938</c:v>
                </c:pt>
                <c:pt idx="52">
                  <c:v>31.419162406048152</c:v>
                </c:pt>
                <c:pt idx="53">
                  <c:v>32.67969855112797</c:v>
                </c:pt>
                <c:pt idx="54">
                  <c:v>32.670762784270828</c:v>
                </c:pt>
                <c:pt idx="55">
                  <c:v>32.676431514256763</c:v>
                </c:pt>
                <c:pt idx="56">
                  <c:v>32.672283953776038</c:v>
                </c:pt>
                <c:pt idx="57">
                  <c:v>32.675365134777316</c:v>
                </c:pt>
                <c:pt idx="58">
                  <c:v>32.683377481010204</c:v>
                </c:pt>
                <c:pt idx="59">
                  <c:v>32.523461767559688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42-43A3-ACC3-5854DFC61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939648"/>
        <c:axId val="313060736"/>
      </c:lineChart>
      <c:catAx>
        <c:axId val="3130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3059200"/>
        <c:crosses val="autoZero"/>
        <c:auto val="1"/>
        <c:lblAlgn val="ctr"/>
        <c:lblOffset val="10"/>
        <c:noMultiLvlLbl val="0"/>
      </c:catAx>
      <c:valAx>
        <c:axId val="313059200"/>
        <c:scaling>
          <c:orientation val="minMax"/>
          <c:max val="8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3057664"/>
        <c:crosses val="autoZero"/>
        <c:crossBetween val="midCat"/>
      </c:valAx>
      <c:valAx>
        <c:axId val="313060736"/>
        <c:scaling>
          <c:orientation val="minMax"/>
          <c:max val="40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Kanit" pitchFamily="2" charset="-34"/>
                <a:ea typeface="+mn-ea"/>
                <a:cs typeface="Kanit" pitchFamily="2" charset="-34"/>
              </a:defRPr>
            </a:pPr>
            <a:endParaRPr lang="en-US"/>
          </a:p>
        </c:txPr>
        <c:crossAx val="312939648"/>
        <c:crosses val="max"/>
        <c:crossBetween val="between"/>
      </c:valAx>
      <c:catAx>
        <c:axId val="31293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060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5508612351357"/>
          <c:y val="4.9117932579095677E-2"/>
          <c:w val="0.76992208024690334"/>
          <c:h val="0.839161045950530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โรงแยกก๊าซ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Sheet1!$A$2:$A$8</c:f>
              <c:numCache>
                <c:formatCode>0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 formatCode="General">
                  <c:v>2564</c:v>
                </c:pt>
                <c:pt idx="4" formatCode="General">
                  <c:v>2565</c:v>
                </c:pt>
                <c:pt idx="5" formatCode="General">
                  <c:v>2566</c:v>
                </c:pt>
                <c:pt idx="6" formatCode="General">
                  <c:v>2567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308.05366666666674</c:v>
                </c:pt>
                <c:pt idx="1">
                  <c:v>302.55241666666677</c:v>
                </c:pt>
                <c:pt idx="2">
                  <c:v>268.64208333333329</c:v>
                </c:pt>
                <c:pt idx="3">
                  <c:v>281.20783333333338</c:v>
                </c:pt>
                <c:pt idx="4">
                  <c:v>244.90949999999995</c:v>
                </c:pt>
                <c:pt idx="5">
                  <c:v>248</c:v>
                </c:pt>
                <c:pt idx="6">
                  <c:v>278.37158333333332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A-4C37-8418-3CD4EEA92D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โรงกลั่นน้ำมัน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numRef>
              <c:f>Sheet1!$A$2:$A$8</c:f>
              <c:numCache>
                <c:formatCode>0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 formatCode="General">
                  <c:v>2564</c:v>
                </c:pt>
                <c:pt idx="4" formatCode="General">
                  <c:v>2565</c:v>
                </c:pt>
                <c:pt idx="5" formatCode="General">
                  <c:v>2566</c:v>
                </c:pt>
                <c:pt idx="6" formatCode="General">
                  <c:v>2567</c:v>
                </c:pt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197.10191666666665</c:v>
                </c:pt>
                <c:pt idx="1">
                  <c:v>179.18541666666667</c:v>
                </c:pt>
                <c:pt idx="2">
                  <c:v>176.02100000000004</c:v>
                </c:pt>
                <c:pt idx="3">
                  <c:v>191.37066666666661</c:v>
                </c:pt>
                <c:pt idx="4">
                  <c:v>182.02166666666665</c:v>
                </c:pt>
                <c:pt idx="5">
                  <c:v>174.35</c:v>
                </c:pt>
                <c:pt idx="6">
                  <c:v>172.44516666666667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A-4C37-8418-3CD4EEA92DE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numRef>
              <c:f>Sheet1!$A$2:$A$8</c:f>
              <c:numCache>
                <c:formatCode>0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 formatCode="General">
                  <c:v>2564</c:v>
                </c:pt>
                <c:pt idx="4" formatCode="General">
                  <c:v>2565</c:v>
                </c:pt>
                <c:pt idx="5" formatCode="General">
                  <c:v>2566</c:v>
                </c:pt>
                <c:pt idx="6" formatCode="General">
                  <c:v>2567</c:v>
                </c:pt>
              </c:numCache>
            </c:numRef>
          </c:cat>
          <c:val>
            <c:numRef>
              <c:f>Sheet1!$E$2:$E$8</c:f>
              <c:numCache>
                <c:formatCode>0</c:formatCode>
                <c:ptCount val="7"/>
                <c:pt idx="0">
                  <c:v>56.836749999999995</c:v>
                </c:pt>
                <c:pt idx="1">
                  <c:v>45.803166666666662</c:v>
                </c:pt>
                <c:pt idx="2">
                  <c:v>44.545499999999997</c:v>
                </c:pt>
                <c:pt idx="3">
                  <c:v>45.820666666666661</c:v>
                </c:pt>
                <c:pt idx="4">
                  <c:v>129.06016666666665</c:v>
                </c:pt>
                <c:pt idx="5">
                  <c:v>136.39166666666668</c:v>
                </c:pt>
                <c:pt idx="6">
                  <c:v>118.77225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0A-4C37-8418-3CD4EEA9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697216"/>
        <c:axId val="312698752"/>
      </c:lineChart>
      <c:catAx>
        <c:axId val="3126972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2698752"/>
        <c:crosses val="autoZero"/>
        <c:auto val="1"/>
        <c:lblAlgn val="ctr"/>
        <c:lblOffset val="100"/>
        <c:noMultiLvlLbl val="0"/>
      </c:catAx>
      <c:valAx>
        <c:axId val="312698752"/>
        <c:scaling>
          <c:orientation val="minMax"/>
          <c:max val="3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1269721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1661525157227"/>
          <c:y val="4.7429652426745343E-2"/>
          <c:w val="0.81460344088488146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180.34066666666669</c:v>
                </c:pt>
                <c:pt idx="1">
                  <c:v>177.0855</c:v>
                </c:pt>
                <c:pt idx="2">
                  <c:v>169.38225000000003</c:v>
                </c:pt>
                <c:pt idx="3">
                  <c:v>170.76066666666668</c:v>
                </c:pt>
                <c:pt idx="4">
                  <c:v>172.4874166666666</c:v>
                </c:pt>
                <c:pt idx="5">
                  <c:v>171.46666666666667</c:v>
                </c:pt>
                <c:pt idx="6">
                  <c:v>174.04274999999998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2-4530-9E45-EB2391341C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57.266499999999979</c:v>
                </c:pt>
                <c:pt idx="1">
                  <c:v>55.030083333333359</c:v>
                </c:pt>
                <c:pt idx="2">
                  <c:v>50.995833333333287</c:v>
                </c:pt>
                <c:pt idx="3">
                  <c:v>55.306833333333316</c:v>
                </c:pt>
                <c:pt idx="4">
                  <c:v>57.428249999999998</c:v>
                </c:pt>
                <c:pt idx="5">
                  <c:v>57.6</c:v>
                </c:pt>
                <c:pt idx="6">
                  <c:v>54.146583333333332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22-4530-9E45-EB2391341C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รถยนต์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Sheet1!$D$2:$D$8</c:f>
              <c:numCache>
                <c:formatCode>0</c:formatCode>
                <c:ptCount val="7"/>
                <c:pt idx="0">
                  <c:v>97.531583333333359</c:v>
                </c:pt>
                <c:pt idx="1">
                  <c:v>85.247250000000022</c:v>
                </c:pt>
                <c:pt idx="2">
                  <c:v>62.703583333333349</c:v>
                </c:pt>
                <c:pt idx="3">
                  <c:v>55.663833333333308</c:v>
                </c:pt>
                <c:pt idx="4">
                  <c:v>72.544333333333412</c:v>
                </c:pt>
                <c:pt idx="5">
                  <c:v>75.083333333333329</c:v>
                </c:pt>
                <c:pt idx="6">
                  <c:v>80.723583333333337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22-4530-9E45-EB2391341C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ปิโตรเคมี</c:v>
                </c:pt>
              </c:strCache>
            </c:strRef>
          </c:tx>
          <c:spPr>
            <a:ln w="41275">
              <a:solidFill>
                <a:schemeClr val="accent4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4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Sheet1!$E$2:$E$8</c:f>
              <c:numCache>
                <c:formatCode>0</c:formatCode>
                <c:ptCount val="7"/>
                <c:pt idx="0">
                  <c:v>207.99074999999996</c:v>
                </c:pt>
                <c:pt idx="1">
                  <c:v>224.50908333333334</c:v>
                </c:pt>
                <c:pt idx="2">
                  <c:v>185.86099999999996</c:v>
                </c:pt>
                <c:pt idx="3">
                  <c:v>220.69808333333333</c:v>
                </c:pt>
                <c:pt idx="4">
                  <c:v>231.1914166666667</c:v>
                </c:pt>
                <c:pt idx="5">
                  <c:v>233.69166666666669</c:v>
                </c:pt>
                <c:pt idx="6">
                  <c:v>250.16516666666666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22-4530-9E45-EB2391341C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ใช้เอง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  <c:pt idx="6">
                  <c:v>2567</c:v>
                </c:pt>
              </c:numCache>
            </c:numRef>
          </c:cat>
          <c:val>
            <c:numRef>
              <c:f>Sheet1!$F$2:$F$8</c:f>
              <c:numCache>
                <c:formatCode>0</c:formatCode>
                <c:ptCount val="7"/>
                <c:pt idx="0">
                  <c:v>8.4692500000000006</c:v>
                </c:pt>
                <c:pt idx="1">
                  <c:v>4.7579166666666675</c:v>
                </c:pt>
                <c:pt idx="2">
                  <c:v>9.4179166666666632</c:v>
                </c:pt>
                <c:pt idx="3">
                  <c:v>6.3109166666666674</c:v>
                </c:pt>
                <c:pt idx="4">
                  <c:v>3.6900833333333334</c:v>
                </c:pt>
                <c:pt idx="5">
                  <c:v>7.3</c:v>
                </c:pt>
                <c:pt idx="6">
                  <c:v>5.6738333333333335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22-4530-9E45-EB2391341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354496"/>
        <c:axId val="313368960"/>
      </c:lineChart>
      <c:catAx>
        <c:axId val="31335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3368960"/>
        <c:crosses val="autoZero"/>
        <c:auto val="1"/>
        <c:lblAlgn val="ctr"/>
        <c:lblOffset val="100"/>
        <c:noMultiLvlLbl val="0"/>
      </c:catAx>
      <c:valAx>
        <c:axId val="313368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1335449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5378708973159"/>
          <c:y val="4.8252774629526977E-2"/>
          <c:w val="0.83337735275377489"/>
          <c:h val="0.643470886669430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การผลิต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Sheet1!$B$2:$B$7</c:f>
              <c:numCache>
                <c:formatCode>#,##0.000;[Red]\-#,##0.000</c:formatCode>
                <c:ptCount val="6"/>
                <c:pt idx="0">
                  <c:v>4.5</c:v>
                </c:pt>
                <c:pt idx="1">
                  <c:v>4.04</c:v>
                </c:pt>
                <c:pt idx="2">
                  <c:v>3.6389999999999998</c:v>
                </c:pt>
                <c:pt idx="3">
                  <c:v>3.9079999999999999</c:v>
                </c:pt>
                <c:pt idx="4">
                  <c:v>3.5859999999999999</c:v>
                </c:pt>
                <c:pt idx="5">
                  <c:v>3.532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D79-AA11-44D59A1D5A2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Sheet1!$C$2:$C$7</c:f>
              <c:numCache>
                <c:formatCode>#,##0.000;[Red]\-#,##0.000</c:formatCode>
                <c:ptCount val="6"/>
                <c:pt idx="0">
                  <c:v>4.4000000000000004</c:v>
                </c:pt>
                <c:pt idx="1">
                  <c:v>4.0970000000000004</c:v>
                </c:pt>
                <c:pt idx="2">
                  <c:v>3.7090000000000001</c:v>
                </c:pt>
                <c:pt idx="3">
                  <c:v>3.8460000000000001</c:v>
                </c:pt>
                <c:pt idx="4">
                  <c:v>3.5339999999999998</c:v>
                </c:pt>
                <c:pt idx="5">
                  <c:v>3.431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9-4D79-AA11-44D59A1D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569856"/>
        <c:axId val="312571392"/>
      </c:barChart>
      <c:catAx>
        <c:axId val="3125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71392"/>
        <c:crosses val="autoZero"/>
        <c:auto val="1"/>
        <c:lblAlgn val="ctr"/>
        <c:lblOffset val="100"/>
        <c:noMultiLvlLbl val="0"/>
      </c:catAx>
      <c:valAx>
        <c:axId val="312571392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r>
                  <a:rPr lang="th-TH" sz="1400" b="1" i="0" baseline="0" dirty="0">
                    <a:solidFill>
                      <a:schemeClr val="tx1"/>
                    </a:solidFill>
                    <a:effectLst/>
                  </a:rPr>
                  <a:t>ล้านลิตรต่อวัน</a:t>
                </a:r>
                <a:endParaRPr lang="en-US" sz="105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4937720312986928E-2"/>
              <c:y val="0.21117617847903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Kanit" pitchFamily="2" charset="-34"/>
                  <a:ea typeface="+mn-ea"/>
                  <a:cs typeface="Kanit" pitchFamily="2" charset="-34"/>
                </a:defRPr>
              </a:pPr>
              <a:endParaRPr lang="en-US"/>
            </a:p>
          </c:txPr>
        </c:title>
        <c:numFmt formatCode="#,##0.000;[Red]\-#,##0.000" sourceLinked="1"/>
        <c:majorTickMark val="none"/>
        <c:minorTickMark val="none"/>
        <c:tickLblPos val="nextTo"/>
        <c:crossAx val="3125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685310091753313"/>
          <c:y val="6.5266247032169447E-2"/>
          <c:w val="0.43023798036034594"/>
          <c:h val="0.11443658426587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Kanit" pitchFamily="2" charset="-34"/>
          <a:cs typeface="Kanit" pitchFamily="2" charset="-34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68402996728842"/>
          <c:y val="7.7880323927686845E-2"/>
          <c:w val="0.70712691978853037"/>
          <c:h val="0.654077115561336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การผลิต</c:v>
                </c:pt>
              </c:strCache>
            </c:strRef>
          </c:tx>
          <c:spPr>
            <a:ln w="41275">
              <a:solidFill>
                <a:schemeClr val="tx2">
                  <a:lumMod val="50000"/>
                </a:schemeClr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0.000</c:formatCode>
                <c:ptCount val="12"/>
                <c:pt idx="0">
                  <c:v>3.9689999999999999</c:v>
                </c:pt>
                <c:pt idx="1">
                  <c:v>4.5650000000000004</c:v>
                </c:pt>
                <c:pt idx="2">
                  <c:v>3.9860000000000002</c:v>
                </c:pt>
                <c:pt idx="3">
                  <c:v>3.6080000000000001</c:v>
                </c:pt>
                <c:pt idx="4">
                  <c:v>3.2389999999999999</c:v>
                </c:pt>
                <c:pt idx="5">
                  <c:v>3.4</c:v>
                </c:pt>
                <c:pt idx="6">
                  <c:v>3.8519999999999999</c:v>
                </c:pt>
                <c:pt idx="7">
                  <c:v>3.2509999999999999</c:v>
                </c:pt>
                <c:pt idx="8">
                  <c:v>3.3359999999999999</c:v>
                </c:pt>
                <c:pt idx="9">
                  <c:v>3.3719999999999999</c:v>
                </c:pt>
                <c:pt idx="10">
                  <c:v>2.9420000000000002</c:v>
                </c:pt>
                <c:pt idx="11">
                  <c:v>2.87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A-4C37-8418-3CD4EEA92D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ln w="41275">
              <a:solidFill>
                <a:srgbClr val="FFCC05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CC05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0.000</c:formatCode>
                <c:ptCount val="12"/>
                <c:pt idx="0">
                  <c:v>3.4729999999999999</c:v>
                </c:pt>
                <c:pt idx="1">
                  <c:v>3.4359999999999999</c:v>
                </c:pt>
                <c:pt idx="2">
                  <c:v>3.3639999999999999</c:v>
                </c:pt>
                <c:pt idx="3">
                  <c:v>3.51</c:v>
                </c:pt>
                <c:pt idx="4">
                  <c:v>3.3460000000000001</c:v>
                </c:pt>
                <c:pt idx="5">
                  <c:v>3.4620000000000002</c:v>
                </c:pt>
                <c:pt idx="6">
                  <c:v>3.3650000000000002</c:v>
                </c:pt>
                <c:pt idx="7">
                  <c:v>3.4790000000000001</c:v>
                </c:pt>
                <c:pt idx="8">
                  <c:v>3.2949999999999999</c:v>
                </c:pt>
                <c:pt idx="9">
                  <c:v>3.4239999999999999</c:v>
                </c:pt>
                <c:pt idx="10">
                  <c:v>3.4860000000000002</c:v>
                </c:pt>
                <c:pt idx="11">
                  <c:v>3.5270000000000001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A-4C37-8418-3CD4EEA9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515200"/>
        <c:axId val="312521856"/>
      </c:lineChart>
      <c:catAx>
        <c:axId val="31251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/>
                  <a:t>ปี 256</a:t>
                </a:r>
                <a:r>
                  <a:rPr lang="en-US" dirty="0"/>
                  <a:t>7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2521856"/>
        <c:crosses val="autoZero"/>
        <c:auto val="1"/>
        <c:lblAlgn val="ctr"/>
        <c:lblOffset val="100"/>
        <c:noMultiLvlLbl val="0"/>
      </c:catAx>
      <c:valAx>
        <c:axId val="312521856"/>
        <c:scaling>
          <c:orientation val="minMax"/>
          <c:max val="5.5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h-TH" sz="1200" b="1" i="0" baseline="0" dirty="0">
                    <a:effectLst/>
                  </a:rPr>
                  <a:t>ล้านลิตรต่อวัน</a:t>
                </a:r>
                <a:endParaRPr lang="en-US" sz="1100" dirty="0">
                  <a:effectLst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12515200"/>
        <c:crosses val="autoZero"/>
        <c:crossBetween val="midCat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55623203631015272"/>
          <c:y val="7.3061555933674012E-3"/>
          <c:w val="0.41833875400432186"/>
          <c:h val="0.2141153427812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Kanit" pitchFamily="2" charset="-34"/>
          <a:cs typeface="Kanit" pitchFamily="2" charset="-34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5378708973159"/>
          <c:y val="0.11915365576790668"/>
          <c:w val="0.83337735275377489"/>
          <c:h val="0.572570109980088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การผลิต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Sheet1!$B$2:$B$7</c:f>
              <c:numCache>
                <c:formatCode>#,##0.000;[Red]\-#,##0.000</c:formatCode>
                <c:ptCount val="6"/>
                <c:pt idx="0">
                  <c:v>5.0999999999999996</c:v>
                </c:pt>
                <c:pt idx="1">
                  <c:v>5.0369999999999999</c:v>
                </c:pt>
                <c:pt idx="2">
                  <c:v>4.548</c:v>
                </c:pt>
                <c:pt idx="3">
                  <c:v>3.81</c:v>
                </c:pt>
                <c:pt idx="4">
                  <c:v>4.5759999999999996</c:v>
                </c:pt>
                <c:pt idx="5">
                  <c:v>4.556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D79-AA11-44D59A1D5A2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  <c:pt idx="5">
                  <c:v>2567</c:v>
                </c:pt>
              </c:numCache>
            </c:numRef>
          </c:cat>
          <c:val>
            <c:numRef>
              <c:f>Sheet1!$C$2:$C$7</c:f>
              <c:numCache>
                <c:formatCode>#,##0.000;[Red]\-#,##0.000</c:formatCode>
                <c:ptCount val="6"/>
                <c:pt idx="0">
                  <c:v>4.9000000000000004</c:v>
                </c:pt>
                <c:pt idx="1">
                  <c:v>5.1130000000000004</c:v>
                </c:pt>
                <c:pt idx="2">
                  <c:v>4.5869999999999997</c:v>
                </c:pt>
                <c:pt idx="3">
                  <c:v>3.7829999999999999</c:v>
                </c:pt>
                <c:pt idx="4">
                  <c:v>4.3890000000000002</c:v>
                </c:pt>
                <c:pt idx="5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9-4D79-AA11-44D59A1D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548608"/>
        <c:axId val="314550144"/>
      </c:barChart>
      <c:catAx>
        <c:axId val="3145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50144"/>
        <c:crosses val="autoZero"/>
        <c:auto val="1"/>
        <c:lblAlgn val="ctr"/>
        <c:lblOffset val="100"/>
        <c:noMultiLvlLbl val="0"/>
      </c:catAx>
      <c:valAx>
        <c:axId val="314550144"/>
        <c:scaling>
          <c:orientation val="minMax"/>
          <c:max val="6"/>
          <c:min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Kanit" pitchFamily="2" charset="-34"/>
                    <a:ea typeface="+mn-ea"/>
                    <a:cs typeface="Kanit" pitchFamily="2" charset="-34"/>
                  </a:defRPr>
                </a:pPr>
                <a:r>
                  <a:rPr lang="th-TH" sz="1400" b="1" i="0" baseline="0" dirty="0">
                    <a:solidFill>
                      <a:schemeClr val="tx1"/>
                    </a:solidFill>
                    <a:effectLst/>
                  </a:rPr>
                  <a:t>ล้านลิตรต่อวัน</a:t>
                </a:r>
                <a:endParaRPr lang="en-US" sz="105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4937720312986928E-2"/>
              <c:y val="0.21117617847903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Kanit" pitchFamily="2" charset="-34"/>
                  <a:ea typeface="+mn-ea"/>
                  <a:cs typeface="Kanit" pitchFamily="2" charset="-34"/>
                </a:defRPr>
              </a:pPr>
              <a:endParaRPr lang="en-US"/>
            </a:p>
          </c:txPr>
        </c:title>
        <c:numFmt formatCode="#,##0.000;[Red]\-#,##0.000" sourceLinked="1"/>
        <c:majorTickMark val="none"/>
        <c:minorTickMark val="none"/>
        <c:tickLblPos val="nextTo"/>
        <c:crossAx val="3145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79082123052017"/>
          <c:y val="1.7013661380548148E-2"/>
          <c:w val="0.39492977154299908"/>
          <c:h val="0.11443658426587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Kanit" pitchFamily="2" charset="-34"/>
              <a:ea typeface="+mn-ea"/>
              <a:cs typeface="Kanit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Kanit" pitchFamily="2" charset="-34"/>
          <a:cs typeface="Kanit" pitchFamily="2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0.58324</cdr:x>
      <cdr:y>0.41751</cdr:y>
    </cdr:from>
    <cdr:to>
      <cdr:x>0.91601</cdr:x>
      <cdr:y>0.47491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2662" y="1690966"/>
          <a:ext cx="914400" cy="23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900" b="1" dirty="0">
              <a:latin typeface="Kanit" pitchFamily="2" charset="-34"/>
              <a:cs typeface="Kanit" pitchFamily="2" charset="-34"/>
            </a:rPr>
            <a:t>อุตสาหกรรม</a:t>
          </a:r>
          <a:endParaRPr lang="en-US" sz="900" b="1" dirty="0">
            <a:latin typeface="Kanit" pitchFamily="2" charset="-34"/>
            <a:cs typeface="Kanit" pitchFamily="2" charset="-34"/>
          </a:endParaRPr>
        </a:p>
      </cdr:txBody>
    </cdr:sp>
  </cdr:relSizeAnchor>
  <cdr:relSizeAnchor xmlns:cdr="http://schemas.openxmlformats.org/drawingml/2006/chartDrawing">
    <cdr:from>
      <cdr:x>0.15326</cdr:x>
      <cdr:y>0.55622</cdr:y>
    </cdr:from>
    <cdr:to>
      <cdr:x>0.48603</cdr:x>
      <cdr:y>0.61362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1124" y="2252794"/>
          <a:ext cx="914400" cy="23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900" b="1" dirty="0">
              <a:latin typeface="Kanit" pitchFamily="2" charset="-34"/>
              <a:cs typeface="Kanit" pitchFamily="2" charset="-34"/>
            </a:rPr>
            <a:t>ผลิตไฟฟ้า</a:t>
          </a:r>
          <a:endParaRPr lang="en-US" sz="900" b="1" dirty="0">
            <a:latin typeface="Kanit" pitchFamily="2" charset="-34"/>
            <a:cs typeface="Kanit" pitchFamily="2" charset="-34"/>
          </a:endParaRPr>
        </a:p>
      </cdr:txBody>
    </cdr:sp>
  </cdr:relSizeAnchor>
  <cdr:relSizeAnchor xmlns:cdr="http://schemas.openxmlformats.org/drawingml/2006/chartDrawing">
    <cdr:from>
      <cdr:x>0.5992</cdr:x>
      <cdr:y>0.70356</cdr:y>
    </cdr:from>
    <cdr:to>
      <cdr:x>0.93197</cdr:x>
      <cdr:y>0.76096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46499" y="2849529"/>
          <a:ext cx="914400" cy="23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900" b="1" dirty="0">
              <a:latin typeface="Kanit" pitchFamily="2" charset="-34"/>
              <a:cs typeface="Kanit" pitchFamily="2" charset="-34"/>
            </a:rPr>
            <a:t>ผลิตไฟฟ้า</a:t>
          </a:r>
          <a:endParaRPr lang="en-US" sz="900" b="1" dirty="0">
            <a:latin typeface="Kanit" pitchFamily="2" charset="-34"/>
            <a:cs typeface="Kanit" pitchFamily="2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0.72667</cdr:x>
      <cdr:y>0.08667</cdr:y>
    </cdr:from>
    <cdr:to>
      <cdr:x>0.74751</cdr:x>
      <cdr:y>0.1192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ECD0BF0-56C8-EB50-70CD-8BD0B27A166C}"/>
            </a:ext>
          </a:extLst>
        </cdr:cNvPr>
        <cdr:cNvSpPr/>
      </cdr:nvSpPr>
      <cdr:spPr>
        <a:xfrm xmlns:a="http://schemas.openxmlformats.org/drawingml/2006/main">
          <a:off x="5808177" y="414180"/>
          <a:ext cx="166581" cy="155448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 w="9525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US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0.73365</cdr:x>
      <cdr:y>0.12714</cdr:y>
    </cdr:from>
    <cdr:to>
      <cdr:x>0.87419</cdr:x>
      <cdr:y>0.43689</cdr:y>
    </cdr:to>
    <cdr:sp macro="" textlink="">
      <cdr:nvSpPr>
        <cdr:cNvPr id="2" name="TextBox 44">
          <a:extLst xmlns:a="http://schemas.openxmlformats.org/drawingml/2006/main">
            <a:ext uri="{FF2B5EF4-FFF2-40B4-BE49-F238E27FC236}">
              <a16:creationId xmlns:a16="http://schemas.microsoft.com/office/drawing/2014/main" id="{5D593A0D-F069-4D7B-81B7-D6A2F8CEAA32}"/>
            </a:ext>
          </a:extLst>
        </cdr:cNvPr>
        <cdr:cNvSpPr txBox="1"/>
      </cdr:nvSpPr>
      <cdr:spPr>
        <a:xfrm xmlns:a="http://schemas.openxmlformats.org/drawingml/2006/main">
          <a:off x="5509443" y="126335"/>
          <a:ext cx="10554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th-TH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4</a:t>
          </a:r>
          <a:r>
            <a:rPr lang="en-US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.</a:t>
          </a:r>
          <a:r>
            <a:rPr lang="th-TH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2</a:t>
          </a:r>
          <a:endParaRPr lang="en-US" sz="1100" b="1" dirty="0">
            <a:solidFill>
              <a:srgbClr val="006600"/>
            </a:solidFill>
            <a:latin typeface="Kanit" pitchFamily="2" charset="-34"/>
            <a:ea typeface="Tahoma" panose="020B0604030504040204" pitchFamily="34" charset="0"/>
            <a:cs typeface="Kanit" pitchFamily="2" charset="-34"/>
          </a:endParaRPr>
        </a:p>
      </cdr:txBody>
    </cdr:sp>
  </cdr:relSizeAnchor>
  <cdr:relSizeAnchor xmlns:cdr="http://schemas.openxmlformats.org/drawingml/2006/chartDrawing">
    <cdr:from>
      <cdr:x>0.81181</cdr:x>
      <cdr:y>0.17218</cdr:y>
    </cdr:from>
    <cdr:to>
      <cdr:x>0.95236</cdr:x>
      <cdr:y>0.48193</cdr:y>
    </cdr:to>
    <cdr:sp macro="" textlink="">
      <cdr:nvSpPr>
        <cdr:cNvPr id="3" name="TextBox 44">
          <a:extLst xmlns:a="http://schemas.openxmlformats.org/drawingml/2006/main">
            <a:ext uri="{FF2B5EF4-FFF2-40B4-BE49-F238E27FC236}">
              <a16:creationId xmlns:a16="http://schemas.microsoft.com/office/drawing/2014/main" id="{5D593A0D-F069-4D7B-81B7-D6A2F8CEAA32}"/>
            </a:ext>
          </a:extLst>
        </cdr:cNvPr>
        <cdr:cNvSpPr txBox="1"/>
      </cdr:nvSpPr>
      <cdr:spPr>
        <a:xfrm xmlns:a="http://schemas.openxmlformats.org/drawingml/2006/main">
          <a:off x="6096456" y="171081"/>
          <a:ext cx="10554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th-TH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3</a:t>
          </a:r>
          <a:r>
            <a:rPr lang="en-US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.</a:t>
          </a:r>
          <a:r>
            <a:rPr lang="th-TH" sz="14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rPr>
            <a:t>4</a:t>
          </a:r>
          <a:endParaRPr lang="en-US" sz="1100" b="1" dirty="0">
            <a:solidFill>
              <a:srgbClr val="006600"/>
            </a:solidFill>
            <a:latin typeface="Kanit" pitchFamily="2" charset="-34"/>
            <a:ea typeface="Tahoma" panose="020B0604030504040204" pitchFamily="34" charset="0"/>
            <a:cs typeface="Kanit" pitchFamily="2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564" cy="493867"/>
          </a:xfrm>
          <a:prstGeom prst="rect">
            <a:avLst/>
          </a:prstGeom>
        </p:spPr>
        <p:txBody>
          <a:bodyPr vert="horz" lIns="87566" tIns="43783" rIns="87566" bIns="4378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9" y="4"/>
            <a:ext cx="2919564" cy="493867"/>
          </a:xfrm>
          <a:prstGeom prst="rect">
            <a:avLst/>
          </a:prstGeom>
        </p:spPr>
        <p:txBody>
          <a:bodyPr vert="horz" lIns="87566" tIns="43783" rIns="87566" bIns="43783" rtlCol="0"/>
          <a:lstStyle>
            <a:lvl1pPr algn="r">
              <a:defRPr sz="1200"/>
            </a:lvl1pPr>
          </a:lstStyle>
          <a:p>
            <a:fld id="{61888DD0-F2F5-4092-ADF9-E15D62FF1764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0868"/>
            <a:ext cx="2919564" cy="493866"/>
          </a:xfrm>
          <a:prstGeom prst="rect">
            <a:avLst/>
          </a:prstGeom>
        </p:spPr>
        <p:txBody>
          <a:bodyPr vert="horz" lIns="87566" tIns="43783" rIns="87566" bIns="4378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9" y="9370868"/>
            <a:ext cx="2919564" cy="493866"/>
          </a:xfrm>
          <a:prstGeom prst="rect">
            <a:avLst/>
          </a:prstGeom>
        </p:spPr>
        <p:txBody>
          <a:bodyPr vert="horz" lIns="87566" tIns="43783" rIns="87566" bIns="43783" rtlCol="0" anchor="b"/>
          <a:lstStyle>
            <a:lvl1pPr algn="r">
              <a:defRPr sz="1200"/>
            </a:lvl1pPr>
          </a:lstStyle>
          <a:p>
            <a:fld id="{09C98456-ECD5-475A-9B52-CDC6D7A12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4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564" cy="493867"/>
          </a:xfrm>
          <a:prstGeom prst="rect">
            <a:avLst/>
          </a:prstGeom>
        </p:spPr>
        <p:txBody>
          <a:bodyPr vert="horz" lIns="87556" tIns="43779" rIns="87556" bIns="4377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30" y="4"/>
            <a:ext cx="2919564" cy="493867"/>
          </a:xfrm>
          <a:prstGeom prst="rect">
            <a:avLst/>
          </a:prstGeom>
        </p:spPr>
        <p:txBody>
          <a:bodyPr vert="horz" lIns="87556" tIns="43779" rIns="87556" bIns="43779" rtlCol="0"/>
          <a:lstStyle>
            <a:lvl1pPr algn="r">
              <a:defRPr sz="1200"/>
            </a:lvl1pPr>
          </a:lstStyle>
          <a:p>
            <a:fld id="{E933BBF7-E64D-486C-BED8-E9B1A1BBF080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56" tIns="43779" rIns="87556" bIns="4377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5" y="4686226"/>
            <a:ext cx="5389239" cy="4440077"/>
          </a:xfrm>
          <a:prstGeom prst="rect">
            <a:avLst/>
          </a:prstGeom>
        </p:spPr>
        <p:txBody>
          <a:bodyPr vert="horz" lIns="87556" tIns="43779" rIns="87556" bIns="43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0869"/>
            <a:ext cx="2919564" cy="493866"/>
          </a:xfrm>
          <a:prstGeom prst="rect">
            <a:avLst/>
          </a:prstGeom>
        </p:spPr>
        <p:txBody>
          <a:bodyPr vert="horz" lIns="87556" tIns="43779" rIns="87556" bIns="4377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30" y="9370869"/>
            <a:ext cx="2919564" cy="493866"/>
          </a:xfrm>
          <a:prstGeom prst="rect">
            <a:avLst/>
          </a:prstGeom>
        </p:spPr>
        <p:txBody>
          <a:bodyPr vert="horz" lIns="87556" tIns="43779" rIns="87556" bIns="43779" rtlCol="0" anchor="b"/>
          <a:lstStyle>
            <a:lvl1pPr algn="r">
              <a:defRPr sz="1200"/>
            </a:lvl1pPr>
          </a:lstStyle>
          <a:p>
            <a:fld id="{65E1D40D-9556-4927-8509-2291EC4FED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</a:t>
            </a:r>
            <a:endParaRPr lang="th-TH" sz="1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</a:t>
            </a:r>
            <a:endParaRPr lang="th-TH" sz="1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659" latinLnBrk="1">
              <a:defRPr/>
            </a:pP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84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659" latinLnBrk="1">
              <a:defRPr/>
            </a:pP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0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659" latinLnBrk="1">
              <a:defRPr/>
            </a:pPr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</a:t>
            </a:r>
            <a:endParaRPr lang="th-TH" sz="1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42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78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1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5309">
              <a:defRPr/>
            </a:pPr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ในส่วนของการจัดทำประมาณการแนวโน้มการใช้พลังงานปี 2566 </a:t>
            </a:r>
            <a:endParaRPr lang="en-US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885309">
              <a:defRPr/>
            </a:pPr>
            <a:b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สนพ. ได้ปรับปรุงสมมติฐานใหม่ให้สอดคล้องกับข้อมูลที่สำนักงานสภาพัฒนาการเศรษฐกิจและสังคมแห่งชาติ (สศช.)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ได้แถลงข่าวภาวะเศรษฐกิจไทยไตรมาสที่สองของปี 2566 และแนวโน้มปี 2566 เมื่อวันที่ 21 สิงหาคม 2566 </a:t>
            </a:r>
            <a:b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การประมาณการความต้องการใช้พลังงานครั้งที่แล้ว สนพ. ใช้สมมติฐานอ้างอิงตามข้อมูลตามที่ สศช. ได้แถลงข่าว ณ เดือน พ.ย. 2565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ซึ่งคาดการณ์ว่า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GDP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2566 จะขยายตัวที่ 3.0-4.0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defTabSz="885309"/>
            <a:endParaRPr lang="th-TH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885309"/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การประมาณการแนวโน้มการใช้พลังงาน 2566 มีสมมติฐานใหม่ดังนี้</a:t>
            </a:r>
          </a:p>
          <a:p>
            <a:pPr defTabSz="885309"/>
            <a:endParaRPr lang="th-TH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6659" indent="-276659" defTabSz="885309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GDP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ปรับลดลงจาก 3.0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4.0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2.5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3.0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76659" indent="-276659" defTabSz="885309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อัตราแลกเปลี่ยนแข็งค่าขึ้นจาก  35.5-36.5 บาทต่อเหรียญสหรัฐ เป็น 33.5-34.5 บาทต่อเหรียญสหรัฐ</a:t>
            </a:r>
          </a:p>
          <a:p>
            <a:pPr marL="276659" indent="-276659" defTabSz="885309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ราคาน้ำมันดิบ ลดลงจาก 85-95 ดอลลาร์สหรัฐต่อบาร์เรล เป็น 77-87 ดอลลาร์สหรัฐต่อบาร์เรล และ</a:t>
            </a:r>
          </a:p>
          <a:p>
            <a:pPr marL="276659" indent="-276659" defTabSz="885309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คาดการณ์ว่าเศรษฐกิจโลก ขยายตัวเพิ่มขึ้นจาก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2.6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เป็น 2.8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1D40D-9556-4927-8509-2291EC4FED81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70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0650" y="4714877"/>
            <a:ext cx="6476702" cy="4713288"/>
          </a:xfrm>
        </p:spPr>
        <p:txBody>
          <a:bodyPr/>
          <a:lstStyle/>
          <a:p>
            <a:pPr defTabSz="885309"/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รายละเอียดคาดการการใช้พลังงาน ปี 2566 มีดังนี้</a:t>
            </a:r>
          </a:p>
          <a:p>
            <a:pPr marL="267889" indent="-267889" defTabSz="885309">
              <a:buFontTx/>
              <a:buChar char="-"/>
            </a:pPr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การใช้น้ำมันปี 2566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มีการพิจารณาราคาพลังงานในตลาดโลก สภาวะเศรษฐกิจและข้อมูลการใช้น้ำมันในช่วง 6 เดือนแรกของปี 2566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สนพ. จึงได้ปรับข้อมูลประมาณการการใช้น้ำมัน ให้สอดคล้องกับสถานการณ์ปัจจุบัน ทำให้อัตราการขยายตัวลดลงจากเดิมที่คาดว่าจะขยายตัว 4.6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มาอยู่ที่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โดยการใช้น้ำมันปี 2566 เพิ่มขี้นจากการใช้น้ำมันเบนซินและแก๊สโซฮอล และน้ำมันเครื่องบิน จากการฟื้นตัวของการท่องเที่ยวภายในประเทศ และแนวโน้มการเพิ่มขึ้นของเที่ยวบินจากต่างประเทศ</a:t>
            </a:r>
            <a:endParaRPr lang="en-US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7889" indent="-267889" defTabSz="885309">
              <a:buFontTx/>
              <a:buChar char="-"/>
            </a:pPr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การใช้ก๊าซธรรมชาติปี 2566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คาดว่าจะเพิ่มขึ้น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5.9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ปรับเพิ่มขึ้นจากที่คาดการณ์ไว้เมื่อครั้งที่แล้วที่คาดการณ์ว่าจะเพิ่มขึ้นเพียง 1.8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การใช้ก๊าซธรรมชาติปี 2566 เพิ่มขึ้นเนื่องจากสภาพอากาศที่ร้อนจัด และการฟื้นตัวของเศรษฐกิจในภาคการท่องเที่ยว ส่งผลให้ความต้องการใช้ไฟฟ้าเพิ่มขึ้น ซึ่งก๊าซธรรมชาติที่ผลิตได้จากอ่าวไทยมีปริมาณไม่เพียงพอต่อความต้องการใช้ภายในประเทศ จำเป็นต้องมีการนำเข้าก๊าซธรรมชาติจากต่างประเทศ และในปี 2566 ราคาการนำเข้า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LNG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ระยะสั้น (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Spot LNG)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มีราคาปรับตัวลดลง จึงมีการนำเข้า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Spot LNG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มาใช้ในการผลิตไฟฟ้าเพิ่มขึ้นเพื่อลดต้นทุนค่าเชื้อเพลิงในการผลิตไฟฟ้า ดังนั้น สนพ. คาดการณ์ว่าในช่วงครึ่งปีหลังยังคงมีการนำเข้า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Spot LNG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</a:t>
            </a:r>
            <a:endParaRPr lang="th-TH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7889" indent="-267889" defTabSz="885309">
              <a:buFontTx/>
              <a:buChar char="-"/>
              <a:defRPr/>
            </a:pPr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การใช้ถ่านหิน/ลิกไนต์ ปี 2566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ปรับลดคาดการณ์ลงมาอยู่ที่ 322 พันบาร์เรลเทียบเท่าน้ำมันดิบต่อวัน ลดลง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5.4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โดยมีปัจจัยที่ส่งผลกระทบให้การใช้ลดลงจากราคาถ่านหินที่ปรับตัวเพิ่มขึ้นของในช่วงครึ่งปีแรก การหยุดซ่อมบำรุงของโรงไฟฟ้า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IPP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อีกทั้งการใช้ลิกไนต์ในภาคอุตสาหกรรมที่ลดลงเนื่องจากหมดอายุประทานบัตรของเหมืองลิกไนต์ในประเทศ</a:t>
            </a:r>
          </a:p>
          <a:p>
            <a:pPr marL="267889" indent="-267889" defTabSz="857244">
              <a:buFontTx/>
              <a:buChar char="-"/>
            </a:pPr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การใช้ไฟฟ้าพลังน้ำ/ไฟฟ้านำเข้าปี 2566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ปรับลดการคาดการณ์ลงมาอยู่ที่ 62 พันบาร์เรลเทียบเท่าน้ำมันดิบต่อวัน ลดลง13.7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จากฐานที่สูงในปี 2565 และการใช้ไฟฟ้านำเข้าในช่วงครึ่งปีแรกของปี 2566 ที่คิดเป็นสัดส่วนถึงร้อยละ 80 ลดลง ในขณะที่ไฟฟ้าพลังน้ำในประเทศเพิ่มขึ้นเนื่องจากปริมาณฝนและน้ำในเขื่อนที่สะสมมาจากปี 2565</a:t>
            </a:r>
            <a:endParaRPr lang="th-TH" sz="1500" dirty="0">
              <a:solidFill>
                <a:prstClr val="black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1D40D-9556-4927-8509-2291EC4FED81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90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5309"/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การใช้ไฟฟ้า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ประมาณการความต้องการไฟฟ้าปี 2566 คาดว่าจะมีการใช้เพิ่มขึ้น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เมื่อเทียบกับปี 2565 ตามการฟื้นตัวของภาคการท่องเที่ยว การขยายตัวในเกณฑ์ดีของของการอุปโภคบริโภคภาคเอกชน รวมทั้งการขยายตัวต่อเนื่องของการลงทุนภายในประเทศ ทั้งการลงทุนภาคเอกชนและภาครัฐ</a:t>
            </a:r>
            <a:endParaRPr lang="en-US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1D40D-9556-4927-8509-2291EC4FED81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0711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5309"/>
            <a:r>
              <a:rPr lang="th-TH" sz="15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การใช้ไฟฟ้า 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ประมาณการความต้องการไฟฟ้าปี 2566 คาดว่าจะมีการใช้เพิ่มขึ้น </a:t>
            </a:r>
            <a:r>
              <a:rPr lang="en-US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2.4%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เมื่อเทียบกับปี 2565 ตามการฟื้นตัวของภาคการท่องเที่ยว การขยายตัวในเกณฑ์ดีของของการอุปโภคบริโภคภาคเอกชน รวมทั้งการขยายตัวต่อเนื่องของการลงทุนภายในประเทศ ทั้งการลงทุนภาคเอกชนและภาครัฐ</a:t>
            </a:r>
            <a:endParaRPr lang="en-US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1D40D-9556-4927-8509-2291EC4FED81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610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908800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9055" y="4920537"/>
            <a:ext cx="6286712" cy="5231831"/>
          </a:xfrm>
        </p:spPr>
        <p:txBody>
          <a:bodyPr/>
          <a:lstStyle/>
          <a:p>
            <a:r>
              <a:rPr lang="en-US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Ok </a:t>
            </a:r>
            <a:r>
              <a:rPr lang="th-TH" sz="1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ขดเหตุผล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4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908800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9055" y="4920537"/>
            <a:ext cx="6286712" cy="5231831"/>
          </a:xfrm>
        </p:spPr>
        <p:txBody>
          <a:bodyPr/>
          <a:lstStyle/>
          <a:p>
            <a:r>
              <a:rPr lang="en-US" sz="14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Ok </a:t>
            </a:r>
            <a:r>
              <a:rPr lang="th-TH" sz="14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ขาดการอธิบาย</a:t>
            </a:r>
            <a:endParaRPr lang="th-TH" sz="1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00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95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ทำด้านซ้ายแล้ว 17/8/66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91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19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hyperlink" Target="http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A5A-F24C-41D6-9D47-E93CDCF91951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037F-FCA4-4C1A-91C2-628FAAB0CF36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0983-2849-4B16-B903-6C96EBB1FF76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B6D672F-E7BC-4F71-8F05-397785130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74420"/>
            <a:ext cx="12192000" cy="47091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9964944-6838-4D32-A776-4FE17157D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977390"/>
            <a:ext cx="12192000" cy="290322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B814E2CC-6103-4246-8195-28B62153EE6D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953000" y="1790700"/>
            <a:ext cx="7239000" cy="2819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4"/>
            <a:extLst>
              <a:ext uri="{FF2B5EF4-FFF2-40B4-BE49-F238E27FC236}">
                <a16:creationId xmlns:a16="http://schemas.microsoft.com/office/drawing/2014/main" id="{22C6F1D8-ECE9-49C3-A1E7-90876CBEE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7"/>
            <a:extLst>
              <a:ext uri="{FF2B5EF4-FFF2-40B4-BE49-F238E27FC236}">
                <a16:creationId xmlns:a16="http://schemas.microsoft.com/office/drawing/2014/main" id="{F8CB04C6-BFC5-4AE2-8B08-EA6CCE0089F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4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45B86-3F7B-4F15-AF2A-77F0AB57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644" y="6278142"/>
            <a:ext cx="571501" cy="365125"/>
          </a:xfrm>
        </p:spPr>
        <p:txBody>
          <a:bodyPr/>
          <a:lstStyle>
            <a:lvl1pPr algn="r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74FD0A4-B63A-4128-8253-055A56517A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E4F8A-5BD5-410C-BAC6-9C14A4322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109" y="6388101"/>
            <a:ext cx="1842811" cy="3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A5A-F24C-41D6-9D47-E93CDCF91951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97E4-B895-4AE9-B864-03692EB3797E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7CCE-9ED3-4456-844E-518EEEA42364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B8C-4A89-4BD1-935E-D8FD252642AC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29B2-8DA4-4877-83DC-59405E41A8FC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CA3B-A991-469F-B783-52DBD8F919DF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97E4-B895-4AE9-B864-03692EB3797E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9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8C4C-5DE4-457B-BC2E-DFD571CD71B7}" type="datetime1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5B80-2313-47DA-8940-DEEB14BDFB7B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E271-ABCE-4BAE-9375-4B7178904010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1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037F-FCA4-4C1A-91C2-628FAAB0CF36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7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0983-2849-4B16-B903-6C96EBB1FF76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B6D672F-E7BC-4F71-8F05-397785130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74420"/>
            <a:ext cx="12192000" cy="47091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9964944-6838-4D32-A776-4FE17157D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977390"/>
            <a:ext cx="12192000" cy="290322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B814E2CC-6103-4246-8195-28B62153EE6D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953000" y="1790700"/>
            <a:ext cx="7239000" cy="2819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4"/>
            <a:extLst>
              <a:ext uri="{FF2B5EF4-FFF2-40B4-BE49-F238E27FC236}">
                <a16:creationId xmlns:a16="http://schemas.microsoft.com/office/drawing/2014/main" id="{22C6F1D8-ECE9-49C3-A1E7-90876CBEE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7"/>
            <a:extLst>
              <a:ext uri="{FF2B5EF4-FFF2-40B4-BE49-F238E27FC236}">
                <a16:creationId xmlns:a16="http://schemas.microsoft.com/office/drawing/2014/main" id="{F8CB04C6-BFC5-4AE2-8B08-EA6CCE0089F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7CCE-9ED3-4456-844E-518EEEA42364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B8C-4A89-4BD1-935E-D8FD252642AC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29B2-8DA4-4877-83DC-59405E41A8FC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CA3B-A991-469F-B783-52DBD8F919DF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8C4C-5DE4-457B-BC2E-DFD571CD71B7}" type="datetime1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5B80-2313-47DA-8940-DEEB14BDFB7B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E271-ABCE-4BAE-9375-4B7178904010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0A5F-C0B1-4C73-95FB-03A6F7F50F2B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0A5F-C0B1-4C73-95FB-03A6F7F50F2B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hart" Target="../charts/chart11.xml"/><Relationship Id="rId7" Type="http://schemas.openxmlformats.org/officeDocument/2006/relationships/image" Target="../media/image4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7.wdp"/><Relationship Id="rId3" Type="http://schemas.openxmlformats.org/officeDocument/2006/relationships/chart" Target="../charts/chart13.xml"/><Relationship Id="rId7" Type="http://schemas.microsoft.com/office/2007/relationships/hdphoto" Target="../media/hdphoto4.wdp"/><Relationship Id="rId12" Type="http://schemas.openxmlformats.org/officeDocument/2006/relationships/image" Target="../media/image59.png"/><Relationship Id="rId17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5.wdp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25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0.wdp"/><Relationship Id="rId5" Type="http://schemas.openxmlformats.org/officeDocument/2006/relationships/image" Target="../media/image68.png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1.wdp"/><Relationship Id="rId5" Type="http://schemas.openxmlformats.org/officeDocument/2006/relationships/image" Target="../media/image72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0.wdp"/><Relationship Id="rId5" Type="http://schemas.openxmlformats.org/officeDocument/2006/relationships/image" Target="../media/image68.png"/><Relationship Id="rId4" Type="http://schemas.microsoft.com/office/2007/relationships/hdphoto" Target="../media/hdphoto9.wdp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chart" Target="../charts/chart2.xm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1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hart" Target="../charts/chart6.xml"/><Relationship Id="rId5" Type="http://schemas.openxmlformats.org/officeDocument/2006/relationships/image" Target="../media/image28.png"/><Relationship Id="rId15" Type="http://schemas.openxmlformats.org/officeDocument/2006/relationships/image" Target="../media/image36.svg"/><Relationship Id="rId10" Type="http://schemas.openxmlformats.org/officeDocument/2006/relationships/chart" Target="../charts/chart5.xml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4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9.png"/><Relationship Id="rId4" Type="http://schemas.openxmlformats.org/officeDocument/2006/relationships/image" Target="../media/image42.jpeg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295658">
            <a:off x="-6965885" y="150267"/>
            <a:ext cx="15939521" cy="5730402"/>
          </a:xfrm>
          <a:prstGeom prst="rect">
            <a:avLst/>
          </a:prstGeom>
          <a:solidFill>
            <a:srgbClr val="545454">
              <a:alpha val="700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6DEE9-1C17-4918-8813-E4665DCC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5411781" cy="9967022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26BF26BD-0BCF-4855-9895-1E8422FFAF89}"/>
              </a:ext>
            </a:extLst>
          </p:cNvPr>
          <p:cNvSpPr/>
          <p:nvPr/>
        </p:nvSpPr>
        <p:spPr>
          <a:xfrm>
            <a:off x="-153366" y="5301208"/>
            <a:ext cx="6537398" cy="1556792"/>
          </a:xfrm>
          <a:custGeom>
            <a:avLst/>
            <a:gdLst/>
            <a:ahLst/>
            <a:cxnLst/>
            <a:rect l="l" t="t" r="r" b="b"/>
            <a:pathLst>
              <a:path w="8702946" h="2879225">
                <a:moveTo>
                  <a:pt x="0" y="0"/>
                </a:moveTo>
                <a:lnTo>
                  <a:pt x="8702946" y="0"/>
                </a:lnTo>
                <a:lnTo>
                  <a:pt x="8702946" y="2879225"/>
                </a:lnTo>
                <a:lnTo>
                  <a:pt x="0" y="2879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6685431" y="0"/>
            <a:ext cx="5514655" cy="1744290"/>
            <a:chOff x="0" y="0"/>
            <a:chExt cx="12072559" cy="3818562"/>
          </a:xfrm>
          <a:solidFill>
            <a:schemeClr val="bg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072565" cy="3818532"/>
            </a:xfrm>
            <a:custGeom>
              <a:avLst/>
              <a:gdLst/>
              <a:ahLst/>
              <a:cxnLst/>
              <a:rect l="l" t="t" r="r" b="b"/>
              <a:pathLst>
                <a:path w="12072565" h="3818532">
                  <a:moveTo>
                    <a:pt x="0" y="0"/>
                  </a:moveTo>
                  <a:lnTo>
                    <a:pt x="10794875" y="0"/>
                  </a:lnTo>
                  <a:lnTo>
                    <a:pt x="12072565" y="1092266"/>
                  </a:lnTo>
                  <a:lnTo>
                    <a:pt x="12072565" y="3818532"/>
                  </a:lnTo>
                  <a:lnTo>
                    <a:pt x="0" y="38185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7220835" y="361252"/>
            <a:ext cx="4514306" cy="1021787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AFC3F9-0DFA-4DD5-8574-40AD89292400}"/>
              </a:ext>
            </a:extLst>
          </p:cNvPr>
          <p:cNvSpPr txBox="1">
            <a:spLocks noChangeArrowheads="1"/>
          </p:cNvSpPr>
          <p:nvPr/>
        </p:nvSpPr>
        <p:spPr>
          <a:xfrm>
            <a:off x="5015880" y="3068960"/>
            <a:ext cx="7200800" cy="25202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th-TH" sz="60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สถานการณ์พลังงาน</a:t>
            </a:r>
          </a:p>
          <a:p>
            <a:pPr lvl="0" fontAlgn="base">
              <a:spcAft>
                <a:spcPct val="0"/>
              </a:spcAft>
            </a:pPr>
            <a:r>
              <a:rPr lang="th-TH" sz="6000" b="1" dirty="0">
                <a:solidFill>
                  <a:srgbClr val="EEB50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ปี 2567</a:t>
            </a:r>
          </a:p>
        </p:txBody>
      </p:sp>
    </p:spTree>
    <p:extLst>
      <p:ext uri="{BB962C8B-B14F-4D97-AF65-F5344CB8AC3E}">
        <p14:creationId xmlns:p14="http://schemas.microsoft.com/office/powerpoint/2010/main" val="213362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E7B80BE-E9F6-4866-AD5B-96DC0CA1EF3A}"/>
              </a:ext>
            </a:extLst>
          </p:cNvPr>
          <p:cNvSpPr/>
          <p:nvPr/>
        </p:nvSpPr>
        <p:spPr>
          <a:xfrm>
            <a:off x="4799856" y="4916863"/>
            <a:ext cx="3501674" cy="1383948"/>
          </a:xfrm>
          <a:prstGeom prst="roundRect">
            <a:avLst>
              <a:gd name="adj" fmla="val 1129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1" dirty="0"/>
          </a:p>
        </p:txBody>
      </p:sp>
      <p:sp>
        <p:nvSpPr>
          <p:cNvPr id="84" name="Rectangle: Single Corner Snipped 83">
            <a:extLst>
              <a:ext uri="{FF2B5EF4-FFF2-40B4-BE49-F238E27FC236}">
                <a16:creationId xmlns:a16="http://schemas.microsoft.com/office/drawing/2014/main" id="{789937D2-53F5-4408-B7F2-516039A18031}"/>
              </a:ext>
            </a:extLst>
          </p:cNvPr>
          <p:cNvSpPr/>
          <p:nvPr/>
        </p:nvSpPr>
        <p:spPr>
          <a:xfrm rot="5400000" flipV="1">
            <a:off x="-1090544" y="1078470"/>
            <a:ext cx="6897394" cy="4680520"/>
          </a:xfrm>
          <a:prstGeom prst="snip1Rect">
            <a:avLst>
              <a:gd name="adj" fmla="val 0"/>
            </a:avLst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37037-6177-40FD-8EA6-10CC88E9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421" y="6350192"/>
            <a:ext cx="2844800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459857-9A1E-4E2E-9ED6-1B2ADC0AE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150715"/>
              </p:ext>
            </p:extLst>
          </p:nvPr>
        </p:nvGraphicFramePr>
        <p:xfrm>
          <a:off x="5798082" y="1848430"/>
          <a:ext cx="4176453" cy="260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3435CA-C359-4FF8-AEBF-756155C4CF40}"/>
              </a:ext>
            </a:extLst>
          </p:cNvPr>
          <p:cNvSpPr txBox="1"/>
          <p:nvPr/>
        </p:nvSpPr>
        <p:spPr>
          <a:xfrm rot="16200000">
            <a:off x="4335215" y="2989834"/>
            <a:ext cx="243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ล้านลูกบาศก์ฟุตต่อวัน (</a:t>
            </a:r>
            <a:r>
              <a:rPr lang="en-US" sz="1100" b="1" dirty="0">
                <a:latin typeface="Kanit" pitchFamily="2" charset="-34"/>
                <a:ea typeface="Tahoma" pitchFamily="34" charset="0"/>
                <a:cs typeface="Kanit" pitchFamily="2" charset="-34"/>
              </a:rPr>
              <a:t>MMSCFD</a:t>
            </a:r>
            <a:r>
              <a:rPr lang="th-TH" sz="1100" b="1" dirty="0">
                <a:latin typeface="Kanit" pitchFamily="2" charset="-34"/>
                <a:ea typeface="Tahoma" pitchFamily="34" charset="0"/>
                <a:cs typeface="Kanit" pitchFamily="2" charset="-34"/>
              </a:rPr>
              <a:t>)</a:t>
            </a:r>
            <a:endParaRPr lang="en-US" sz="1100" b="1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C7CFF-6C6F-4797-9471-D5DB541C7B78}"/>
              </a:ext>
            </a:extLst>
          </p:cNvPr>
          <p:cNvSpPr/>
          <p:nvPr/>
        </p:nvSpPr>
        <p:spPr>
          <a:xfrm>
            <a:off x="3999948" y="1145874"/>
            <a:ext cx="505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การใช้ก๊าซธรรมชาติรายสาขา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8A5D9-E178-4B66-B1E1-15E2A8DC7BEB}"/>
              </a:ext>
            </a:extLst>
          </p:cNvPr>
          <p:cNvSpPr/>
          <p:nvPr/>
        </p:nvSpPr>
        <p:spPr>
          <a:xfrm>
            <a:off x="48891" y="6561890"/>
            <a:ext cx="29719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หมายเหตุ</a:t>
            </a:r>
            <a:r>
              <a:rPr lang="en-US" sz="1000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:</a:t>
            </a:r>
            <a:r>
              <a:rPr lang="en-US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MMSCFD</a:t>
            </a:r>
            <a:r>
              <a:rPr lang="th-TH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en-US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คือ  ล้านลูกบาศก์ฟุตต่อวัน  </a:t>
            </a:r>
            <a:r>
              <a:rPr lang="en-US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34368A-94D4-475D-A15F-15C2BB0F06F2}"/>
              </a:ext>
            </a:extLst>
          </p:cNvPr>
          <p:cNvCxnSpPr>
            <a:cxnSpLocks/>
          </p:cNvCxnSpPr>
          <p:nvPr/>
        </p:nvCxnSpPr>
        <p:spPr>
          <a:xfrm>
            <a:off x="4799856" y="4653136"/>
            <a:ext cx="7147365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E84250-7923-4A01-8466-7B16A575EC10}"/>
              </a:ext>
            </a:extLst>
          </p:cNvPr>
          <p:cNvSpPr txBox="1"/>
          <p:nvPr/>
        </p:nvSpPr>
        <p:spPr>
          <a:xfrm>
            <a:off x="6436767" y="1830882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rgbClr val="00B0F0"/>
                </a:solidFill>
                <a:latin typeface="Kanit" pitchFamily="2" charset="-34"/>
                <a:cs typeface="Kanit" pitchFamily="2" charset="-34"/>
              </a:rPr>
              <a:t>ผลิตไฟฟ้า</a:t>
            </a:r>
            <a:endParaRPr lang="en-US" sz="1200" dirty="0">
              <a:solidFill>
                <a:srgbClr val="00B0F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B5F04-9296-4907-BEC0-EEC6FE44ADA4}"/>
              </a:ext>
            </a:extLst>
          </p:cNvPr>
          <p:cNvSpPr txBox="1"/>
          <p:nvPr/>
        </p:nvSpPr>
        <p:spPr>
          <a:xfrm>
            <a:off x="6411201" y="306688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  <a:t>โรงแยกก๊าซฯ</a:t>
            </a:r>
            <a:endParaRPr lang="en-US" sz="1200" dirty="0">
              <a:solidFill>
                <a:srgbClr val="FFC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4ED15-0D0F-4F22-A83A-9C83124E5E56}"/>
              </a:ext>
            </a:extLst>
          </p:cNvPr>
          <p:cNvSpPr txBox="1"/>
          <p:nvPr/>
        </p:nvSpPr>
        <p:spPr>
          <a:xfrm>
            <a:off x="6400855" y="3592895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rgbClr val="FF7C80"/>
                </a:solidFill>
                <a:latin typeface="Kanit" pitchFamily="2" charset="-34"/>
                <a:cs typeface="Kanit" pitchFamily="2" charset="-34"/>
              </a:rPr>
              <a:t>อุตสาหกรรม</a:t>
            </a:r>
            <a:endParaRPr lang="en-US" sz="1200" dirty="0">
              <a:solidFill>
                <a:srgbClr val="FF7C8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2E2D7-A7B9-43AC-89D0-27E0B4153A9B}"/>
              </a:ext>
            </a:extLst>
          </p:cNvPr>
          <p:cNvSpPr txBox="1"/>
          <p:nvPr/>
        </p:nvSpPr>
        <p:spPr>
          <a:xfrm>
            <a:off x="9176438" y="3709795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  <a:latin typeface="Kanit" pitchFamily="2" charset="-34"/>
                <a:cs typeface="Kanit" pitchFamily="2" charset="-34"/>
              </a:rPr>
              <a:t>NGV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AF116B0-2EAF-4EB3-8311-E76997F4A24B}"/>
              </a:ext>
            </a:extLst>
          </p:cNvPr>
          <p:cNvCxnSpPr/>
          <p:nvPr/>
        </p:nvCxnSpPr>
        <p:spPr>
          <a:xfrm flipH="1" flipV="1">
            <a:off x="1934407" y="1998273"/>
            <a:ext cx="909401" cy="609492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2D86C5A-0FC3-4757-8476-2A90E15E1A53}"/>
              </a:ext>
            </a:extLst>
          </p:cNvPr>
          <p:cNvCxnSpPr/>
          <p:nvPr/>
        </p:nvCxnSpPr>
        <p:spPr>
          <a:xfrm flipH="1">
            <a:off x="3371505" y="3363779"/>
            <a:ext cx="1" cy="806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FA2715-1A8E-45D1-915A-665E7E89AC1F}"/>
              </a:ext>
            </a:extLst>
          </p:cNvPr>
          <p:cNvCxnSpPr/>
          <p:nvPr/>
        </p:nvCxnSpPr>
        <p:spPr>
          <a:xfrm>
            <a:off x="1455065" y="5419213"/>
            <a:ext cx="954662" cy="4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F95906-4656-4933-8D2A-0B94D459D44B}"/>
              </a:ext>
            </a:extLst>
          </p:cNvPr>
          <p:cNvGrpSpPr/>
          <p:nvPr/>
        </p:nvGrpSpPr>
        <p:grpSpPr>
          <a:xfrm>
            <a:off x="2217465" y="4119206"/>
            <a:ext cx="2314192" cy="2221417"/>
            <a:chOff x="1196640" y="2529304"/>
            <a:chExt cx="2183392" cy="2095861"/>
          </a:xfrm>
        </p:grpSpPr>
        <p:sp>
          <p:nvSpPr>
            <p:cNvPr id="86" name="Rounded Rectangle 162">
              <a:extLst>
                <a:ext uri="{FF2B5EF4-FFF2-40B4-BE49-F238E27FC236}">
                  <a16:creationId xmlns:a16="http://schemas.microsoft.com/office/drawing/2014/main" id="{40A931A7-6E03-4E95-8B52-96AEB5E7B5BA}"/>
                </a:ext>
              </a:extLst>
            </p:cNvPr>
            <p:cNvSpPr/>
            <p:nvPr/>
          </p:nvSpPr>
          <p:spPr>
            <a:xfrm>
              <a:off x="1205615" y="2529304"/>
              <a:ext cx="2174417" cy="2095861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FD3DB3C-DF6D-4D2A-8A6F-04A5355AB804}"/>
                </a:ext>
              </a:extLst>
            </p:cNvPr>
            <p:cNvSpPr txBox="1"/>
            <p:nvPr/>
          </p:nvSpPr>
          <p:spPr>
            <a:xfrm>
              <a:off x="1450084" y="3444789"/>
              <a:ext cx="1718853" cy="2750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4,</a:t>
              </a:r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768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MMSCFD</a:t>
              </a:r>
              <a:endPara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A154FCD-C878-48A3-9B3A-DCB52B506EE1}"/>
                </a:ext>
              </a:extLst>
            </p:cNvPr>
            <p:cNvSpPr txBox="1"/>
            <p:nvPr/>
          </p:nvSpPr>
          <p:spPr>
            <a:xfrm>
              <a:off x="1196640" y="2762946"/>
              <a:ext cx="2183392" cy="60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การจัดหา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endParaRPr>
            </a:p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ก๊าซธรรมชาติ</a:t>
              </a:r>
            </a:p>
          </p:txBody>
        </p:sp>
        <p:grpSp>
          <p:nvGrpSpPr>
            <p:cNvPr id="89" name="Group 117">
              <a:extLst>
                <a:ext uri="{FF2B5EF4-FFF2-40B4-BE49-F238E27FC236}">
                  <a16:creationId xmlns:a16="http://schemas.microsoft.com/office/drawing/2014/main" id="{A0091129-6B42-4F99-80DC-36D6FF5858CE}"/>
                </a:ext>
              </a:extLst>
            </p:cNvPr>
            <p:cNvGrpSpPr/>
            <p:nvPr/>
          </p:nvGrpSpPr>
          <p:grpSpPr>
            <a:xfrm>
              <a:off x="1845023" y="3755834"/>
              <a:ext cx="831816" cy="409910"/>
              <a:chOff x="7047841" y="2012148"/>
              <a:chExt cx="831816" cy="40991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DBB110-3CD9-46A4-BA8D-F22BC1FC2CBA}"/>
                  </a:ext>
                </a:extLst>
              </p:cNvPr>
              <p:cNvSpPr txBox="1"/>
              <p:nvPr/>
            </p:nvSpPr>
            <p:spPr>
              <a:xfrm>
                <a:off x="7475740" y="2132258"/>
                <a:ext cx="403917" cy="246024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th-TH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2.5</a:t>
                </a:r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91" name="Up Arrow 152">
                <a:extLst>
                  <a:ext uri="{FF2B5EF4-FFF2-40B4-BE49-F238E27FC236}">
                    <a16:creationId xmlns:a16="http://schemas.microsoft.com/office/drawing/2014/main" id="{C0C30B06-5704-40F4-BE9F-0EA84B689A2E}"/>
                  </a:ext>
                </a:extLst>
              </p:cNvPr>
              <p:cNvSpPr/>
              <p:nvPr/>
            </p:nvSpPr>
            <p:spPr>
              <a:xfrm flipH="1">
                <a:off x="7047841" y="2012148"/>
                <a:ext cx="382508" cy="409910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C9CD9D0-D2DD-41DF-8D63-AF1EAF9900DC}"/>
              </a:ext>
            </a:extLst>
          </p:cNvPr>
          <p:cNvGrpSpPr/>
          <p:nvPr/>
        </p:nvGrpSpPr>
        <p:grpSpPr>
          <a:xfrm>
            <a:off x="-18338" y="4547485"/>
            <a:ext cx="1871670" cy="1597521"/>
            <a:chOff x="186531" y="669328"/>
            <a:chExt cx="1871670" cy="1597521"/>
          </a:xfrm>
        </p:grpSpPr>
        <p:sp>
          <p:nvSpPr>
            <p:cNvPr id="94" name="Rounded Rectangle 89">
              <a:extLst>
                <a:ext uri="{FF2B5EF4-FFF2-40B4-BE49-F238E27FC236}">
                  <a16:creationId xmlns:a16="http://schemas.microsoft.com/office/drawing/2014/main" id="{AC87214F-4605-4E17-831F-9B872F56A657}"/>
                </a:ext>
              </a:extLst>
            </p:cNvPr>
            <p:cNvSpPr/>
            <p:nvPr/>
          </p:nvSpPr>
          <p:spPr>
            <a:xfrm>
              <a:off x="279485" y="669328"/>
              <a:ext cx="1657398" cy="159752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A34910-9AA7-4B8D-A3B3-E12CE4B03B75}"/>
                </a:ext>
              </a:extLst>
            </p:cNvPr>
            <p:cNvSpPr txBox="1"/>
            <p:nvPr/>
          </p:nvSpPr>
          <p:spPr>
            <a:xfrm>
              <a:off x="186531" y="940481"/>
              <a:ext cx="1871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ผลิตในประเทศ</a:t>
              </a:r>
            </a:p>
          </p:txBody>
        </p:sp>
        <p:grpSp>
          <p:nvGrpSpPr>
            <p:cNvPr id="96" name="Group 117">
              <a:extLst>
                <a:ext uri="{FF2B5EF4-FFF2-40B4-BE49-F238E27FC236}">
                  <a16:creationId xmlns:a16="http://schemas.microsoft.com/office/drawing/2014/main" id="{4534018D-DA29-4DA6-A8BF-1F28DE326513}"/>
                </a:ext>
              </a:extLst>
            </p:cNvPr>
            <p:cNvGrpSpPr/>
            <p:nvPr/>
          </p:nvGrpSpPr>
          <p:grpSpPr>
            <a:xfrm>
              <a:off x="647429" y="1640534"/>
              <a:ext cx="766388" cy="358581"/>
              <a:chOff x="6963882" y="2146129"/>
              <a:chExt cx="766388" cy="35858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4D9198-1055-42F6-B56D-33173214557D}"/>
                  </a:ext>
                </a:extLst>
              </p:cNvPr>
              <p:cNvSpPr txBox="1"/>
              <p:nvPr/>
            </p:nvSpPr>
            <p:spPr>
              <a:xfrm>
                <a:off x="7342229" y="2179650"/>
                <a:ext cx="388041" cy="229984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7.8</a:t>
                </a: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99" name="Up Arrow 88">
                <a:extLst>
                  <a:ext uri="{FF2B5EF4-FFF2-40B4-BE49-F238E27FC236}">
                    <a16:creationId xmlns:a16="http://schemas.microsoft.com/office/drawing/2014/main" id="{26A1FF50-DB53-411C-91F3-ED259C71C7E9}"/>
                  </a:ext>
                </a:extLst>
              </p:cNvPr>
              <p:cNvSpPr/>
              <p:nvPr/>
            </p:nvSpPr>
            <p:spPr>
              <a:xfrm flipH="1">
                <a:off x="6963882" y="2146129"/>
                <a:ext cx="334611" cy="358581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4CDBAA-A19A-4A17-97BA-634C8C8C32CB}"/>
                </a:ext>
              </a:extLst>
            </p:cNvPr>
            <p:cNvSpPr txBox="1"/>
            <p:nvPr/>
          </p:nvSpPr>
          <p:spPr>
            <a:xfrm>
              <a:off x="295280" y="1306305"/>
              <a:ext cx="1718853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2,</a:t>
              </a:r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853 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MMSCFD</a:t>
              </a:r>
              <a:endParaRPr lang="th-TH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58F8F35-ABB6-4536-B0C6-6C5D4D5E3B1C}"/>
              </a:ext>
            </a:extLst>
          </p:cNvPr>
          <p:cNvSpPr txBox="1"/>
          <p:nvPr/>
        </p:nvSpPr>
        <p:spPr>
          <a:xfrm>
            <a:off x="1473559" y="750356"/>
            <a:ext cx="625285" cy="39156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ยาดานา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b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5.</a:t>
            </a:r>
            <a:r>
              <a:rPr lang="th-TH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6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%</a:t>
            </a:r>
            <a:endParaRPr lang="th-TH" sz="90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8115DCD-F45D-41DF-92C1-353826988659}"/>
              </a:ext>
            </a:extLst>
          </p:cNvPr>
          <p:cNvCxnSpPr/>
          <p:nvPr/>
        </p:nvCxnSpPr>
        <p:spPr>
          <a:xfrm flipV="1">
            <a:off x="3371505" y="1252704"/>
            <a:ext cx="0" cy="892491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43092D-CEDF-413E-9AF9-19E89BF71E5F}"/>
              </a:ext>
            </a:extLst>
          </p:cNvPr>
          <p:cNvGrpSpPr/>
          <p:nvPr/>
        </p:nvGrpSpPr>
        <p:grpSpPr>
          <a:xfrm>
            <a:off x="2518024" y="2079909"/>
            <a:ext cx="1757959" cy="1362353"/>
            <a:chOff x="423718" y="868275"/>
            <a:chExt cx="1871670" cy="1450477"/>
          </a:xfrm>
        </p:grpSpPr>
        <p:sp>
          <p:nvSpPr>
            <p:cNvPr id="103" name="Rounded Rectangle 93">
              <a:extLst>
                <a:ext uri="{FF2B5EF4-FFF2-40B4-BE49-F238E27FC236}">
                  <a16:creationId xmlns:a16="http://schemas.microsoft.com/office/drawing/2014/main" id="{D22CB805-767D-46C9-B98A-DEAE90C612F4}"/>
                </a:ext>
              </a:extLst>
            </p:cNvPr>
            <p:cNvSpPr/>
            <p:nvPr/>
          </p:nvSpPr>
          <p:spPr>
            <a:xfrm>
              <a:off x="582574" y="868275"/>
              <a:ext cx="1504840" cy="145047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E8B4B61-2FF9-407E-98FA-0FBCB5D81905}"/>
                </a:ext>
              </a:extLst>
            </p:cNvPr>
            <p:cNvSpPr txBox="1"/>
            <p:nvPr/>
          </p:nvSpPr>
          <p:spPr>
            <a:xfrm>
              <a:off x="423718" y="1024189"/>
              <a:ext cx="1871670" cy="39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นำเข้า</a:t>
              </a:r>
            </a:p>
          </p:txBody>
        </p:sp>
        <p:grpSp>
          <p:nvGrpSpPr>
            <p:cNvPr id="105" name="Group 117">
              <a:extLst>
                <a:ext uri="{FF2B5EF4-FFF2-40B4-BE49-F238E27FC236}">
                  <a16:creationId xmlns:a16="http://schemas.microsoft.com/office/drawing/2014/main" id="{18C12BF6-1A4C-4531-B386-85A163158F9C}"/>
                </a:ext>
              </a:extLst>
            </p:cNvPr>
            <p:cNvGrpSpPr/>
            <p:nvPr/>
          </p:nvGrpSpPr>
          <p:grpSpPr>
            <a:xfrm>
              <a:off x="906486" y="1795992"/>
              <a:ext cx="779608" cy="278642"/>
              <a:chOff x="7222939" y="2301587"/>
              <a:chExt cx="779608" cy="278642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02E910F-6950-4283-AE42-1C59B8A3F0C7}"/>
                  </a:ext>
                </a:extLst>
              </p:cNvPr>
              <p:cNvSpPr txBox="1"/>
              <p:nvPr/>
            </p:nvSpPr>
            <p:spPr>
              <a:xfrm>
                <a:off x="7596233" y="2335118"/>
                <a:ext cx="406314" cy="244861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4.5</a:t>
                </a: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108" name="Up Arrow 99">
                <a:extLst>
                  <a:ext uri="{FF2B5EF4-FFF2-40B4-BE49-F238E27FC236}">
                    <a16:creationId xmlns:a16="http://schemas.microsoft.com/office/drawing/2014/main" id="{BBD48D91-01B4-41B2-9918-15DB543C9EAE}"/>
                  </a:ext>
                </a:extLst>
              </p:cNvPr>
              <p:cNvSpPr/>
              <p:nvPr/>
            </p:nvSpPr>
            <p:spPr>
              <a:xfrm rot="10800000" flipH="1">
                <a:off x="7222939" y="2301587"/>
                <a:ext cx="260015" cy="278642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9195DC4-B84D-45ED-8450-AB29FF63CFE6}"/>
                </a:ext>
              </a:extLst>
            </p:cNvPr>
            <p:cNvSpPr txBox="1"/>
            <p:nvPr/>
          </p:nvSpPr>
          <p:spPr>
            <a:xfrm>
              <a:off x="481296" y="1461308"/>
              <a:ext cx="1718853" cy="277629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1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,</a:t>
              </a:r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915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MMSCFD</a:t>
              </a:r>
              <a:endParaRPr lang="th-TH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8ADB4EB-B895-4741-9F82-A503907BD8BC}"/>
              </a:ext>
            </a:extLst>
          </p:cNvPr>
          <p:cNvCxnSpPr/>
          <p:nvPr/>
        </p:nvCxnSpPr>
        <p:spPr>
          <a:xfrm flipH="1">
            <a:off x="1186731" y="1933954"/>
            <a:ext cx="636716" cy="187302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F748E5E9-737F-4446-A0C8-0C02CA273790}"/>
              </a:ext>
            </a:extLst>
          </p:cNvPr>
          <p:cNvSpPr txBox="1"/>
          <p:nvPr/>
        </p:nvSpPr>
        <p:spPr>
          <a:xfrm>
            <a:off x="502101" y="1191356"/>
            <a:ext cx="650933" cy="39156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เยตากุน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b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0.6%</a:t>
            </a:r>
            <a:endParaRPr lang="th-TH" sz="90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CF3496B-9A25-4D17-8073-CA20621A731F}"/>
              </a:ext>
            </a:extLst>
          </p:cNvPr>
          <p:cNvSpPr txBox="1"/>
          <p:nvPr/>
        </p:nvSpPr>
        <p:spPr>
          <a:xfrm>
            <a:off x="402539" y="2053080"/>
            <a:ext cx="582004" cy="39156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ซอติก้า </a:t>
            </a:r>
            <a:b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th-TH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4.9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%</a:t>
            </a:r>
            <a:endParaRPr lang="th-TH" sz="105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07812F5-0345-4343-8E6B-3876B2EAFEF5}"/>
              </a:ext>
            </a:extLst>
          </p:cNvPr>
          <p:cNvGrpSpPr/>
          <p:nvPr/>
        </p:nvGrpSpPr>
        <p:grpSpPr>
          <a:xfrm>
            <a:off x="2966980" y="919832"/>
            <a:ext cx="824671" cy="691130"/>
            <a:chOff x="2959169" y="1069166"/>
            <a:chExt cx="824671" cy="691130"/>
          </a:xfrm>
        </p:grpSpPr>
        <p:sp>
          <p:nvSpPr>
            <p:cNvPr id="113" name="Rounded Rectangle 121">
              <a:extLst>
                <a:ext uri="{FF2B5EF4-FFF2-40B4-BE49-F238E27FC236}">
                  <a16:creationId xmlns:a16="http://schemas.microsoft.com/office/drawing/2014/main" id="{D701706C-B791-403E-9095-A30913D19D47}"/>
                </a:ext>
              </a:extLst>
            </p:cNvPr>
            <p:cNvSpPr/>
            <p:nvPr/>
          </p:nvSpPr>
          <p:spPr>
            <a:xfrm>
              <a:off x="3012988" y="1069166"/>
              <a:ext cx="717035" cy="691130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D4EAFA0-AA13-44AE-B895-8A92EDBB196D}"/>
                </a:ext>
              </a:extLst>
            </p:cNvPr>
            <p:cNvSpPr txBox="1"/>
            <p:nvPr/>
          </p:nvSpPr>
          <p:spPr>
            <a:xfrm>
              <a:off x="2959169" y="1237511"/>
              <a:ext cx="8246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LNG</a:t>
              </a:r>
              <a:endParaRPr lang="th-TH" alt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A1C31E7-A370-4152-B62E-3B18D173C391}"/>
              </a:ext>
            </a:extLst>
          </p:cNvPr>
          <p:cNvCxnSpPr/>
          <p:nvPr/>
        </p:nvCxnSpPr>
        <p:spPr>
          <a:xfrm flipH="1" flipV="1">
            <a:off x="1186731" y="1461393"/>
            <a:ext cx="379560" cy="192265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E52CABD-8E24-4144-B95D-46A3BD2C92E5}"/>
              </a:ext>
            </a:extLst>
          </p:cNvPr>
          <p:cNvCxnSpPr/>
          <p:nvPr/>
        </p:nvCxnSpPr>
        <p:spPr>
          <a:xfrm>
            <a:off x="1782324" y="1164185"/>
            <a:ext cx="1" cy="489473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4" descr="D:\7. Infographic EPPO\Picture icon\Color Icon\Myanmar-icon.png">
            <a:extLst>
              <a:ext uri="{FF2B5EF4-FFF2-40B4-BE49-F238E27FC236}">
                <a16:creationId xmlns:a16="http://schemas.microsoft.com/office/drawing/2014/main" id="{04CA635A-4DC3-4788-890B-F3E2EC7E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77" y="1491098"/>
            <a:ext cx="694009" cy="69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2DA007F8-A921-4B50-8D9B-33BDF68C8317}"/>
              </a:ext>
            </a:extLst>
          </p:cNvPr>
          <p:cNvSpPr txBox="1"/>
          <p:nvPr/>
        </p:nvSpPr>
        <p:spPr>
          <a:xfrm>
            <a:off x="3489637" y="1732412"/>
            <a:ext cx="304685" cy="19920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29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%</a:t>
            </a:r>
            <a:endParaRPr lang="th-TH" sz="120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684B9F6-3DE8-489E-B441-331C9F63E9E3}"/>
              </a:ext>
            </a:extLst>
          </p:cNvPr>
          <p:cNvGrpSpPr/>
          <p:nvPr/>
        </p:nvGrpSpPr>
        <p:grpSpPr>
          <a:xfrm>
            <a:off x="3479539" y="3421763"/>
            <a:ext cx="590344" cy="583301"/>
            <a:chOff x="3596186" y="3402024"/>
            <a:chExt cx="590344" cy="583301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199B85-6DC1-4DC9-89B6-C137D6972EE1}"/>
                </a:ext>
              </a:extLst>
            </p:cNvPr>
            <p:cNvSpPr txBox="1"/>
            <p:nvPr/>
          </p:nvSpPr>
          <p:spPr>
            <a:xfrm>
              <a:off x="3596186" y="3786118"/>
              <a:ext cx="320715" cy="199207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4</a:t>
              </a:r>
              <a:r>
                <a:rPr lang="th-TH" sz="1200" b="1" dirty="0">
                  <a:solidFill>
                    <a:schemeClr val="accent6">
                      <a:lumMod val="50000"/>
                    </a:schemeClr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0</a:t>
              </a: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th-TH" sz="12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endParaRPr>
            </a:p>
          </p:txBody>
        </p:sp>
        <p:pic>
          <p:nvPicPr>
            <p:cNvPr id="121" name="Picture 2" descr="D:\7. Infographic EPPO\Picture icon\Color Icon\4720.jpg">
              <a:extLst>
                <a:ext uri="{FF2B5EF4-FFF2-40B4-BE49-F238E27FC236}">
                  <a16:creationId xmlns:a16="http://schemas.microsoft.com/office/drawing/2014/main" id="{69813CCE-DFC5-443E-BC77-58E9F8F5B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8" b="12367"/>
            <a:stretch/>
          </p:blipFill>
          <p:spPr bwMode="auto">
            <a:xfrm flipH="1">
              <a:off x="3606336" y="3402024"/>
              <a:ext cx="580194" cy="42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B8A94AE-49E9-4C4C-8E0D-D2595CAC98CC}"/>
              </a:ext>
            </a:extLst>
          </p:cNvPr>
          <p:cNvGrpSpPr/>
          <p:nvPr/>
        </p:nvGrpSpPr>
        <p:grpSpPr>
          <a:xfrm>
            <a:off x="1658382" y="5532501"/>
            <a:ext cx="816981" cy="861616"/>
            <a:chOff x="1666787" y="5513784"/>
            <a:chExt cx="816981" cy="861616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0164791-579B-4629-A4FF-6806198D27A4}"/>
                </a:ext>
              </a:extLst>
            </p:cNvPr>
            <p:cNvSpPr txBox="1"/>
            <p:nvPr/>
          </p:nvSpPr>
          <p:spPr>
            <a:xfrm>
              <a:off x="1836672" y="5513784"/>
              <a:ext cx="327127" cy="199207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1200" b="1" dirty="0">
                  <a:solidFill>
                    <a:schemeClr val="accent6">
                      <a:lumMod val="50000"/>
                    </a:schemeClr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60</a:t>
              </a: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th-TH" sz="12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endParaRPr>
            </a:p>
          </p:txBody>
        </p:sp>
        <p:pic>
          <p:nvPicPr>
            <p:cNvPr id="124" name="Picture 2" descr="C:\Users\User\Desktop\Energy Graph_New\Infographic EPPO\Picture icon\Monthly Report Info\EPPO 2016\banner EPPO-02.png">
              <a:extLst>
                <a:ext uri="{FF2B5EF4-FFF2-40B4-BE49-F238E27FC236}">
                  <a16:creationId xmlns:a16="http://schemas.microsoft.com/office/drawing/2014/main" id="{CF0ACC9A-F0E4-4861-B0F2-12EACA9E4D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5734" r="76573" b="36451"/>
            <a:stretch/>
          </p:blipFill>
          <p:spPr bwMode="auto">
            <a:xfrm>
              <a:off x="1666787" y="5819815"/>
              <a:ext cx="816981" cy="55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EBF569A-37FD-4AB9-A5CC-3AC2880AF37F}"/>
              </a:ext>
            </a:extLst>
          </p:cNvPr>
          <p:cNvSpPr txBox="1"/>
          <p:nvPr/>
        </p:nvSpPr>
        <p:spPr>
          <a:xfrm>
            <a:off x="2204305" y="1741289"/>
            <a:ext cx="646124" cy="39156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เมียนมา </a:t>
            </a:r>
            <a:endParaRPr lang="en-US" sz="105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11%</a:t>
            </a:r>
            <a:endParaRPr lang="th-TH" sz="900" b="1" dirty="0">
              <a:solidFill>
                <a:schemeClr val="accent6">
                  <a:lumMod val="50000"/>
                </a:schemeClr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297BC44-2C63-4EA8-B6C1-ADD50069AD59}"/>
              </a:ext>
            </a:extLst>
          </p:cNvPr>
          <p:cNvGrpSpPr/>
          <p:nvPr/>
        </p:nvGrpSpPr>
        <p:grpSpPr>
          <a:xfrm>
            <a:off x="9789912" y="1916831"/>
            <a:ext cx="1009205" cy="2167061"/>
            <a:chOff x="4659084" y="4103041"/>
            <a:chExt cx="1009205" cy="2144291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C021517-3126-440C-AA29-B937525EE02C}"/>
                </a:ext>
              </a:extLst>
            </p:cNvPr>
            <p:cNvSpPr txBox="1"/>
            <p:nvPr/>
          </p:nvSpPr>
          <p:spPr>
            <a:xfrm>
              <a:off x="5071361" y="5164882"/>
              <a:ext cx="512967" cy="304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Kanit" pitchFamily="2" charset="-34"/>
                  <a:cs typeface="Kanit" pitchFamily="2" charset="-34"/>
                </a:rPr>
                <a:t>8</a:t>
              </a:r>
              <a:r>
                <a:rPr lang="th-TH" sz="1400" dirty="0">
                  <a:latin typeface="Kanit" pitchFamily="2" charset="-34"/>
                  <a:cs typeface="Kanit" pitchFamily="2" charset="-34"/>
                </a:rPr>
                <a:t>34</a:t>
              </a:r>
              <a:endParaRPr lang="en-US" sz="14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AE1896F-BD07-4CE9-A303-979D2158CA7F}"/>
                </a:ext>
              </a:extLst>
            </p:cNvPr>
            <p:cNvSpPr txBox="1"/>
            <p:nvPr/>
          </p:nvSpPr>
          <p:spPr>
            <a:xfrm>
              <a:off x="5018602" y="4136948"/>
              <a:ext cx="6496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baseline="0" dirty="0">
                  <a:latin typeface="Kanit" pitchFamily="2" charset="-34"/>
                  <a:cs typeface="Kanit" pitchFamily="2" charset="-34"/>
                </a:rPr>
                <a:t>2,886</a:t>
              </a:r>
              <a:endParaRPr lang="en-US" sz="14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7166647-67BE-4144-A163-C0DE0983E7D2}"/>
                </a:ext>
              </a:extLst>
            </p:cNvPr>
            <p:cNvSpPr txBox="1"/>
            <p:nvPr/>
          </p:nvSpPr>
          <p:spPr>
            <a:xfrm>
              <a:off x="5068036" y="5566674"/>
              <a:ext cx="500908" cy="304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dirty="0">
                  <a:latin typeface="Kanit" pitchFamily="2" charset="-34"/>
                  <a:cs typeface="Kanit" pitchFamily="2" charset="-34"/>
                </a:rPr>
                <a:t>677</a:t>
              </a:r>
              <a:endParaRPr lang="en-US" sz="14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B9BC440-B78E-4DE1-9DA0-7D2D7C72D1F6}"/>
                </a:ext>
              </a:extLst>
            </p:cNvPr>
            <p:cNvSpPr txBox="1"/>
            <p:nvPr/>
          </p:nvSpPr>
          <p:spPr>
            <a:xfrm>
              <a:off x="5068036" y="5942789"/>
              <a:ext cx="500908" cy="304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dirty="0">
                  <a:latin typeface="Kanit" pitchFamily="2" charset="-34"/>
                  <a:cs typeface="Kanit" pitchFamily="2" charset="-34"/>
                </a:rPr>
                <a:t> 99</a:t>
              </a:r>
              <a:endParaRPr lang="en-US" sz="14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834EEF1-5F22-42F6-8201-7D99E213504B}"/>
                </a:ext>
              </a:extLst>
            </p:cNvPr>
            <p:cNvSpPr/>
            <p:nvPr/>
          </p:nvSpPr>
          <p:spPr>
            <a:xfrm>
              <a:off x="4675981" y="5116121"/>
              <a:ext cx="356538" cy="356538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49A7F1-0551-49B7-BBB1-093FD60A9B76}"/>
                </a:ext>
              </a:extLst>
            </p:cNvPr>
            <p:cNvSpPr/>
            <p:nvPr/>
          </p:nvSpPr>
          <p:spPr>
            <a:xfrm>
              <a:off x="4688931" y="5909849"/>
              <a:ext cx="336739" cy="33673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9DD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A49B90D-5E19-4BD2-B6BF-E9EE04ECF54C}"/>
                </a:ext>
              </a:extLst>
            </p:cNvPr>
            <p:cNvSpPr/>
            <p:nvPr/>
          </p:nvSpPr>
          <p:spPr>
            <a:xfrm>
              <a:off x="4659084" y="4103041"/>
              <a:ext cx="336739" cy="33673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53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FEEE312-4854-4E5B-85AA-BBE4A731A313}"/>
                </a:ext>
              </a:extLst>
            </p:cNvPr>
            <p:cNvSpPr/>
            <p:nvPr/>
          </p:nvSpPr>
          <p:spPr>
            <a:xfrm>
              <a:off x="4681863" y="5526389"/>
              <a:ext cx="336739" cy="33673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pic>
          <p:nvPicPr>
            <p:cNvPr id="137" name="Picture 6" descr="D:\7. Infographic EPPO\Picture icon\Color Icon\Grid-Scale-Icon.png">
              <a:extLst>
                <a:ext uri="{FF2B5EF4-FFF2-40B4-BE49-F238E27FC236}">
                  <a16:creationId xmlns:a16="http://schemas.microsoft.com/office/drawing/2014/main" id="{65B4E3E4-86F9-417B-9832-E68DAC2D3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4731482" y="4157381"/>
              <a:ext cx="222718" cy="300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Picture 3" descr="D:\7. Infographic EPPO\Picture icon\Color Icon\Building (7).png">
              <a:extLst>
                <a:ext uri="{FF2B5EF4-FFF2-40B4-BE49-F238E27FC236}">
                  <a16:creationId xmlns:a16="http://schemas.microsoft.com/office/drawing/2014/main" id="{BC4CECE8-DE35-47E6-89EB-8616D66BE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083" y="5573633"/>
              <a:ext cx="317472" cy="31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4" descr="C:\Users\User\Desktop\Energy Graph_New\Infographic EPPO\Picture icon\Color Icon\hw018096.png">
              <a:extLst>
                <a:ext uri="{FF2B5EF4-FFF2-40B4-BE49-F238E27FC236}">
                  <a16:creationId xmlns:a16="http://schemas.microsoft.com/office/drawing/2014/main" id="{1E4A7054-CAEE-4DC8-B7DB-171839402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3222" y="6003865"/>
              <a:ext cx="285959" cy="14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C:\Users\User\Desktop\Energy Graph_New\Infographic EPPO\Picture icon\Monthly Report Info\EPPO 2016\banner EPPO-02.png">
              <a:extLst>
                <a:ext uri="{FF2B5EF4-FFF2-40B4-BE49-F238E27FC236}">
                  <a16:creationId xmlns:a16="http://schemas.microsoft.com/office/drawing/2014/main" id="{6B77CBDF-87F8-4652-80CB-E0868A59E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68" t="25828" r="16893" b="22246"/>
            <a:stretch/>
          </p:blipFill>
          <p:spPr bwMode="auto">
            <a:xfrm flipH="1">
              <a:off x="4747161" y="5180300"/>
              <a:ext cx="207671" cy="212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1A0E7D4-9A00-4FA5-9179-01F1DD5E2CDA}"/>
              </a:ext>
            </a:extLst>
          </p:cNvPr>
          <p:cNvSpPr/>
          <p:nvPr/>
        </p:nvSpPr>
        <p:spPr>
          <a:xfrm>
            <a:off x="10968155" y="3802996"/>
            <a:ext cx="446821" cy="248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2%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743BCE-94A0-4216-A014-D36484D670C0}"/>
              </a:ext>
            </a:extLst>
          </p:cNvPr>
          <p:cNvSpPr/>
          <p:nvPr/>
        </p:nvSpPr>
        <p:spPr>
          <a:xfrm>
            <a:off x="10968154" y="3439408"/>
            <a:ext cx="446821" cy="36576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15%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7988334-D2C0-4346-9204-E314FA9AE1FB}"/>
              </a:ext>
            </a:extLst>
          </p:cNvPr>
          <p:cNvSpPr/>
          <p:nvPr/>
        </p:nvSpPr>
        <p:spPr>
          <a:xfrm>
            <a:off x="10967630" y="3019170"/>
            <a:ext cx="446820" cy="4149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</a:t>
            </a:r>
            <a:r>
              <a:rPr lang="th-TH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9</a:t>
            </a:r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%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EB77EB7-30E0-49F0-BE14-CFDAAD6AC654}"/>
              </a:ext>
            </a:extLst>
          </p:cNvPr>
          <p:cNvSpPr/>
          <p:nvPr/>
        </p:nvSpPr>
        <p:spPr>
          <a:xfrm>
            <a:off x="10968154" y="1916832"/>
            <a:ext cx="446821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6</a:t>
            </a:r>
            <a:r>
              <a:rPr lang="th-TH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4</a:t>
            </a:r>
            <a:r>
              <a:rPr lang="en-US" sz="9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%</a:t>
            </a:r>
          </a:p>
        </p:txBody>
      </p:sp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141250D6-C99E-46B7-9178-41FE8C054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66437"/>
              </p:ext>
            </p:extLst>
          </p:nvPr>
        </p:nvGraphicFramePr>
        <p:xfrm>
          <a:off x="8430062" y="4876700"/>
          <a:ext cx="3537604" cy="1432620"/>
        </p:xfrm>
        <a:graphic>
          <a:graphicData uri="http://schemas.openxmlformats.org/drawingml/2006/table">
            <a:tbl>
              <a:tblPr/>
              <a:tblGrid>
                <a:gridCol w="166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65442141"/>
                    </a:ext>
                  </a:extLst>
                </a:gridCol>
              </a:tblGrid>
              <a:tr h="2038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ปี</a:t>
                      </a:r>
                    </a:p>
                  </a:txBody>
                  <a:tcPr marL="80789" marR="80789" marT="40395" marB="403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ม.ค. – ธ.ค.</a:t>
                      </a:r>
                    </a:p>
                  </a:txBody>
                  <a:tcPr marL="80789" marR="80789" marT="40395" marB="403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Sukhumvit Set" panose="02000506000000020004" pitchFamily="2" charset="-34"/>
                        <a:ea typeface="Tahoma" panose="020B060403050404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80789" marR="80789" marT="40395" marB="403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9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ปริมาณการใช้ </a:t>
                      </a: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MMSCFD)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4,410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4,496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cs typeface="Kanit" pitchFamily="2" charset="-34"/>
                          <a:sym typeface="Wingdings" panose="05000000000000000000" pitchFamily="2" charset="2"/>
                        </a:rPr>
                        <a:t></a:t>
                      </a:r>
                      <a:endParaRPr lang="en-US" sz="1200" b="1" i="0" u="none" strike="noStrike" dirty="0">
                        <a:solidFill>
                          <a:srgbClr val="1BB765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 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ผลิตไฟฟ้า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2,731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2,886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cs typeface="Kanit" pitchFamily="2" charset="-34"/>
                          <a:sym typeface="Wingdings" panose="05000000000000000000" pitchFamily="2" charset="2"/>
                        </a:rPr>
                        <a:t></a:t>
                      </a:r>
                      <a:endParaRPr lang="en-US" sz="900" b="1" i="0" u="none" strike="noStrike" dirty="0">
                        <a:solidFill>
                          <a:srgbClr val="1BB765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777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677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Kanit" pitchFamily="2" charset="-34"/>
                          <a:cs typeface="Kanit" pitchFamily="2" charset="-34"/>
                          <a:sym typeface="Wingdings" panose="05000000000000000000" pitchFamily="2" charset="2"/>
                        </a:rPr>
                        <a:t>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โรงแยกก๊าซฯ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783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834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cs typeface="Kanit" pitchFamily="2" charset="-34"/>
                          <a:sym typeface="Wingdings" panose="05000000000000000000" pitchFamily="2" charset="2"/>
                        </a:rPr>
                        <a:t></a:t>
                      </a:r>
                      <a:endParaRPr lang="en-US" sz="900" b="1" i="0" u="none" strike="noStrike" dirty="0">
                        <a:solidFill>
                          <a:srgbClr val="1BB765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เชื้อเพลิงสำหรับรถยนต์ (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NGV)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119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99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Kanit" pitchFamily="2" charset="-34"/>
                          <a:cs typeface="Kanit" pitchFamily="2" charset="-34"/>
                          <a:sym typeface="Wingdings" panose="05000000000000000000" pitchFamily="2" charset="2"/>
                        </a:rPr>
                        <a:t>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6" name="Rectangle 145">
            <a:extLst>
              <a:ext uri="{FF2B5EF4-FFF2-40B4-BE49-F238E27FC236}">
                <a16:creationId xmlns:a16="http://schemas.microsoft.com/office/drawing/2014/main" id="{58DA8137-A406-47BD-A0D9-CCCDA2D1D984}"/>
              </a:ext>
            </a:extLst>
          </p:cNvPr>
          <p:cNvSpPr/>
          <p:nvPr/>
        </p:nvSpPr>
        <p:spPr>
          <a:xfrm>
            <a:off x="4790771" y="5011722"/>
            <a:ext cx="351075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altLang="th-TH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     </a:t>
            </a:r>
            <a:r>
              <a:rPr lang="th-TH" altLang="th-TH" sz="1300" spc="-2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การใช้ก๊าซธรรมชาติเพิ่มขึ้น 2.</a:t>
            </a:r>
            <a:r>
              <a:rPr lang="en-GB" altLang="th-TH" sz="1300" spc="-2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2</a:t>
            </a:r>
            <a:r>
              <a:rPr lang="en-US" altLang="th-TH" sz="1300" spc="-2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 </a:t>
            </a:r>
            <a:r>
              <a:rPr lang="th-TH" altLang="th-TH" sz="1300" spc="-2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โดยส่วนใหญ่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64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เป็นการใช้เพื่อผลิตไฟฟ้า ทั้งนี้ การใช้เพื่อผลิตไฟฟ้าเพิ่มขึ้น 6.0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ส่วนการใช้ในโรงแยกก๊าซฯ เพิ่มขึ้น 6.8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 ในขณะที่การใช้ในภาคอุตสาหกรรมลดลง 12.7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และการใช้ 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NGV </a:t>
            </a:r>
            <a:r>
              <a:rPr lang="th-TH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ลดลง 16.3</a:t>
            </a:r>
            <a:r>
              <a:rPr lang="en-US" altLang="th-TH" sz="13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  <a:endParaRPr lang="th-TH" altLang="th-TH" sz="1300" dirty="0">
              <a:latin typeface="Kanit" pitchFamily="2" charset="-34"/>
              <a:ea typeface="Arial Unicode MS" pitchFamily="34" charset="-128"/>
              <a:cs typeface="Kanit" pitchFamily="2" charset="-34"/>
            </a:endParaRPr>
          </a:p>
          <a:p>
            <a:pPr algn="thaiDist"/>
            <a:endParaRPr lang="th-TH" altLang="th-TH" sz="1300" spc="-30" dirty="0"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68BE022E-3B68-4B7B-B5CD-5AD498A87A85}"/>
              </a:ext>
            </a:extLst>
          </p:cNvPr>
          <p:cNvSpPr/>
          <p:nvPr/>
        </p:nvSpPr>
        <p:spPr>
          <a:xfrm>
            <a:off x="3143673" y="-83648"/>
            <a:ext cx="9361040" cy="829402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126" name="Picture 2" descr="D:\7. Infographic EPPO\Picture icon\Monthly Report Info\EPPO 2016\banner EPPO_Artboard 5.png">
            <a:extLst>
              <a:ext uri="{FF2B5EF4-FFF2-40B4-BE49-F238E27FC236}">
                <a16:creationId xmlns:a16="http://schemas.microsoft.com/office/drawing/2014/main" id="{54DA9FDB-4CC7-4FC5-8A8E-AF221CC9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748" y="-33926"/>
            <a:ext cx="4257684" cy="7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F5ABBE8-1EFB-4662-9C79-2B0313361D8E}"/>
              </a:ext>
            </a:extLst>
          </p:cNvPr>
          <p:cNvSpPr txBox="1"/>
          <p:nvPr/>
        </p:nvSpPr>
        <p:spPr>
          <a:xfrm>
            <a:off x="3560661" y="112789"/>
            <a:ext cx="50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การจัดหาและการใช้ก๊าซธรรมชาติ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9BCC414-3D83-3FF6-44FD-B1BE509FAD1D}"/>
              </a:ext>
            </a:extLst>
          </p:cNvPr>
          <p:cNvSpPr/>
          <p:nvPr/>
        </p:nvSpPr>
        <p:spPr>
          <a:xfrm>
            <a:off x="344767" y="146281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1DAF5F4-311B-4729-BF1F-E6046DC5DF69}"/>
              </a:ext>
            </a:extLst>
          </p:cNvPr>
          <p:cNvGrpSpPr/>
          <p:nvPr/>
        </p:nvGrpSpPr>
        <p:grpSpPr>
          <a:xfrm>
            <a:off x="9331330" y="1378963"/>
            <a:ext cx="2453302" cy="461665"/>
            <a:chOff x="1584147" y="3071894"/>
            <a:chExt cx="2695294" cy="461665"/>
          </a:xfrm>
        </p:grpSpPr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E27818C7-B831-4818-A6DA-178F56B71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335" y="3154778"/>
              <a:ext cx="18061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th-TH" sz="1200" b="1" dirty="0">
                  <a:solidFill>
                    <a:schemeClr val="accent6">
                      <a:lumMod val="75000"/>
                    </a:schemeClr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ล้านลูกบาศก์ฟุตต่อวัน </a:t>
              </a:r>
              <a:endParaRPr lang="th-TH" altLang="th-TH" sz="11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1EF9DAF8-E586-4E4D-A15C-2F9AA5CBA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147" y="3071894"/>
              <a:ext cx="1289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solidFill>
                    <a:schemeClr val="accent6">
                      <a:lumMod val="75000"/>
                    </a:schemeClr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4,496</a:t>
              </a:r>
            </a:p>
          </p:txBody>
        </p:sp>
      </p:grpSp>
      <p:sp>
        <p:nvSpPr>
          <p:cNvPr id="151" name="Down Arrow 152">
            <a:extLst>
              <a:ext uri="{FF2B5EF4-FFF2-40B4-BE49-F238E27FC236}">
                <a16:creationId xmlns:a16="http://schemas.microsoft.com/office/drawing/2014/main" id="{754D9871-7355-469A-A158-40DF20E73E4D}"/>
              </a:ext>
            </a:extLst>
          </p:cNvPr>
          <p:cNvSpPr/>
          <p:nvPr/>
        </p:nvSpPr>
        <p:spPr>
          <a:xfrm rot="10800000">
            <a:off x="10337523" y="989105"/>
            <a:ext cx="376080" cy="407495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153" name="Text Box 3">
            <a:extLst>
              <a:ext uri="{FF2B5EF4-FFF2-40B4-BE49-F238E27FC236}">
                <a16:creationId xmlns:a16="http://schemas.microsoft.com/office/drawing/2014/main" id="{B914628C-6C45-4EB6-86CC-3CDCBE61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2084" y="908720"/>
            <a:ext cx="117365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Arial Unicode MS" pitchFamily="34" charset="-128"/>
                <a:cs typeface="Kanit" pitchFamily="2" charset="-34"/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200418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arallelogram 85">
            <a:extLst>
              <a:ext uri="{FF2B5EF4-FFF2-40B4-BE49-F238E27FC236}">
                <a16:creationId xmlns:a16="http://schemas.microsoft.com/office/drawing/2014/main" id="{97E7C729-94EF-45D5-BDF6-013A995A3DF7}"/>
              </a:ext>
            </a:extLst>
          </p:cNvPr>
          <p:cNvSpPr/>
          <p:nvPr/>
        </p:nvSpPr>
        <p:spPr>
          <a:xfrm>
            <a:off x="2616306" y="2855482"/>
            <a:ext cx="3698000" cy="829402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393876-0C9E-415A-8343-AB2407089933}"/>
              </a:ext>
            </a:extLst>
          </p:cNvPr>
          <p:cNvSpPr/>
          <p:nvPr/>
        </p:nvSpPr>
        <p:spPr>
          <a:xfrm>
            <a:off x="9277267" y="1084635"/>
            <a:ext cx="2729178" cy="4340390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0F867-6210-4EEC-AD7F-95ED59EB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88" y="6351395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11</a:t>
            </a: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06AE7540-9CA6-4625-98F9-6687679B5B97}"/>
              </a:ext>
            </a:extLst>
          </p:cNvPr>
          <p:cNvSpPr/>
          <p:nvPr/>
        </p:nvSpPr>
        <p:spPr>
          <a:xfrm>
            <a:off x="5472528" y="531862"/>
            <a:ext cx="3348323" cy="808513"/>
          </a:xfrm>
          <a:prstGeom prst="roundRect">
            <a:avLst/>
          </a:prstGeom>
          <a:solidFill>
            <a:srgbClr val="604A7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2F2F2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A1C96-544E-486B-B217-CD39FA4A9578}"/>
              </a:ext>
            </a:extLst>
          </p:cNvPr>
          <p:cNvSpPr txBox="1"/>
          <p:nvPr/>
        </p:nvSpPr>
        <p:spPr>
          <a:xfrm>
            <a:off x="5561053" y="605004"/>
            <a:ext cx="3259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การจัดหาถ่านหิน/ลิกไนต์เพิ่มขึ้น</a:t>
            </a:r>
          </a:p>
          <a:p>
            <a:pPr algn="ctr"/>
            <a:r>
              <a:rPr lang="th-TH" sz="1400" dirty="0">
                <a:latin typeface="Kanit" pitchFamily="2" charset="-34"/>
                <a:ea typeface="Tahoma" pitchFamily="34" charset="0"/>
                <a:cs typeface="Kanit" pitchFamily="2" charset="-34"/>
              </a:rPr>
              <a:t>จากการการนำเข้าที่เพิ่มขึ้น</a:t>
            </a:r>
            <a:br>
              <a:rPr lang="th-TH" sz="1400" dirty="0">
                <a:latin typeface="Kanit" pitchFamily="2" charset="-34"/>
                <a:ea typeface="Tahoma" pitchFamily="34" charset="0"/>
                <a:cs typeface="Kanit" pitchFamily="2" charset="-34"/>
              </a:rPr>
            </a:br>
            <a:r>
              <a:rPr lang="th-TH" sz="1400" dirty="0">
                <a:latin typeface="Kanit" pitchFamily="2" charset="-34"/>
                <a:ea typeface="Tahoma" pitchFamily="34" charset="0"/>
                <a:cs typeface="Kanit" pitchFamily="2" charset="-34"/>
              </a:rPr>
              <a:t>ขณะที่การผลิตในประเทศลดลง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CEBDA-4EA3-4044-A883-94933D57F858}"/>
              </a:ext>
            </a:extLst>
          </p:cNvPr>
          <p:cNvSpPr txBox="1"/>
          <p:nvPr/>
        </p:nvSpPr>
        <p:spPr>
          <a:xfrm>
            <a:off x="124324" y="6546830"/>
            <a:ext cx="3407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i="1" u="sng" dirty="0">
                <a:latin typeface="Kanit" pitchFamily="2" charset="-34"/>
                <a:ea typeface="Tahoma" pitchFamily="34" charset="0"/>
                <a:cs typeface="Kanit" pitchFamily="2" charset="-34"/>
              </a:rPr>
              <a:t>หมายเหตุ</a:t>
            </a:r>
            <a:r>
              <a:rPr lang="en-US" sz="1100" dirty="0">
                <a:latin typeface="Kanit" pitchFamily="2" charset="-34"/>
                <a:ea typeface="Tahoma" pitchFamily="34" charset="0"/>
                <a:cs typeface="Kanit" pitchFamily="2" charset="-34"/>
              </a:rPr>
              <a:t>: </a:t>
            </a:r>
            <a:r>
              <a:rPr lang="th-TH" sz="1100" dirty="0">
                <a:latin typeface="Kanit" pitchFamily="2" charset="-34"/>
                <a:ea typeface="Tahoma" pitchFamily="34" charset="0"/>
                <a:cs typeface="Kanit" pitchFamily="2" charset="-34"/>
              </a:rPr>
              <a:t>เทียบกับช่วงเดียวกันของปีก่อน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1A5C5D-B2B4-45EA-A1C7-DBE2BDC73887}"/>
              </a:ext>
            </a:extLst>
          </p:cNvPr>
          <p:cNvGrpSpPr/>
          <p:nvPr/>
        </p:nvGrpSpPr>
        <p:grpSpPr>
          <a:xfrm>
            <a:off x="229330" y="5292409"/>
            <a:ext cx="3523919" cy="1034315"/>
            <a:chOff x="471283" y="902196"/>
            <a:chExt cx="3548542" cy="1014837"/>
          </a:xfrm>
        </p:grpSpPr>
        <p:pic>
          <p:nvPicPr>
            <p:cNvPr id="12" name="Picture 2" descr="C:\Users\User\Desktop\Energy Graph_New\Infographic EPPO\Picture icon\Monthly Report Info\EPPO 2016\6-01.png">
              <a:extLst>
                <a:ext uri="{FF2B5EF4-FFF2-40B4-BE49-F238E27FC236}">
                  <a16:creationId xmlns:a16="http://schemas.microsoft.com/office/drawing/2014/main" id="{F0FF7755-0D3E-418F-9422-A7A5D37A6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81381" y="902196"/>
              <a:ext cx="1938444" cy="101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User\Desktop\Energy Graph_New\Infographic EPPO\Picture icon\Monthly Report Info\EPPO 2016\7-01.png">
              <a:extLst>
                <a:ext uri="{FF2B5EF4-FFF2-40B4-BE49-F238E27FC236}">
                  <a16:creationId xmlns:a16="http://schemas.microsoft.com/office/drawing/2014/main" id="{CD8DB60D-C9DF-41A2-B196-8FEECE0E3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83" y="1001808"/>
              <a:ext cx="1828004" cy="868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B79E4-1DC7-4EE9-8FFB-E3376AC0D320}"/>
              </a:ext>
            </a:extLst>
          </p:cNvPr>
          <p:cNvGrpSpPr/>
          <p:nvPr/>
        </p:nvGrpSpPr>
        <p:grpSpPr>
          <a:xfrm rot="21421023">
            <a:off x="-1021017" y="1720662"/>
            <a:ext cx="9953495" cy="3494703"/>
            <a:chOff x="-936904" y="2260171"/>
            <a:chExt cx="9953495" cy="34947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1378D-D65E-4827-A31A-44AB1A836547}"/>
                </a:ext>
              </a:extLst>
            </p:cNvPr>
            <p:cNvGrpSpPr/>
            <p:nvPr/>
          </p:nvGrpSpPr>
          <p:grpSpPr>
            <a:xfrm>
              <a:off x="-936904" y="2260171"/>
              <a:ext cx="9114445" cy="3494703"/>
              <a:chOff x="-936904" y="2260171"/>
              <a:chExt cx="9114445" cy="349470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0B1FEE2-21F9-418A-8907-CB4DCD25576C}"/>
                  </a:ext>
                </a:extLst>
              </p:cNvPr>
              <p:cNvGrpSpPr/>
              <p:nvPr/>
            </p:nvGrpSpPr>
            <p:grpSpPr>
              <a:xfrm>
                <a:off x="-936904" y="2260171"/>
                <a:ext cx="9114445" cy="3494703"/>
                <a:chOff x="-936904" y="2260171"/>
                <a:chExt cx="9114445" cy="3494703"/>
              </a:xfrm>
            </p:grpSpPr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6D612443-CFD3-488C-B735-F363BF55A809}"/>
                    </a:ext>
                  </a:extLst>
                </p:cNvPr>
                <p:cNvSpPr/>
                <p:nvPr/>
              </p:nvSpPr>
              <p:spPr>
                <a:xfrm rot="282610" flipH="1" flipV="1">
                  <a:off x="-926799" y="2260171"/>
                  <a:ext cx="9104340" cy="3493741"/>
                </a:xfrm>
                <a:prstGeom prst="blockArc">
                  <a:avLst>
                    <a:gd name="adj1" fmla="val 9353580"/>
                    <a:gd name="adj2" fmla="val 19908917"/>
                    <a:gd name="adj3" fmla="val 18810"/>
                  </a:avLst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id="{46EDFD0B-81CF-4AF1-A73C-0FE4DFD4C618}"/>
                    </a:ext>
                  </a:extLst>
                </p:cNvPr>
                <p:cNvSpPr/>
                <p:nvPr/>
              </p:nvSpPr>
              <p:spPr>
                <a:xfrm rot="282610" flipH="1" flipV="1">
                  <a:off x="-936904" y="2261133"/>
                  <a:ext cx="9104340" cy="3493741"/>
                </a:xfrm>
                <a:prstGeom prst="blockArc">
                  <a:avLst>
                    <a:gd name="adj1" fmla="val 15797921"/>
                    <a:gd name="adj2" fmla="val 19908917"/>
                    <a:gd name="adj3" fmla="val 18810"/>
                  </a:avLst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014A0C0-A0B9-4092-8B8C-9802E7B2B2D7}"/>
                  </a:ext>
                </a:extLst>
              </p:cNvPr>
              <p:cNvGrpSpPr/>
              <p:nvPr/>
            </p:nvGrpSpPr>
            <p:grpSpPr>
              <a:xfrm rot="9900000">
                <a:off x="6006559" y="3118654"/>
                <a:ext cx="1502961" cy="490570"/>
                <a:chOff x="1464446" y="4092589"/>
                <a:chExt cx="1502961" cy="49057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3452BC0-4F17-420A-93F3-E6015C0FB452}"/>
                    </a:ext>
                  </a:extLst>
                </p:cNvPr>
                <p:cNvSpPr/>
                <p:nvPr/>
              </p:nvSpPr>
              <p:spPr>
                <a:xfrm rot="20027630">
                  <a:off x="1464446" y="4092589"/>
                  <a:ext cx="870464" cy="14671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Kanit" pitchFamily="2" charset="-34"/>
                    <a:cs typeface="Kanit" pitchFamily="2" charset="-34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C487590-9000-4D95-9AAC-4ADF943E1589}"/>
                    </a:ext>
                  </a:extLst>
                </p:cNvPr>
                <p:cNvGrpSpPr/>
                <p:nvPr/>
              </p:nvGrpSpPr>
              <p:grpSpPr>
                <a:xfrm>
                  <a:off x="1684329" y="4398611"/>
                  <a:ext cx="1283078" cy="184548"/>
                  <a:chOff x="1684329" y="4398611"/>
                  <a:chExt cx="1283078" cy="184548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548CC02-54DB-4E7F-B19C-84A3C3A16AC1}"/>
                      </a:ext>
                    </a:extLst>
                  </p:cNvPr>
                  <p:cNvSpPr/>
                  <p:nvPr/>
                </p:nvSpPr>
                <p:spPr>
                  <a:xfrm rot="20027630">
                    <a:off x="1684329" y="4398611"/>
                    <a:ext cx="886224" cy="9396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086C6F7-FDB3-4791-B2F4-69569A291A81}"/>
                      </a:ext>
                    </a:extLst>
                  </p:cNvPr>
                  <p:cNvSpPr/>
                  <p:nvPr/>
                </p:nvSpPr>
                <p:spPr>
                  <a:xfrm rot="20027630">
                    <a:off x="2013196" y="4499486"/>
                    <a:ext cx="954211" cy="8367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4CF41C-43C1-4ED0-B5C3-C04A8C85C89D}"/>
                </a:ext>
              </a:extLst>
            </p:cNvPr>
            <p:cNvGrpSpPr/>
            <p:nvPr/>
          </p:nvGrpSpPr>
          <p:grpSpPr>
            <a:xfrm>
              <a:off x="761043" y="4283049"/>
              <a:ext cx="8255548" cy="1257993"/>
              <a:chOff x="761043" y="4283049"/>
              <a:chExt cx="8255548" cy="125799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054D01-C852-4765-84E7-AEBA7E72862A}"/>
                  </a:ext>
                </a:extLst>
              </p:cNvPr>
              <p:cNvSpPr/>
              <p:nvPr/>
            </p:nvSpPr>
            <p:spPr>
              <a:xfrm rot="20326115">
                <a:off x="4790241" y="4283049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9002479"/>
                  </a:avLst>
                </a:prstTxWarp>
                <a:spAutoFit/>
              </a:bodyPr>
              <a:lstStyle/>
              <a:p>
                <a:pPr algn="ctr"/>
                <a:r>
                  <a:rPr lang="th-TH" sz="24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การใช้</a:t>
                </a:r>
                <a:endParaRPr lang="en-US" sz="24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701B7B-8CB8-4597-BBB1-623E574275CE}"/>
                  </a:ext>
                </a:extLst>
              </p:cNvPr>
              <p:cNvSpPr/>
              <p:nvPr/>
            </p:nvSpPr>
            <p:spPr>
              <a:xfrm rot="21408816">
                <a:off x="2922285" y="4617712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9002479"/>
                  </a:avLst>
                </a:prstTxWarp>
                <a:spAutoFit/>
              </a:bodyPr>
              <a:lstStyle/>
              <a:p>
                <a:pPr algn="ctr"/>
                <a:r>
                  <a:rPr lang="th-TH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14,672 </a:t>
                </a:r>
                <a:r>
                  <a:rPr lang="en-US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r>
                  <a:rPr lang="en-US" b="1" dirty="0" err="1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ktoe</a:t>
                </a:r>
                <a:endParaRPr lang="th-TH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927090D-7498-4483-B454-D25C865C6A53}"/>
                  </a:ext>
                </a:extLst>
              </p:cNvPr>
              <p:cNvGrpSpPr/>
              <p:nvPr/>
            </p:nvGrpSpPr>
            <p:grpSpPr>
              <a:xfrm>
                <a:off x="761043" y="4507281"/>
                <a:ext cx="4226350" cy="940086"/>
                <a:chOff x="761043" y="4507281"/>
                <a:chExt cx="4226350" cy="940086"/>
              </a:xfrm>
            </p:grpSpPr>
            <p:sp>
              <p:nvSpPr>
                <p:cNvPr id="20" name="Up Arrow 135">
                  <a:extLst>
                    <a:ext uri="{FF2B5EF4-FFF2-40B4-BE49-F238E27FC236}">
                      <a16:creationId xmlns:a16="http://schemas.microsoft.com/office/drawing/2014/main" id="{7224BC93-7CEA-428A-ACF4-DA31292841DA}"/>
                    </a:ext>
                  </a:extLst>
                </p:cNvPr>
                <p:cNvSpPr/>
                <p:nvPr/>
              </p:nvSpPr>
              <p:spPr>
                <a:xfrm rot="758942" flipH="1">
                  <a:off x="2064069" y="5052608"/>
                  <a:ext cx="334543" cy="394759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5D526C0-1A52-49EE-BD77-242FB54AE003}"/>
                    </a:ext>
                  </a:extLst>
                </p:cNvPr>
                <p:cNvSpPr/>
                <p:nvPr/>
              </p:nvSpPr>
              <p:spPr>
                <a:xfrm rot="568396">
                  <a:off x="761043" y="4507281"/>
                  <a:ext cx="422635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Down">
                    <a:avLst>
                      <a:gd name="adj" fmla="val 19002479"/>
                    </a:avLst>
                  </a:prstTxWarp>
                  <a:spAutoFit/>
                </a:bodyPr>
                <a:lstStyle/>
                <a:p>
                  <a:pPr algn="ctr"/>
                  <a:r>
                    <a:rPr lang="th-TH" sz="2000" b="1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rPr>
                    <a:t>1.5</a:t>
                  </a:r>
                  <a:r>
                    <a:rPr lang="en-US" sz="2000" b="1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rPr>
                    <a:t>%</a:t>
                  </a:r>
                  <a:endParaRPr lang="th-TH" sz="2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4D3520-851D-43CE-9701-7A44821E9F42}"/>
              </a:ext>
            </a:extLst>
          </p:cNvPr>
          <p:cNvGrpSpPr/>
          <p:nvPr/>
        </p:nvGrpSpPr>
        <p:grpSpPr>
          <a:xfrm>
            <a:off x="820207" y="1572377"/>
            <a:ext cx="9764890" cy="3493741"/>
            <a:chOff x="508164" y="1924194"/>
            <a:chExt cx="9764890" cy="34937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693390-2BEC-42CA-8ADD-EF2B519C1906}"/>
                </a:ext>
              </a:extLst>
            </p:cNvPr>
            <p:cNvGrpSpPr/>
            <p:nvPr/>
          </p:nvGrpSpPr>
          <p:grpSpPr>
            <a:xfrm>
              <a:off x="1168714" y="1924194"/>
              <a:ext cx="9104340" cy="3493741"/>
              <a:chOff x="1168714" y="1924194"/>
              <a:chExt cx="9104340" cy="34937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7D6D98B-E91C-434E-BC4A-E14CBF2FC1D8}"/>
                  </a:ext>
                </a:extLst>
              </p:cNvPr>
              <p:cNvGrpSpPr/>
              <p:nvPr/>
            </p:nvGrpSpPr>
            <p:grpSpPr>
              <a:xfrm>
                <a:off x="1168714" y="1924194"/>
                <a:ext cx="9104340" cy="3493741"/>
                <a:chOff x="1168714" y="1924194"/>
                <a:chExt cx="9104340" cy="3493741"/>
              </a:xfrm>
            </p:grpSpPr>
            <p:sp>
              <p:nvSpPr>
                <p:cNvPr id="44" name="Block Arc 43">
                  <a:extLst>
                    <a:ext uri="{FF2B5EF4-FFF2-40B4-BE49-F238E27FC236}">
                      <a16:creationId xmlns:a16="http://schemas.microsoft.com/office/drawing/2014/main" id="{BAF5267E-4B33-4D8A-B054-F2C3C25C9A7F}"/>
                    </a:ext>
                  </a:extLst>
                </p:cNvPr>
                <p:cNvSpPr/>
                <p:nvPr/>
              </p:nvSpPr>
              <p:spPr>
                <a:xfrm>
                  <a:off x="1168714" y="1924194"/>
                  <a:ext cx="9104340" cy="3492745"/>
                </a:xfrm>
                <a:prstGeom prst="blockArc">
                  <a:avLst>
                    <a:gd name="adj1" fmla="val 9745500"/>
                    <a:gd name="adj2" fmla="val 16321985"/>
                    <a:gd name="adj3" fmla="val 18704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45" name="Block Arc 44">
                  <a:extLst>
                    <a:ext uri="{FF2B5EF4-FFF2-40B4-BE49-F238E27FC236}">
                      <a16:creationId xmlns:a16="http://schemas.microsoft.com/office/drawing/2014/main" id="{2892241E-3CC2-47C5-B803-D9FDACBAC8E9}"/>
                    </a:ext>
                  </a:extLst>
                </p:cNvPr>
                <p:cNvSpPr/>
                <p:nvPr/>
              </p:nvSpPr>
              <p:spPr>
                <a:xfrm>
                  <a:off x="1201818" y="1924194"/>
                  <a:ext cx="9020703" cy="3493741"/>
                </a:xfrm>
                <a:prstGeom prst="blockArc">
                  <a:avLst>
                    <a:gd name="adj1" fmla="val 15968593"/>
                    <a:gd name="adj2" fmla="val 19908917"/>
                    <a:gd name="adj3" fmla="val 1881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7F08B1-01E8-4FAA-87E4-BFB3218DAC17}"/>
                  </a:ext>
                </a:extLst>
              </p:cNvPr>
              <p:cNvGrpSpPr/>
              <p:nvPr/>
            </p:nvGrpSpPr>
            <p:grpSpPr>
              <a:xfrm>
                <a:off x="1390403" y="4118576"/>
                <a:ext cx="1597192" cy="453967"/>
                <a:chOff x="1372250" y="4137933"/>
                <a:chExt cx="1597192" cy="453967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C8DD711-E780-45B4-8E59-B001D14CD3CC}"/>
                    </a:ext>
                  </a:extLst>
                </p:cNvPr>
                <p:cNvSpPr/>
                <p:nvPr/>
              </p:nvSpPr>
              <p:spPr>
                <a:xfrm rot="20027630">
                  <a:off x="1372250" y="4137933"/>
                  <a:ext cx="870464" cy="14671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Kanit" pitchFamily="2" charset="-34"/>
                    <a:cs typeface="Kanit" pitchFamily="2" charset="-34"/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9483247-023B-4A05-A316-33E595A1A642}"/>
                    </a:ext>
                  </a:extLst>
                </p:cNvPr>
                <p:cNvGrpSpPr/>
                <p:nvPr/>
              </p:nvGrpSpPr>
              <p:grpSpPr>
                <a:xfrm>
                  <a:off x="1684329" y="4398611"/>
                  <a:ext cx="1285113" cy="193289"/>
                  <a:chOff x="1684329" y="4398611"/>
                  <a:chExt cx="1285113" cy="193289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AE8989A1-2167-4786-80D8-598660B888C6}"/>
                      </a:ext>
                    </a:extLst>
                  </p:cNvPr>
                  <p:cNvSpPr/>
                  <p:nvPr/>
                </p:nvSpPr>
                <p:spPr>
                  <a:xfrm rot="20027630">
                    <a:off x="1684329" y="4398611"/>
                    <a:ext cx="886224" cy="9396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14091C74-58F8-48E3-B4EA-06182F50DE4E}"/>
                      </a:ext>
                    </a:extLst>
                  </p:cNvPr>
                  <p:cNvSpPr/>
                  <p:nvPr/>
                </p:nvSpPr>
                <p:spPr>
                  <a:xfrm rot="20027630">
                    <a:off x="1974211" y="4508560"/>
                    <a:ext cx="995231" cy="8334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</p:grp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565DB1D-BF9B-44EC-BDF7-E51E7CFE81C9}"/>
                </a:ext>
              </a:extLst>
            </p:cNvPr>
            <p:cNvGrpSpPr/>
            <p:nvPr/>
          </p:nvGrpSpPr>
          <p:grpSpPr>
            <a:xfrm>
              <a:off x="508164" y="2346633"/>
              <a:ext cx="8505283" cy="1408711"/>
              <a:chOff x="508164" y="2346633"/>
              <a:chExt cx="8505283" cy="140871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6C711D-D362-45E0-B776-9FEEE6F52E93}"/>
                  </a:ext>
                </a:extLst>
              </p:cNvPr>
              <p:cNvSpPr/>
              <p:nvPr/>
            </p:nvSpPr>
            <p:spPr>
              <a:xfrm rot="20182169">
                <a:off x="508164" y="2832014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777967"/>
                  </a:avLst>
                </a:prstTxWarp>
                <a:spAutoFit/>
              </a:bodyPr>
              <a:lstStyle/>
              <a:p>
                <a:pPr algn="ctr"/>
                <a:r>
                  <a:rPr lang="th-TH" sz="24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การจัดหา</a:t>
                </a:r>
                <a:endParaRPr lang="en-US" sz="24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21289D-8413-4C92-94BE-F59882546F65}"/>
                  </a:ext>
                </a:extLst>
              </p:cNvPr>
              <p:cNvSpPr/>
              <p:nvPr/>
            </p:nvSpPr>
            <p:spPr>
              <a:xfrm rot="21248991">
                <a:off x="2408233" y="2385582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777967"/>
                  </a:avLst>
                </a:prstTxWarp>
                <a:spAutoFit/>
              </a:bodyPr>
              <a:lstStyle/>
              <a:p>
                <a:pPr algn="ctr"/>
                <a:r>
                  <a:rPr lang="en-US" sz="32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31</a:t>
                </a:r>
                <a:r>
                  <a:rPr lang="th-TH" sz="32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,</a:t>
                </a:r>
                <a:r>
                  <a:rPr lang="en-US" sz="32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204</a:t>
                </a:r>
                <a:r>
                  <a:rPr lang="th-TH" sz="32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r>
                  <a:rPr lang="th-TH" sz="24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พันตัน</a:t>
                </a:r>
                <a:endParaRPr lang="en-US" sz="32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7CE4BE-00FD-4FB6-9FFE-E01B17924872}"/>
                  </a:ext>
                </a:extLst>
              </p:cNvPr>
              <p:cNvSpPr/>
              <p:nvPr/>
            </p:nvSpPr>
            <p:spPr>
              <a:xfrm rot="363133">
                <a:off x="4787097" y="2346633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777967"/>
                  </a:avLst>
                </a:prstTxWarp>
                <a:spAutoFit/>
              </a:bodyPr>
              <a:lstStyle/>
              <a:p>
                <a:pPr algn="ctr"/>
                <a:r>
                  <a:rPr lang="th-TH" sz="20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1.</a:t>
                </a: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1%</a:t>
                </a:r>
                <a:endParaRPr lang="en-US" sz="36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9434E0-E5D8-48CC-8434-D051CF7E9D15}"/>
              </a:ext>
            </a:extLst>
          </p:cNvPr>
          <p:cNvGrpSpPr/>
          <p:nvPr/>
        </p:nvGrpSpPr>
        <p:grpSpPr>
          <a:xfrm>
            <a:off x="-446430" y="319593"/>
            <a:ext cx="10155009" cy="4011876"/>
            <a:chOff x="-751250" y="815426"/>
            <a:chExt cx="10155009" cy="401187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796A189-4ADB-4591-850F-D129524B9EDE}"/>
                </a:ext>
              </a:extLst>
            </p:cNvPr>
            <p:cNvGrpSpPr/>
            <p:nvPr/>
          </p:nvGrpSpPr>
          <p:grpSpPr>
            <a:xfrm>
              <a:off x="346811" y="1128414"/>
              <a:ext cx="9056948" cy="3698888"/>
              <a:chOff x="190841" y="1053050"/>
              <a:chExt cx="9377299" cy="3587703"/>
            </a:xfrm>
          </p:grpSpPr>
          <p:sp>
            <p:nvSpPr>
              <p:cNvPr id="66" name="Block Arc 65">
                <a:extLst>
                  <a:ext uri="{FF2B5EF4-FFF2-40B4-BE49-F238E27FC236}">
                    <a16:creationId xmlns:a16="http://schemas.microsoft.com/office/drawing/2014/main" id="{A209208A-41F5-4297-B113-1CA6F3257A0A}"/>
                  </a:ext>
                </a:extLst>
              </p:cNvPr>
              <p:cNvSpPr/>
              <p:nvPr/>
            </p:nvSpPr>
            <p:spPr>
              <a:xfrm rot="21144426">
                <a:off x="190841" y="1089621"/>
                <a:ext cx="9104340" cy="3492745"/>
              </a:xfrm>
              <a:prstGeom prst="blockArc">
                <a:avLst>
                  <a:gd name="adj1" fmla="val 11115633"/>
                  <a:gd name="adj2" fmla="val 16411588"/>
                  <a:gd name="adj3" fmla="val 1877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2F2F2"/>
                  </a:solidFill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F76EBD04-B7C4-4738-AEFD-A59914538B25}"/>
                  </a:ext>
                </a:extLst>
              </p:cNvPr>
              <p:cNvSpPr/>
              <p:nvPr/>
            </p:nvSpPr>
            <p:spPr>
              <a:xfrm rot="21271985">
                <a:off x="463800" y="1053050"/>
                <a:ext cx="9104340" cy="3587703"/>
              </a:xfrm>
              <a:prstGeom prst="blockArc">
                <a:avLst>
                  <a:gd name="adj1" fmla="val 12605719"/>
                  <a:gd name="adj2" fmla="val 16321985"/>
                  <a:gd name="adj3" fmla="val 1870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2F2F2"/>
                  </a:solidFill>
                  <a:latin typeface="Kanit" pitchFamily="2" charset="-34"/>
                  <a:cs typeface="Kanit" pitchFamily="2" charset="-34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9FAD4DE-D026-4CDE-9476-87088115D087}"/>
                </a:ext>
              </a:extLst>
            </p:cNvPr>
            <p:cNvSpPr/>
            <p:nvPr/>
          </p:nvSpPr>
          <p:spPr>
            <a:xfrm rot="20860095">
              <a:off x="1435977" y="1166340"/>
              <a:ext cx="42263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777967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นำเข้า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 59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en-US" sz="1600" b="1" cap="none" spc="0" dirty="0">
                <a:ln w="12700">
                  <a:noFill/>
                  <a:prstDash val="solid"/>
                </a:ln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2DBFBB-05A0-4A70-93AD-C92E7732CD2F}"/>
                </a:ext>
              </a:extLst>
            </p:cNvPr>
            <p:cNvSpPr/>
            <p:nvPr/>
          </p:nvSpPr>
          <p:spPr>
            <a:xfrm rot="19575733">
              <a:off x="-751250" y="2040092"/>
              <a:ext cx="4226350" cy="8762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946682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ผลิตในประเทศ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 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41%</a:t>
              </a:r>
              <a:r>
                <a:rPr lang="en-US" sz="20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  <a:endParaRPr lang="en-US" sz="2000" b="1" cap="none" spc="0" dirty="0">
                <a:ln w="12700">
                  <a:noFill/>
                  <a:prstDash val="solid"/>
                </a:ln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0C0A88A-7614-4504-95EE-D98F929A0A74}"/>
                </a:ext>
              </a:extLst>
            </p:cNvPr>
            <p:cNvGrpSpPr/>
            <p:nvPr/>
          </p:nvGrpSpPr>
          <p:grpSpPr>
            <a:xfrm>
              <a:off x="1891152" y="1492030"/>
              <a:ext cx="4231732" cy="1220457"/>
              <a:chOff x="1891152" y="1492030"/>
              <a:chExt cx="4231732" cy="122045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8014A9-7498-428A-853D-FCCEBDE6666E}"/>
                  </a:ext>
                </a:extLst>
              </p:cNvPr>
              <p:cNvSpPr/>
              <p:nvPr/>
            </p:nvSpPr>
            <p:spPr>
              <a:xfrm rot="20996844">
                <a:off x="1891152" y="1789157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433233"/>
                  </a:avLst>
                </a:prstTxWarp>
                <a:spAutoFit/>
              </a:bodyPr>
              <a:lstStyle/>
              <a:p>
                <a:pPr algn="ctr"/>
                <a:r>
                  <a:rPr lang="th-TH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</a:t>
                </a:r>
                <a:r>
                  <a:rPr lang="en-US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8</a:t>
                </a:r>
                <a:r>
                  <a:rPr lang="th-TH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,</a:t>
                </a:r>
                <a:r>
                  <a:rPr lang="en-US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452</a:t>
                </a:r>
                <a:r>
                  <a:rPr lang="en-US" sz="16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r>
                  <a:rPr lang="th-TH" sz="16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พันตัน</a:t>
                </a:r>
                <a:endParaRPr lang="en-US" sz="1600" b="1" cap="none" spc="0" dirty="0">
                  <a:ln w="12700">
                    <a:noFill/>
                    <a:prstDash val="solid"/>
                  </a:ln>
                  <a:solidFill>
                    <a:srgbClr val="F2F2F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A587C08-2F2F-4264-BB2F-0ACAF3DE2757}"/>
                  </a:ext>
                </a:extLst>
              </p:cNvPr>
              <p:cNvSpPr/>
              <p:nvPr/>
            </p:nvSpPr>
            <p:spPr>
              <a:xfrm rot="21073315">
                <a:off x="1896534" y="1492030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777967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2</a:t>
                </a:r>
                <a:r>
                  <a:rPr lang="th-TH" sz="14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.</a:t>
                </a:r>
                <a:r>
                  <a:rPr lang="en-US" sz="14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2%</a:t>
                </a:r>
                <a:endParaRPr lang="en-US" sz="2400" b="1" cap="none" spc="0" dirty="0">
                  <a:ln w="12700">
                    <a:noFill/>
                    <a:prstDash val="solid"/>
                  </a:ln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3FAB1B1-E465-4E33-91F8-5831FEC3F329}"/>
                </a:ext>
              </a:extLst>
            </p:cNvPr>
            <p:cNvGrpSpPr/>
            <p:nvPr/>
          </p:nvGrpSpPr>
          <p:grpSpPr>
            <a:xfrm rot="20190943">
              <a:off x="-272158" y="2194557"/>
              <a:ext cx="4317172" cy="1198191"/>
              <a:chOff x="1896534" y="1492030"/>
              <a:chExt cx="4317172" cy="119819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DEBA2D-58F9-437D-8059-2B6DE58D1271}"/>
                  </a:ext>
                </a:extLst>
              </p:cNvPr>
              <p:cNvSpPr/>
              <p:nvPr/>
            </p:nvSpPr>
            <p:spPr>
              <a:xfrm rot="21120413">
                <a:off x="1987356" y="1766891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433233"/>
                  </a:avLst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12,752 </a:t>
                </a:r>
                <a:r>
                  <a:rPr lang="th-TH" sz="16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พันตัน</a:t>
                </a:r>
                <a:endParaRPr lang="en-US" sz="1600" b="1" cap="none" spc="0" dirty="0">
                  <a:ln w="12700">
                    <a:noFill/>
                    <a:prstDash val="solid"/>
                  </a:ln>
                  <a:solidFill>
                    <a:srgbClr val="F2F2F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11D43F-BA7E-4ED4-AC21-02A3D75BEA4A}"/>
                  </a:ext>
                </a:extLst>
              </p:cNvPr>
              <p:cNvSpPr/>
              <p:nvPr/>
            </p:nvSpPr>
            <p:spPr>
              <a:xfrm rot="21056293">
                <a:off x="1896534" y="1492030"/>
                <a:ext cx="42263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777967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0</a:t>
                </a:r>
                <a:r>
                  <a:rPr lang="th-TH" sz="14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.</a:t>
                </a:r>
                <a:r>
                  <a:rPr lang="en-US" sz="1400" b="1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5</a:t>
                </a:r>
                <a:r>
                  <a:rPr lang="en-US" sz="1400" b="1" cap="none" spc="0" dirty="0">
                    <a:ln w="12700">
                      <a:noFill/>
                      <a:prstDash val="solid"/>
                    </a:ln>
                    <a:solidFill>
                      <a:srgbClr val="F2F2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en-US" sz="2400" b="1" cap="none" spc="0" dirty="0">
                  <a:ln w="12700">
                    <a:noFill/>
                    <a:prstDash val="solid"/>
                  </a:ln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5DF6C25-7A08-46BE-9A7B-4D3F6B936E98}"/>
                </a:ext>
              </a:extLst>
            </p:cNvPr>
            <p:cNvGrpSpPr/>
            <p:nvPr/>
          </p:nvGrpSpPr>
          <p:grpSpPr>
            <a:xfrm>
              <a:off x="540997" y="815426"/>
              <a:ext cx="1078437" cy="1306964"/>
              <a:chOff x="540997" y="815426"/>
              <a:chExt cx="1078437" cy="130696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4E9C82B-7E7E-41E2-A3D0-51647C209C73}"/>
                  </a:ext>
                </a:extLst>
              </p:cNvPr>
              <p:cNvGrpSpPr/>
              <p:nvPr/>
            </p:nvGrpSpPr>
            <p:grpSpPr>
              <a:xfrm>
                <a:off x="540997" y="815426"/>
                <a:ext cx="219909" cy="1306964"/>
                <a:chOff x="454245" y="987366"/>
                <a:chExt cx="189739" cy="1127659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42DA9D4-28A5-42C1-9CC3-A2C5B4DA4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762" y="1060651"/>
                  <a:ext cx="0" cy="1054374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5A5EFBA-31CC-4980-A0B9-2B5530465B84}"/>
                    </a:ext>
                  </a:extLst>
                </p:cNvPr>
                <p:cNvSpPr/>
                <p:nvPr/>
              </p:nvSpPr>
              <p:spPr>
                <a:xfrm>
                  <a:off x="454245" y="987366"/>
                  <a:ext cx="189739" cy="191255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FF7C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F2F2F2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5CD0A64-11B3-4A53-9202-AD5FBF912A6B}"/>
                    </a:ext>
                  </a:extLst>
                </p:cNvPr>
                <p:cNvSpPr/>
                <p:nvPr/>
              </p:nvSpPr>
              <p:spPr>
                <a:xfrm>
                  <a:off x="454245" y="1336382"/>
                  <a:ext cx="189739" cy="191255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FF7C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F2F2F2"/>
                    </a:solidFill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288CB56-2CF8-44D4-A8C5-C128562A0965}"/>
                  </a:ext>
                </a:extLst>
              </p:cNvPr>
              <p:cNvSpPr txBox="1"/>
              <p:nvPr/>
            </p:nvSpPr>
            <p:spPr>
              <a:xfrm>
                <a:off x="822628" y="828489"/>
                <a:ext cx="796806" cy="199207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th-TH" sz="1200" b="1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4</a:t>
                </a:r>
                <a:r>
                  <a:rPr lang="en-US" sz="1200" b="1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1% </a:t>
                </a:r>
                <a:r>
                  <a:rPr lang="th-TH" sz="1200" b="1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แม่เมาะ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AB7D80-D44D-4DA6-BDC1-94A8519B47D4}"/>
                  </a:ext>
                </a:extLst>
              </p:cNvPr>
              <p:cNvSpPr txBox="1"/>
              <p:nvPr/>
            </p:nvSpPr>
            <p:spPr>
              <a:xfrm>
                <a:off x="822628" y="1228213"/>
                <a:ext cx="654139" cy="199207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en-US" sz="1200" b="1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0%   </a:t>
                </a:r>
                <a:r>
                  <a:rPr lang="th-TH" sz="1200" b="1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อื่นๆ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AD9054-8549-4AFE-AADF-B7477C2C4669}"/>
              </a:ext>
            </a:extLst>
          </p:cNvPr>
          <p:cNvGrpSpPr/>
          <p:nvPr/>
        </p:nvGrpSpPr>
        <p:grpSpPr>
          <a:xfrm>
            <a:off x="121289" y="2437770"/>
            <a:ext cx="10043340" cy="3878741"/>
            <a:chOff x="-190754" y="2804827"/>
            <a:chExt cx="10043340" cy="385638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1F075A2-5866-4394-9037-073F3E8F8208}"/>
                </a:ext>
              </a:extLst>
            </p:cNvPr>
            <p:cNvGrpSpPr/>
            <p:nvPr/>
          </p:nvGrpSpPr>
          <p:grpSpPr>
            <a:xfrm flipH="1" flipV="1">
              <a:off x="-190754" y="2804827"/>
              <a:ext cx="9149706" cy="3698888"/>
              <a:chOff x="103087" y="1186477"/>
              <a:chExt cx="9473337" cy="3587703"/>
            </a:xfrm>
          </p:grpSpPr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D2166D60-82EC-4B0D-B40F-65A4AFFE5079}"/>
                  </a:ext>
                </a:extLst>
              </p:cNvPr>
              <p:cNvSpPr/>
              <p:nvPr/>
            </p:nvSpPr>
            <p:spPr>
              <a:xfrm rot="21144426">
                <a:off x="103087" y="1250550"/>
                <a:ext cx="8421734" cy="3492745"/>
              </a:xfrm>
              <a:prstGeom prst="blockArc">
                <a:avLst>
                  <a:gd name="adj1" fmla="val 11115633"/>
                  <a:gd name="adj2" fmla="val 16411588"/>
                  <a:gd name="adj3" fmla="val 18773"/>
                </a:avLst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75" name="Block Arc 74">
                <a:extLst>
                  <a:ext uri="{FF2B5EF4-FFF2-40B4-BE49-F238E27FC236}">
                    <a16:creationId xmlns:a16="http://schemas.microsoft.com/office/drawing/2014/main" id="{2CC1D070-DC67-4C3C-8621-66F6FBF6BEE6}"/>
                  </a:ext>
                </a:extLst>
              </p:cNvPr>
              <p:cNvSpPr/>
              <p:nvPr/>
            </p:nvSpPr>
            <p:spPr>
              <a:xfrm rot="21400304">
                <a:off x="472084" y="1186477"/>
                <a:ext cx="9104340" cy="3587703"/>
              </a:xfrm>
              <a:prstGeom prst="blockArc">
                <a:avLst>
                  <a:gd name="adj1" fmla="val 13020426"/>
                  <a:gd name="adj2" fmla="val 16321985"/>
                  <a:gd name="adj3" fmla="val 18704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endParaRP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192A07A-5D6F-43FC-AFE3-C3ABDFC85EE5}"/>
                </a:ext>
              </a:extLst>
            </p:cNvPr>
            <p:cNvSpPr/>
            <p:nvPr/>
          </p:nvSpPr>
          <p:spPr>
            <a:xfrm rot="20996213">
              <a:off x="2995695" y="5382047"/>
              <a:ext cx="42263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002479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3,155 </a:t>
              </a:r>
              <a:r>
                <a:rPr lang="en-US" sz="16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  <a:r>
                <a:rPr lang="en-US" sz="1600" b="1" dirty="0" err="1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ktoe</a:t>
              </a:r>
              <a:endParaRPr lang="th-TH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CF53FF9-0755-4EC5-BE24-911392D94DB9}"/>
                </a:ext>
              </a:extLst>
            </p:cNvPr>
            <p:cNvSpPr/>
            <p:nvPr/>
          </p:nvSpPr>
          <p:spPr>
            <a:xfrm rot="19848140">
              <a:off x="5215805" y="4704472"/>
              <a:ext cx="42263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002479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11,517 </a:t>
              </a:r>
              <a:r>
                <a:rPr lang="en-US" sz="1600" b="1" dirty="0" err="1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ktoe</a:t>
              </a:r>
              <a:endParaRPr lang="th-TH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7CBB10-B290-4A00-B2D9-AA4C7F60E35E}"/>
                </a:ext>
              </a:extLst>
            </p:cNvPr>
            <p:cNvSpPr/>
            <p:nvPr/>
          </p:nvSpPr>
          <p:spPr>
            <a:xfrm rot="19959702">
              <a:off x="5626236" y="4995971"/>
              <a:ext cx="42263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002479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ถ่านหินนำเข้า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 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7</a:t>
              </a:r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8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en-US" sz="1600" b="1" cap="none" spc="0" dirty="0">
                <a:ln w="12700">
                  <a:noFill/>
                  <a:prstDash val="solid"/>
                </a:ln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14B1034-D6FD-47AD-8DCB-46C4C230626C}"/>
                </a:ext>
              </a:extLst>
            </p:cNvPr>
            <p:cNvSpPr/>
            <p:nvPr/>
          </p:nvSpPr>
          <p:spPr>
            <a:xfrm rot="20942271">
              <a:off x="3238674" y="5737882"/>
              <a:ext cx="42263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002479"/>
                </a:avLst>
              </a:prstTxWarp>
              <a:spAutoFit/>
            </a:bodyPr>
            <a:lstStyle/>
            <a:p>
              <a:pPr algn="ctr"/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ลิกไนต์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cs typeface="Kanit" pitchFamily="2" charset="-34"/>
                </a:rPr>
                <a:t> 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2</a:t>
              </a:r>
              <a:r>
                <a:rPr lang="th-TH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2</a:t>
              </a:r>
              <a:r>
                <a:rPr lang="en-US" sz="1600" b="1" dirty="0">
                  <a:ln w="12700">
                    <a:noFill/>
                    <a:prstDash val="solid"/>
                  </a:ln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en-US" sz="1600" b="1" cap="none" spc="0" dirty="0">
                <a:ln w="12700">
                  <a:noFill/>
                  <a:prstDash val="solid"/>
                </a:ln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7F15F1C-7493-48EE-8749-BF238C68E186}"/>
              </a:ext>
            </a:extLst>
          </p:cNvPr>
          <p:cNvSpPr/>
          <p:nvPr/>
        </p:nvSpPr>
        <p:spPr>
          <a:xfrm rot="21132156">
            <a:off x="4025846" y="5221677"/>
            <a:ext cx="2910609" cy="361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002479"/>
              </a:avLst>
            </a:prstTxWarp>
            <a:spAutoFit/>
          </a:bodyPr>
          <a:lstStyle/>
          <a:p>
            <a:pPr algn="ctr"/>
            <a:r>
              <a:rPr lang="th-TH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0.8</a:t>
            </a:r>
            <a:r>
              <a:rPr lang="en-US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%</a:t>
            </a:r>
            <a:endParaRPr lang="th-TH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B1433-C408-4D83-B55C-DE8E672EB728}"/>
              </a:ext>
            </a:extLst>
          </p:cNvPr>
          <p:cNvGrpSpPr/>
          <p:nvPr/>
        </p:nvGrpSpPr>
        <p:grpSpPr>
          <a:xfrm rot="20301838">
            <a:off x="6198036" y="4594217"/>
            <a:ext cx="2910609" cy="505948"/>
            <a:chOff x="3755215" y="5597129"/>
            <a:chExt cx="2910609" cy="505948"/>
          </a:xfrm>
        </p:grpSpPr>
        <p:sp>
          <p:nvSpPr>
            <p:cNvPr id="80" name="Up Arrow 81">
              <a:extLst>
                <a:ext uri="{FF2B5EF4-FFF2-40B4-BE49-F238E27FC236}">
                  <a16:creationId xmlns:a16="http://schemas.microsoft.com/office/drawing/2014/main" id="{E9958EC2-A748-4503-9716-FEB079A5C7DD}"/>
                </a:ext>
              </a:extLst>
            </p:cNvPr>
            <p:cNvSpPr/>
            <p:nvPr/>
          </p:nvSpPr>
          <p:spPr>
            <a:xfrm rot="21253523" flipH="1">
              <a:off x="4754262" y="5892285"/>
              <a:ext cx="196701" cy="21079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BF5434C-8516-4E95-9CFD-81D87A2B01E3}"/>
                </a:ext>
              </a:extLst>
            </p:cNvPr>
            <p:cNvSpPr/>
            <p:nvPr/>
          </p:nvSpPr>
          <p:spPr>
            <a:xfrm rot="21132156">
              <a:off x="3755215" y="5597129"/>
              <a:ext cx="2910609" cy="361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002479"/>
                </a:avLst>
              </a:prstTxWarp>
              <a:spAutoFit/>
            </a:bodyPr>
            <a:lstStyle/>
            <a:p>
              <a:pPr algn="ctr"/>
              <a:r>
                <a:rPr lang="th-TH" sz="1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2.2</a:t>
              </a:r>
              <a:r>
                <a:rPr lang="en-US" sz="1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  <a:endParaRPr lang="th-TH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49EF659-E489-4B9B-9742-4AFFD44997A8}"/>
              </a:ext>
            </a:extLst>
          </p:cNvPr>
          <p:cNvSpPr/>
          <p:nvPr/>
        </p:nvSpPr>
        <p:spPr>
          <a:xfrm>
            <a:off x="2833998" y="2863243"/>
            <a:ext cx="3265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Kanit" pitchFamily="2" charset="-34"/>
                <a:cs typeface="Kanit" pitchFamily="2" charset="-34"/>
              </a:rPr>
              <a:t>การจัดหาและการใช้</a:t>
            </a:r>
          </a:p>
          <a:p>
            <a:pPr algn="ctr"/>
            <a:r>
              <a:rPr lang="th-TH" sz="2800" b="1" dirty="0">
                <a:latin typeface="Kanit" pitchFamily="2" charset="-34"/>
                <a:cs typeface="Kanit" pitchFamily="2" charset="-34"/>
              </a:rPr>
              <a:t>ถ่านหิน/ลิกไนต์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77414BAA-3203-4F09-896E-A06673026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986601"/>
              </p:ext>
            </p:extLst>
          </p:nvPr>
        </p:nvGraphicFramePr>
        <p:xfrm>
          <a:off x="9255865" y="1205660"/>
          <a:ext cx="2747844" cy="405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EB19400C-24DE-01DD-9193-34FD13C06C6A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6857F39-9316-4A80-AE1C-5F5318B09741}"/>
              </a:ext>
            </a:extLst>
          </p:cNvPr>
          <p:cNvGrpSpPr/>
          <p:nvPr/>
        </p:nvGrpSpPr>
        <p:grpSpPr>
          <a:xfrm>
            <a:off x="2485402" y="3668664"/>
            <a:ext cx="3553271" cy="611664"/>
            <a:chOff x="8637458" y="1836544"/>
            <a:chExt cx="3553271" cy="61166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33B6790-3ACC-4E1E-960D-4493CA1B6D15}"/>
                </a:ext>
              </a:extLst>
            </p:cNvPr>
            <p:cNvSpPr/>
            <p:nvPr/>
          </p:nvSpPr>
          <p:spPr>
            <a:xfrm>
              <a:off x="9851652" y="1836544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CB5C78D-6B5E-4C89-8E97-E08A747C6FD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Kanit"/>
                </a:rPr>
                <a:t>ม.ค. </a:t>
              </a: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–</a:t>
              </a:r>
              <a:r>
                <a:rPr lang="th-TH" sz="24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Kanit"/>
                </a:rPr>
                <a:t> ธ.ค. 2567</a:t>
              </a:r>
            </a:p>
          </p:txBody>
        </p:sp>
      </p:grpSp>
      <p:sp>
        <p:nvSpPr>
          <p:cNvPr id="88" name="Up Arrow 87"/>
          <p:cNvSpPr/>
          <p:nvPr/>
        </p:nvSpPr>
        <p:spPr>
          <a:xfrm rot="9791392" flipH="1" flipV="1">
            <a:off x="3674228" y="887529"/>
            <a:ext cx="283464" cy="256032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Up Arrow 88"/>
          <p:cNvSpPr/>
          <p:nvPr/>
        </p:nvSpPr>
        <p:spPr>
          <a:xfrm rot="8700000" flipH="1">
            <a:off x="1413847" y="1853024"/>
            <a:ext cx="256174" cy="274525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Up Arrow 89"/>
          <p:cNvSpPr/>
          <p:nvPr/>
        </p:nvSpPr>
        <p:spPr>
          <a:xfrm rot="11253929" flipH="1" flipV="1">
            <a:off x="6530014" y="1675565"/>
            <a:ext cx="373673" cy="400441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Up Arrow 91"/>
          <p:cNvSpPr/>
          <p:nvPr/>
        </p:nvSpPr>
        <p:spPr>
          <a:xfrm rot="10260000" flipH="1">
            <a:off x="5075176" y="5521154"/>
            <a:ext cx="196701" cy="210792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8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>
            <a:extLst>
              <a:ext uri="{FF2B5EF4-FFF2-40B4-BE49-F238E27FC236}">
                <a16:creationId xmlns:a16="http://schemas.microsoft.com/office/drawing/2014/main" id="{C4B8401B-1E2C-49DF-906D-A370BB3B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7885" y="6064485"/>
            <a:ext cx="6285967" cy="78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Parallelogram 47">
            <a:extLst>
              <a:ext uri="{FF2B5EF4-FFF2-40B4-BE49-F238E27FC236}">
                <a16:creationId xmlns:a16="http://schemas.microsoft.com/office/drawing/2014/main" id="{0FF94264-AA98-4A56-817A-A0DEEE0B8CF4}"/>
              </a:ext>
            </a:extLst>
          </p:cNvPr>
          <p:cNvSpPr/>
          <p:nvPr/>
        </p:nvSpPr>
        <p:spPr>
          <a:xfrm>
            <a:off x="-2797099" y="0"/>
            <a:ext cx="8025567" cy="894651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A0C7-5747-448E-88AF-70570D1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872" y="5844687"/>
            <a:ext cx="2844800" cy="365125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DD5EE-8106-4E3D-9A5D-6D8598DFCFDA}"/>
              </a:ext>
            </a:extLst>
          </p:cNvPr>
          <p:cNvSpPr txBox="1"/>
          <p:nvPr/>
        </p:nvSpPr>
        <p:spPr>
          <a:xfrm>
            <a:off x="1736914" y="24455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การจัดหาไฟฟ้า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0DEBFB-B66A-45EB-B6EB-E41317B0962C}"/>
              </a:ext>
            </a:extLst>
          </p:cNvPr>
          <p:cNvGrpSpPr/>
          <p:nvPr/>
        </p:nvGrpSpPr>
        <p:grpSpPr>
          <a:xfrm>
            <a:off x="866109" y="1704863"/>
            <a:ext cx="10581077" cy="3456384"/>
            <a:chOff x="296673" y="977193"/>
            <a:chExt cx="5336898" cy="17405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A34083-1E21-48C3-AB81-91E21A10258A}"/>
                </a:ext>
              </a:extLst>
            </p:cNvPr>
            <p:cNvGrpSpPr/>
            <p:nvPr/>
          </p:nvGrpSpPr>
          <p:grpSpPr>
            <a:xfrm>
              <a:off x="1104493" y="981168"/>
              <a:ext cx="4529078" cy="1531949"/>
              <a:chOff x="1595688" y="1809120"/>
              <a:chExt cx="4529078" cy="153194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4BAD0C0-37C7-47E1-8E2D-2E99ED1731C2}"/>
                  </a:ext>
                </a:extLst>
              </p:cNvPr>
              <p:cNvGrpSpPr/>
              <p:nvPr/>
            </p:nvGrpSpPr>
            <p:grpSpPr>
              <a:xfrm>
                <a:off x="1595688" y="1809120"/>
                <a:ext cx="3602867" cy="1531949"/>
                <a:chOff x="347755" y="1822454"/>
                <a:chExt cx="3881860" cy="1718896"/>
              </a:xfrm>
            </p:grpSpPr>
            <p:sp>
              <p:nvSpPr>
                <p:cNvPr id="34" name="Parallelogram 33">
                  <a:extLst>
                    <a:ext uri="{FF2B5EF4-FFF2-40B4-BE49-F238E27FC236}">
                      <a16:creationId xmlns:a16="http://schemas.microsoft.com/office/drawing/2014/main" id="{B7F92C4A-D4EF-4715-8672-5E1233C83490}"/>
                    </a:ext>
                  </a:extLst>
                </p:cNvPr>
                <p:cNvSpPr/>
                <p:nvPr/>
              </p:nvSpPr>
              <p:spPr>
                <a:xfrm>
                  <a:off x="347755" y="2168955"/>
                  <a:ext cx="3660616" cy="345870"/>
                </a:xfrm>
                <a:prstGeom prst="parallelogram">
                  <a:avLst>
                    <a:gd name="adj" fmla="val 66309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0BCF2B2F-376D-432A-ABA5-C1B6C30CDDEF}"/>
                    </a:ext>
                  </a:extLst>
                </p:cNvPr>
                <p:cNvSpPr/>
                <p:nvPr/>
              </p:nvSpPr>
              <p:spPr>
                <a:xfrm>
                  <a:off x="364987" y="1822454"/>
                  <a:ext cx="3864628" cy="345870"/>
                </a:xfrm>
                <a:prstGeom prst="parallelogram">
                  <a:avLst>
                    <a:gd name="adj" fmla="val 66309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EF2224DA-5807-4967-819A-CBA515CED38F}"/>
                    </a:ext>
                  </a:extLst>
                </p:cNvPr>
                <p:cNvSpPr/>
                <p:nvPr/>
              </p:nvSpPr>
              <p:spPr>
                <a:xfrm>
                  <a:off x="764949" y="2509224"/>
                  <a:ext cx="3027297" cy="345870"/>
                </a:xfrm>
                <a:prstGeom prst="parallelogram">
                  <a:avLst>
                    <a:gd name="adj" fmla="val 66309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37" name="Parallelogram 36">
                  <a:extLst>
                    <a:ext uri="{FF2B5EF4-FFF2-40B4-BE49-F238E27FC236}">
                      <a16:creationId xmlns:a16="http://schemas.microsoft.com/office/drawing/2014/main" id="{BA0EBE09-8578-42CD-BDC1-1DB9B9EFA5D4}"/>
                    </a:ext>
                  </a:extLst>
                </p:cNvPr>
                <p:cNvSpPr/>
                <p:nvPr/>
              </p:nvSpPr>
              <p:spPr>
                <a:xfrm>
                  <a:off x="570678" y="2855404"/>
                  <a:ext cx="3002690" cy="345870"/>
                </a:xfrm>
                <a:prstGeom prst="parallelogram">
                  <a:avLst>
                    <a:gd name="adj" fmla="val 66309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A213BEBE-2997-408A-B5B7-FA371F480A9D}"/>
                    </a:ext>
                  </a:extLst>
                </p:cNvPr>
                <p:cNvSpPr/>
                <p:nvPr/>
              </p:nvSpPr>
              <p:spPr>
                <a:xfrm>
                  <a:off x="504482" y="3195480"/>
                  <a:ext cx="2849713" cy="345870"/>
                </a:xfrm>
                <a:prstGeom prst="parallelogram">
                  <a:avLst>
                    <a:gd name="adj" fmla="val 66309"/>
                  </a:avLst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9DC3248-5EFF-481E-8F1F-D5EFAC4DC2A4}"/>
                  </a:ext>
                </a:extLst>
              </p:cNvPr>
              <p:cNvGrpSpPr/>
              <p:nvPr/>
            </p:nvGrpSpPr>
            <p:grpSpPr>
              <a:xfrm>
                <a:off x="2728748" y="1879861"/>
                <a:ext cx="3175122" cy="523924"/>
                <a:chOff x="2728748" y="1879861"/>
                <a:chExt cx="3175122" cy="523924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D7D5242-9007-4E9B-BA83-6E7FBC7450D5}"/>
                    </a:ext>
                  </a:extLst>
                </p:cNvPr>
                <p:cNvSpPr txBox="1"/>
                <p:nvPr/>
              </p:nvSpPr>
              <p:spPr>
                <a:xfrm>
                  <a:off x="2728748" y="1879861"/>
                  <a:ext cx="2344304" cy="193310"/>
                </a:xfrm>
                <a:prstGeom prst="rect">
                  <a:avLst/>
                </a:prstGeom>
                <a:noFill/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IPP                  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         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3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5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%</a:t>
                  </a:r>
                  <a:endParaRPr lang="th-TH" sz="2400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  <p:sp>
              <p:nvSpPr>
                <p:cNvPr id="33" name="Rectangle 226">
                  <a:extLst>
                    <a:ext uri="{FF2B5EF4-FFF2-40B4-BE49-F238E27FC236}">
                      <a16:creationId xmlns:a16="http://schemas.microsoft.com/office/drawing/2014/main" id="{7C96F22B-C30E-4F70-9322-75F21FA4973C}"/>
                    </a:ext>
                  </a:extLst>
                </p:cNvPr>
                <p:cNvSpPr/>
                <p:nvPr/>
              </p:nvSpPr>
              <p:spPr>
                <a:xfrm>
                  <a:off x="5002246" y="2171301"/>
                  <a:ext cx="901624" cy="23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1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6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,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261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MW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7C8E5EA-4D24-418A-B54F-F6CD97C4BB2F}"/>
                  </a:ext>
                </a:extLst>
              </p:cNvPr>
              <p:cNvGrpSpPr/>
              <p:nvPr/>
            </p:nvGrpSpPr>
            <p:grpSpPr>
              <a:xfrm>
                <a:off x="2728748" y="1839717"/>
                <a:ext cx="3396018" cy="552838"/>
                <a:chOff x="2728748" y="1548411"/>
                <a:chExt cx="3396018" cy="552838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00C9583-A7E6-468C-8993-85544294A3E2}"/>
                    </a:ext>
                  </a:extLst>
                </p:cNvPr>
                <p:cNvSpPr txBox="1"/>
                <p:nvPr/>
              </p:nvSpPr>
              <p:spPr>
                <a:xfrm>
                  <a:off x="2728748" y="1907939"/>
                  <a:ext cx="2012181" cy="193310"/>
                </a:xfrm>
                <a:prstGeom prst="rect">
                  <a:avLst/>
                </a:prstGeom>
                <a:noFill/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EGAT 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   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           29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% </a:t>
                  </a:r>
                  <a:endParaRPr lang="th-TH" sz="2400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  <p:sp>
              <p:nvSpPr>
                <p:cNvPr id="31" name="Rectangle 226">
                  <a:extLst>
                    <a:ext uri="{FF2B5EF4-FFF2-40B4-BE49-F238E27FC236}">
                      <a16:creationId xmlns:a16="http://schemas.microsoft.com/office/drawing/2014/main" id="{8CB43608-74F1-4031-A13E-877126B1D099}"/>
                    </a:ext>
                  </a:extLst>
                </p:cNvPr>
                <p:cNvSpPr/>
                <p:nvPr/>
              </p:nvSpPr>
              <p:spPr>
                <a:xfrm>
                  <a:off x="5213604" y="1548411"/>
                  <a:ext cx="911162" cy="23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1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9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,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599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MW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0BDB80E-C1F8-42B1-AA57-80FE0D555D98}"/>
                  </a:ext>
                </a:extLst>
              </p:cNvPr>
              <p:cNvGrpSpPr/>
              <p:nvPr/>
            </p:nvGrpSpPr>
            <p:grpSpPr>
              <a:xfrm>
                <a:off x="2733164" y="2477632"/>
                <a:ext cx="3179257" cy="232484"/>
                <a:chOff x="2744555" y="1866043"/>
                <a:chExt cx="3179257" cy="23248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87C983-17BF-48FA-ADA2-E3540EEAAEB3}"/>
                    </a:ext>
                  </a:extLst>
                </p:cNvPr>
                <p:cNvSpPr txBox="1"/>
                <p:nvPr/>
              </p:nvSpPr>
              <p:spPr>
                <a:xfrm>
                  <a:off x="2744555" y="1886466"/>
                  <a:ext cx="2239765" cy="193310"/>
                </a:xfrm>
                <a:prstGeom prst="rect">
                  <a:avLst/>
                </a:prstGeom>
                <a:noFill/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SPP    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              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1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7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%</a:t>
                  </a:r>
                  <a:endParaRPr lang="th-TH" sz="2400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  <p:sp>
              <p:nvSpPr>
                <p:cNvPr id="29" name="Rectangle 226">
                  <a:extLst>
                    <a:ext uri="{FF2B5EF4-FFF2-40B4-BE49-F238E27FC236}">
                      <a16:creationId xmlns:a16="http://schemas.microsoft.com/office/drawing/2014/main" id="{27F864F0-7373-46C0-A66D-BC65C93470F4}"/>
                    </a:ext>
                  </a:extLst>
                </p:cNvPr>
                <p:cNvSpPr/>
                <p:nvPr/>
              </p:nvSpPr>
              <p:spPr>
                <a:xfrm>
                  <a:off x="4773790" y="1866043"/>
                  <a:ext cx="1150022" cy="23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9,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320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MW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CA59BA0-55CD-4225-8073-3349D946DA9F}"/>
                  </a:ext>
                </a:extLst>
              </p:cNvPr>
              <p:cNvGrpSpPr/>
              <p:nvPr/>
            </p:nvGrpSpPr>
            <p:grpSpPr>
              <a:xfrm>
                <a:off x="2728747" y="2783550"/>
                <a:ext cx="2822268" cy="232484"/>
                <a:chOff x="2740138" y="1565963"/>
                <a:chExt cx="2822268" cy="232484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5C4014B-ACC0-4F31-B78E-9FC4A1D0E461}"/>
                    </a:ext>
                  </a:extLst>
                </p:cNvPr>
                <p:cNvSpPr txBox="1"/>
                <p:nvPr/>
              </p:nvSpPr>
              <p:spPr>
                <a:xfrm>
                  <a:off x="2740138" y="1594090"/>
                  <a:ext cx="2154079" cy="193309"/>
                </a:xfrm>
                <a:prstGeom prst="rect">
                  <a:avLst/>
                </a:prstGeom>
                <a:noFill/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Import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          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1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1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%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</a:t>
                  </a:r>
                </a:p>
              </p:txBody>
            </p:sp>
            <p:sp>
              <p:nvSpPr>
                <p:cNvPr id="27" name="Rectangle 226">
                  <a:extLst>
                    <a:ext uri="{FF2B5EF4-FFF2-40B4-BE49-F238E27FC236}">
                      <a16:creationId xmlns:a16="http://schemas.microsoft.com/office/drawing/2014/main" id="{B59897AE-2D63-48AA-83CF-245F90CA7B5A}"/>
                    </a:ext>
                  </a:extLst>
                </p:cNvPr>
                <p:cNvSpPr/>
                <p:nvPr/>
              </p:nvSpPr>
              <p:spPr>
                <a:xfrm>
                  <a:off x="4600864" y="1565963"/>
                  <a:ext cx="961542" cy="23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6,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235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MW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F45D284-EBAD-4F7F-8D7C-B4C048D441BF}"/>
                  </a:ext>
                </a:extLst>
              </p:cNvPr>
              <p:cNvGrpSpPr/>
              <p:nvPr/>
            </p:nvGrpSpPr>
            <p:grpSpPr>
              <a:xfrm>
                <a:off x="2728748" y="3071774"/>
                <a:ext cx="2894202" cy="232484"/>
                <a:chOff x="2822082" y="1549687"/>
                <a:chExt cx="2894202" cy="23248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71E68B1-1646-4B23-A873-0B605ABA37A1}"/>
                    </a:ext>
                  </a:extLst>
                </p:cNvPr>
                <p:cNvSpPr txBox="1"/>
                <p:nvPr/>
              </p:nvSpPr>
              <p:spPr>
                <a:xfrm>
                  <a:off x="2822082" y="1579631"/>
                  <a:ext cx="1560405" cy="193310"/>
                </a:xfrm>
                <a:prstGeom prst="rect">
                  <a:avLst/>
                </a:prstGeom>
                <a:noFill/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VSPP       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</a:t>
                  </a:r>
                  <a:r>
                    <a:rPr lang="th-TH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8%</a:t>
                  </a:r>
                  <a:endParaRPr lang="th-TH" sz="2400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  <p:sp>
              <p:nvSpPr>
                <p:cNvPr id="25" name="Rectangle 226">
                  <a:extLst>
                    <a:ext uri="{FF2B5EF4-FFF2-40B4-BE49-F238E27FC236}">
                      <a16:creationId xmlns:a16="http://schemas.microsoft.com/office/drawing/2014/main" id="{65B97E90-449A-4215-929E-7DF185F1AA68}"/>
                    </a:ext>
                  </a:extLst>
                </p:cNvPr>
                <p:cNvSpPr/>
                <p:nvPr/>
              </p:nvSpPr>
              <p:spPr>
                <a:xfrm>
                  <a:off x="4479386" y="1549687"/>
                  <a:ext cx="1236898" cy="23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4,</a:t>
                  </a:r>
                  <a:r>
                    <a:rPr lang="th-TH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313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 MW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83AD6C-CE33-46EF-BE96-7902A0E739F9}"/>
                </a:ext>
              </a:extLst>
            </p:cNvPr>
            <p:cNvGrpSpPr/>
            <p:nvPr/>
          </p:nvGrpSpPr>
          <p:grpSpPr>
            <a:xfrm>
              <a:off x="296673" y="977193"/>
              <a:ext cx="1768039" cy="1740555"/>
              <a:chOff x="-1290069" y="977193"/>
              <a:chExt cx="1768039" cy="174055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721CCD0-69D4-4830-AC6D-252C3D2D9C05}"/>
                  </a:ext>
                </a:extLst>
              </p:cNvPr>
              <p:cNvSpPr/>
              <p:nvPr/>
            </p:nvSpPr>
            <p:spPr>
              <a:xfrm>
                <a:off x="-1290069" y="977193"/>
                <a:ext cx="1701095" cy="1740555"/>
              </a:xfrm>
              <a:prstGeom prst="ellipse">
                <a:avLst/>
              </a:prstGeom>
              <a:solidFill>
                <a:srgbClr val="FF7C8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Kanit" pitchFamily="2" charset="-34"/>
                  <a:cs typeface="Kanit" pitchFamily="2" charset="-34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81E9D53-3BBD-4369-840D-92AC683BE417}"/>
                  </a:ext>
                </a:extLst>
              </p:cNvPr>
              <p:cNvGrpSpPr/>
              <p:nvPr/>
            </p:nvGrpSpPr>
            <p:grpSpPr>
              <a:xfrm>
                <a:off x="-1276859" y="1148564"/>
                <a:ext cx="1754829" cy="1264901"/>
                <a:chOff x="796262" y="2029022"/>
                <a:chExt cx="1754829" cy="126490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97DA62-99E6-4A8D-8BF3-F481F08A5FFA}"/>
                    </a:ext>
                  </a:extLst>
                </p:cNvPr>
                <p:cNvSpPr txBox="1"/>
                <p:nvPr/>
              </p:nvSpPr>
              <p:spPr>
                <a:xfrm flipH="1">
                  <a:off x="946095" y="2029022"/>
                  <a:ext cx="1384034" cy="6664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40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กำลังผลิต</a:t>
                  </a:r>
                </a:p>
                <a:p>
                  <a:pPr algn="ctr"/>
                  <a:r>
                    <a:rPr lang="th-TH" sz="4000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ตามสัญญา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8D0A873-19B0-4CC0-8EED-C875A9E461A9}"/>
                    </a:ext>
                  </a:extLst>
                </p:cNvPr>
                <p:cNvSpPr txBox="1"/>
                <p:nvPr/>
              </p:nvSpPr>
              <p:spPr>
                <a:xfrm>
                  <a:off x="796262" y="2976622"/>
                  <a:ext cx="1754829" cy="3173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7200" tIns="7200" rIns="7200" bIns="7200" rtlCol="0">
                  <a:spAutoFit/>
                </a:bodyPr>
                <a:lstStyle/>
                <a:p>
                  <a:pPr algn="ctr"/>
                  <a:r>
                    <a:rPr lang="th-TH" sz="4000" b="1" dirty="0">
                      <a:solidFill>
                        <a:schemeClr val="bg1"/>
                      </a:solidFill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rPr>
                    <a:t>55,728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rPr>
                    <a:t> MW</a:t>
                  </a:r>
                  <a:r>
                    <a:rPr lang="th-TH" sz="4000" b="1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*</a:t>
                  </a:r>
                  <a:endParaRPr lang="th-TH" sz="2800" b="1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</p:grpSp>
        </p:grpSp>
      </p:grpSp>
      <p:pic>
        <p:nvPicPr>
          <p:cNvPr id="43" name="Picture 3" descr="D:\7. Infographic EPPO\Picture icon\Monthly Report Info\EPPO 2016\banner EPPO_Artboard 5.png">
            <a:extLst>
              <a:ext uri="{FF2B5EF4-FFF2-40B4-BE49-F238E27FC236}">
                <a16:creationId xmlns:a16="http://schemas.microsoft.com/office/drawing/2014/main" id="{B2703753-A6B2-4D73-97E3-0FA83330B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8"/>
          <a:stretch/>
        </p:blipFill>
        <p:spPr bwMode="auto">
          <a:xfrm flipH="1">
            <a:off x="13969" y="21874"/>
            <a:ext cx="1619391" cy="881365"/>
          </a:xfrm>
          <a:prstGeom prst="rect">
            <a:avLst/>
          </a:prstGeom>
          <a:noFill/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EA7CABD1-78CC-4C01-802B-6809C0D7CDED}"/>
              </a:ext>
            </a:extLst>
          </p:cNvPr>
          <p:cNvSpPr/>
          <p:nvPr/>
        </p:nvSpPr>
        <p:spPr>
          <a:xfrm>
            <a:off x="3490126" y="5004285"/>
            <a:ext cx="3926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* </a:t>
            </a:r>
            <a:r>
              <a:rPr lang="th-TH" sz="1600" i="1" dirty="0">
                <a:solidFill>
                  <a:schemeClr val="bg1">
                    <a:lumMod val="50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ไม่รวมข้อมูลของผู้ผลิตไฟฟ้าใช้เอง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IPS)</a:t>
            </a:r>
            <a:endParaRPr lang="th-TH" sz="1600" i="1" dirty="0">
              <a:solidFill>
                <a:schemeClr val="bg1">
                  <a:lumMod val="50000"/>
                </a:schemeClr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8D8E1-DB73-40E5-9B10-65B5B21868E3}"/>
              </a:ext>
            </a:extLst>
          </p:cNvPr>
          <p:cNvSpPr/>
          <p:nvPr/>
        </p:nvSpPr>
        <p:spPr>
          <a:xfrm>
            <a:off x="1218783" y="3386866"/>
            <a:ext cx="2685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ณ เดือนธันวาคม 2567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B6DF9F0-D30F-985D-E9AD-BFF8CE131D69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2CAF-C1CF-460D-A691-67F9788EAAC4}"/>
              </a:ext>
            </a:extLst>
          </p:cNvPr>
          <p:cNvSpPr/>
          <p:nvPr/>
        </p:nvSpPr>
        <p:spPr>
          <a:xfrm>
            <a:off x="10070099" y="6308848"/>
            <a:ext cx="1960981" cy="46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48B71BF9-4A41-4BF8-A910-195AFCFDEE54}"/>
              </a:ext>
            </a:extLst>
          </p:cNvPr>
          <p:cNvSpPr/>
          <p:nvPr/>
        </p:nvSpPr>
        <p:spPr>
          <a:xfrm>
            <a:off x="-467959" y="-17833"/>
            <a:ext cx="10076163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EFF6FD93-EA42-4198-A50C-49127ABB1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658566"/>
              </p:ext>
            </p:extLst>
          </p:nvPr>
        </p:nvGraphicFramePr>
        <p:xfrm>
          <a:off x="4827563" y="1209773"/>
          <a:ext cx="4392131" cy="42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A74A3027-9382-4EBF-B009-FD157DACF0F9}"/>
              </a:ext>
            </a:extLst>
          </p:cNvPr>
          <p:cNvGrpSpPr/>
          <p:nvPr/>
        </p:nvGrpSpPr>
        <p:grpSpPr>
          <a:xfrm>
            <a:off x="2014986" y="3259503"/>
            <a:ext cx="4085945" cy="2412055"/>
            <a:chOff x="382374" y="1797343"/>
            <a:chExt cx="3064458" cy="180904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83DD9E-4F39-4EC8-B2EC-EE2ADD52550A}"/>
                </a:ext>
              </a:extLst>
            </p:cNvPr>
            <p:cNvGrpSpPr/>
            <p:nvPr/>
          </p:nvGrpSpPr>
          <p:grpSpPr>
            <a:xfrm>
              <a:off x="1031772" y="1797343"/>
              <a:ext cx="2415060" cy="1809041"/>
              <a:chOff x="1031772" y="1732607"/>
              <a:chExt cx="2415060" cy="1809041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A876D6F-45E3-4BEC-9D08-7C5814401E14}"/>
                  </a:ext>
                </a:extLst>
              </p:cNvPr>
              <p:cNvSpPr/>
              <p:nvPr/>
            </p:nvSpPr>
            <p:spPr>
              <a:xfrm>
                <a:off x="1043608" y="2834342"/>
                <a:ext cx="1916615" cy="70730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92">
                  <a:lnSpc>
                    <a:spcPts val="3600"/>
                  </a:lnSpc>
                  <a:defRPr sz="1800" b="0" i="0" u="none" strike="noStrike" kern="1200" baseline="0">
                    <a:solidFill>
                      <a:srgbClr val="004E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2400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ก๊าซธรรมชาติ</a:t>
                </a:r>
                <a:r>
                  <a:rPr lang="th-TH" sz="3600" dirty="0">
                    <a:latin typeface="Kanit" pitchFamily="2" charset="-34"/>
                    <a:cs typeface="Kanit" pitchFamily="2" charset="-34"/>
                  </a:rPr>
                  <a:t>
</a:t>
                </a:r>
                <a:r>
                  <a:rPr lang="th-TH" sz="24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136,373 </a:t>
                </a:r>
                <a:r>
                  <a:rPr lang="en-US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GWh</a:t>
                </a:r>
                <a:r>
                  <a:rPr lang="th-TH" sz="20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endParaRPr lang="th-TH" sz="3600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85207-CE18-4FB4-A3AE-17F482104F3B}"/>
                  </a:ext>
                </a:extLst>
              </p:cNvPr>
              <p:cNvSpPr/>
              <p:nvPr/>
            </p:nvSpPr>
            <p:spPr>
              <a:xfrm>
                <a:off x="2882735" y="1732607"/>
                <a:ext cx="564097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92">
                  <a:defRPr/>
                </a:pPr>
                <a:r>
                  <a:rPr lang="en-US" sz="32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5</a:t>
                </a:r>
                <a:r>
                  <a:rPr lang="th-TH" sz="32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8</a:t>
                </a:r>
                <a:r>
                  <a:rPr lang="th-TH" sz="1100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2000" kern="0" dirty="0">
                  <a:solidFill>
                    <a:srgbClr val="FFFFFF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E08F84E-A4B9-4587-8797-A13F1B6AA53A}"/>
                  </a:ext>
                </a:extLst>
              </p:cNvPr>
              <p:cNvGrpSpPr/>
              <p:nvPr/>
            </p:nvGrpSpPr>
            <p:grpSpPr>
              <a:xfrm>
                <a:off x="1031772" y="3000839"/>
                <a:ext cx="2198707" cy="203227"/>
                <a:chOff x="1031772" y="3000839"/>
                <a:chExt cx="2198707" cy="20322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1BB3FFA-E898-4A8A-8E60-A2D692107B81}"/>
                    </a:ext>
                  </a:extLst>
                </p:cNvPr>
                <p:cNvCxnSpPr/>
                <p:nvPr/>
              </p:nvCxnSpPr>
              <p:spPr bwMode="auto">
                <a:xfrm>
                  <a:off x="1031772" y="3204066"/>
                  <a:ext cx="1916615" cy="0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2C88F73-F0C2-45EA-A1D5-7B8318142842}"/>
                    </a:ext>
                  </a:extLst>
                </p:cNvPr>
                <p:cNvCxnSpPr/>
                <p:nvPr/>
              </p:nvCxnSpPr>
              <p:spPr bwMode="auto">
                <a:xfrm flipV="1">
                  <a:off x="2950831" y="3000839"/>
                  <a:ext cx="279648" cy="202734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9E4426A-F457-4954-AA6F-898A89E9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74" y="2650290"/>
              <a:ext cx="905751" cy="905751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1A7F70-946D-40EE-A6C0-3678BEF157EC}"/>
              </a:ext>
            </a:extLst>
          </p:cNvPr>
          <p:cNvGrpSpPr/>
          <p:nvPr/>
        </p:nvGrpSpPr>
        <p:grpSpPr>
          <a:xfrm>
            <a:off x="7325124" y="955886"/>
            <a:ext cx="4508161" cy="1320161"/>
            <a:chOff x="5255323" y="755011"/>
            <a:chExt cx="3381122" cy="99012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CEDEBE3-7FA8-4C06-9FD8-470DC7E4E06C}"/>
                </a:ext>
              </a:extLst>
            </p:cNvPr>
            <p:cNvGrpSpPr/>
            <p:nvPr/>
          </p:nvGrpSpPr>
          <p:grpSpPr>
            <a:xfrm>
              <a:off x="5255323" y="755011"/>
              <a:ext cx="3061092" cy="990121"/>
              <a:chOff x="5255323" y="690275"/>
              <a:chExt cx="3061092" cy="990121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568D2F9-D522-44B6-97CC-B544E9BBFB67}"/>
                  </a:ext>
                </a:extLst>
              </p:cNvPr>
              <p:cNvSpPr/>
              <p:nvPr/>
            </p:nvSpPr>
            <p:spPr>
              <a:xfrm>
                <a:off x="5712821" y="690275"/>
                <a:ext cx="2603594" cy="70730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92">
                  <a:lnSpc>
                    <a:spcPts val="3600"/>
                  </a:lnSpc>
                  <a:defRPr sz="1800" b="0" i="0" u="none" strike="noStrike" kern="1200" baseline="0">
                    <a:solidFill>
                      <a:srgbClr val="004E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ถ่านหินนำเข้า/ลิกไนต์</a:t>
                </a:r>
                <a:r>
                  <a:rPr lang="th-TH" dirty="0">
                    <a:latin typeface="Kanit" pitchFamily="2" charset="-34"/>
                    <a:cs typeface="Kanit" pitchFamily="2" charset="-34"/>
                  </a:rPr>
                  <a:t>
 </a:t>
                </a:r>
                <a:r>
                  <a:rPr lang="th-TH" sz="2400" dirty="0">
                    <a:latin typeface="Kanit" pitchFamily="2" charset="-34"/>
                    <a:cs typeface="Kanit" pitchFamily="2" charset="-34"/>
                  </a:rPr>
                  <a:t>33,260 </a:t>
                </a:r>
                <a:r>
                  <a:rPr lang="en-US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GWh</a:t>
                </a:r>
                <a:r>
                  <a:rPr lang="th-TH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6B8371A-3A8F-4275-ABAF-204EBFFA875F}"/>
                  </a:ext>
                </a:extLst>
              </p:cNvPr>
              <p:cNvGrpSpPr/>
              <p:nvPr/>
            </p:nvGrpSpPr>
            <p:grpSpPr>
              <a:xfrm flipH="1">
                <a:off x="5580112" y="1060924"/>
                <a:ext cx="2658101" cy="366241"/>
                <a:chOff x="644386" y="3203573"/>
                <a:chExt cx="2658101" cy="366241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DCC74716-7893-431D-B961-0DEECFF9DBFF}"/>
                    </a:ext>
                  </a:extLst>
                </p:cNvPr>
                <p:cNvCxnSpPr/>
                <p:nvPr/>
              </p:nvCxnSpPr>
              <p:spPr bwMode="auto">
                <a:xfrm>
                  <a:off x="644386" y="3203573"/>
                  <a:ext cx="2304000" cy="493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4E6AB58-9B77-4127-B685-B2C4EBFBF5FE}"/>
                    </a:ext>
                  </a:extLst>
                </p:cNvPr>
                <p:cNvCxnSpPr/>
                <p:nvPr/>
              </p:nvCxnSpPr>
              <p:spPr bwMode="auto">
                <a:xfrm>
                  <a:off x="2950831" y="3203573"/>
                  <a:ext cx="351656" cy="366241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0C9EC85-21FD-41B1-9E64-632991A186F4}"/>
                  </a:ext>
                </a:extLst>
              </p:cNvPr>
              <p:cNvSpPr/>
              <p:nvPr/>
            </p:nvSpPr>
            <p:spPr>
              <a:xfrm>
                <a:off x="5255323" y="1287981"/>
                <a:ext cx="496771" cy="392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92">
                  <a:defRPr/>
                </a:pPr>
                <a:r>
                  <a:rPr lang="en-US" sz="28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</a:t>
                </a:r>
                <a:r>
                  <a:rPr lang="th-TH" sz="28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4</a:t>
                </a:r>
                <a:r>
                  <a:rPr lang="th-TH" sz="1600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274A8D3-2D09-4D31-ABD8-CDD660E5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756" y="759152"/>
              <a:ext cx="561689" cy="561689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A0F818-04B0-4EAF-94F0-53A5197D2DF5}"/>
              </a:ext>
            </a:extLst>
          </p:cNvPr>
          <p:cNvGrpSpPr/>
          <p:nvPr/>
        </p:nvGrpSpPr>
        <p:grpSpPr>
          <a:xfrm>
            <a:off x="7934428" y="3821123"/>
            <a:ext cx="3732311" cy="1184040"/>
            <a:chOff x="5301165" y="2727878"/>
            <a:chExt cx="2799235" cy="88802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FD894C5-70A4-4E16-A285-9AFD4A175527}"/>
                </a:ext>
              </a:extLst>
            </p:cNvPr>
            <p:cNvSpPr/>
            <p:nvPr/>
          </p:nvSpPr>
          <p:spPr>
            <a:xfrm>
              <a:off x="5973030" y="2908601"/>
              <a:ext cx="1823841" cy="70730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1218592">
                <a:lnSpc>
                  <a:spcPts val="2667"/>
                </a:lnSpc>
                <a:defRPr sz="1800" b="0" i="0" u="none" strike="noStrike" kern="1200" baseline="0">
                  <a:solidFill>
                    <a:srgbClr val="004E66"/>
                  </a:solidFill>
                  <a:latin typeface="+mn-lt"/>
                  <a:ea typeface="+mn-ea"/>
                  <a:cs typeface="+mn-cs"/>
                </a:defRPr>
              </a:pPr>
              <a:r>
                <a:rPr lang="th-TH" sz="1600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พลังงานหมุนเวียน</a:t>
              </a:r>
              <a:r>
                <a:rPr lang="th-TH" sz="2400" dirty="0">
                  <a:latin typeface="Kanit" pitchFamily="2" charset="-34"/>
                  <a:cs typeface="Kanit" pitchFamily="2" charset="-34"/>
                </a:rPr>
                <a:t>
</a:t>
              </a:r>
              <a:r>
                <a:rPr lang="th-TH" dirty="0">
                  <a:latin typeface="Kanit" pitchFamily="2" charset="-34"/>
                  <a:cs typeface="Kanit" pitchFamily="2" charset="-34"/>
                </a:rPr>
                <a:t>23</a:t>
              </a:r>
              <a:r>
                <a:rPr lang="th-TH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,191 </a:t>
              </a:r>
              <a:r>
                <a:rPr lang="en-US" sz="1200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GWh</a:t>
              </a:r>
              <a:r>
                <a:rPr lang="th-TH" sz="2400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8724FB-D170-467E-B939-ECE2C8496FDE}"/>
                </a:ext>
              </a:extLst>
            </p:cNvPr>
            <p:cNvGrpSpPr/>
            <p:nvPr/>
          </p:nvGrpSpPr>
          <p:grpSpPr>
            <a:xfrm flipH="1" flipV="1">
              <a:off x="5724128" y="3003798"/>
              <a:ext cx="2376272" cy="180000"/>
              <a:chOff x="932386" y="3203573"/>
              <a:chExt cx="2376272" cy="1800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F734E6-92A4-41E3-B5B8-4557DB424531}"/>
                  </a:ext>
                </a:extLst>
              </p:cNvPr>
              <p:cNvCxnSpPr/>
              <p:nvPr/>
            </p:nvCxnSpPr>
            <p:spPr bwMode="auto">
              <a:xfrm>
                <a:off x="932386" y="3203573"/>
                <a:ext cx="2016000" cy="493"/>
              </a:xfrm>
              <a:prstGeom prst="line">
                <a:avLst/>
              </a:prstGeom>
              <a:solidFill>
                <a:srgbClr val="A8D4EA"/>
              </a:solidFill>
              <a:ln w="28575" cap="rnd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060652D-A9F6-4EC0-B4B6-E7278A7C11EC}"/>
                  </a:ext>
                </a:extLst>
              </p:cNvPr>
              <p:cNvCxnSpPr/>
              <p:nvPr/>
            </p:nvCxnSpPr>
            <p:spPr bwMode="auto">
              <a:xfrm>
                <a:off x="2948386" y="3204066"/>
                <a:ext cx="360272" cy="179507"/>
              </a:xfrm>
              <a:prstGeom prst="line">
                <a:avLst/>
              </a:prstGeom>
              <a:solidFill>
                <a:srgbClr val="A8D4EA"/>
              </a:solidFill>
              <a:ln w="28575" cap="rnd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7F24FC-DFE3-45D7-9074-76B75682E34D}"/>
                </a:ext>
              </a:extLst>
            </p:cNvPr>
            <p:cNvSpPr/>
            <p:nvPr/>
          </p:nvSpPr>
          <p:spPr>
            <a:xfrm>
              <a:off x="5301165" y="2727878"/>
              <a:ext cx="463108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92">
                <a:defRPr/>
              </a:pPr>
              <a:r>
                <a:rPr lang="th-TH" sz="2000" b="1" kern="0" dirty="0">
                  <a:solidFill>
                    <a:srgbClr val="FFFFFF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10</a:t>
              </a:r>
              <a:r>
                <a:rPr lang="th-TH" kern="0" dirty="0">
                  <a:solidFill>
                    <a:srgbClr val="FFFFFF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%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0966E5-7989-45E1-B050-8C555590967C}"/>
              </a:ext>
            </a:extLst>
          </p:cNvPr>
          <p:cNvGrpSpPr/>
          <p:nvPr/>
        </p:nvGrpSpPr>
        <p:grpSpPr>
          <a:xfrm>
            <a:off x="7705363" y="4462808"/>
            <a:ext cx="3177945" cy="1312661"/>
            <a:chOff x="4859456" y="3285180"/>
            <a:chExt cx="2383459" cy="98449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520B696-21AA-44AA-8B3C-BD68E010155A}"/>
                </a:ext>
              </a:extLst>
            </p:cNvPr>
            <p:cNvGrpSpPr/>
            <p:nvPr/>
          </p:nvGrpSpPr>
          <p:grpSpPr>
            <a:xfrm>
              <a:off x="4859456" y="3285180"/>
              <a:ext cx="2065496" cy="984496"/>
              <a:chOff x="4859456" y="3220444"/>
              <a:chExt cx="2065496" cy="98449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13250C1-F2A8-45FB-8B5B-5D619C3B1FBD}"/>
                  </a:ext>
                </a:extLst>
              </p:cNvPr>
              <p:cNvSpPr/>
              <p:nvPr/>
            </p:nvSpPr>
            <p:spPr>
              <a:xfrm>
                <a:off x="5212249" y="3497634"/>
                <a:ext cx="1712703" cy="70730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92">
                  <a:lnSpc>
                    <a:spcPts val="2667"/>
                  </a:lnSpc>
                  <a:defRPr sz="1800" b="0" i="0" u="none" strike="noStrike" kern="1200" baseline="0">
                    <a:solidFill>
                      <a:srgbClr val="004E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200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พลังน้ำ</a:t>
                </a:r>
                <a:r>
                  <a:rPr lang="th-TH" sz="2000" dirty="0">
                    <a:latin typeface="Kanit" pitchFamily="2" charset="-34"/>
                    <a:cs typeface="Kanit" pitchFamily="2" charset="-34"/>
                  </a:rPr>
                  <a:t>
</a:t>
                </a:r>
                <a:r>
                  <a:rPr lang="th-TH" dirty="0">
                    <a:latin typeface="Kanit" pitchFamily="2" charset="-34"/>
                    <a:cs typeface="Kanit" pitchFamily="2" charset="-34"/>
                  </a:rPr>
                  <a:t>6</a:t>
                </a:r>
                <a:r>
                  <a:rPr lang="th-TH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,415</a:t>
                </a:r>
                <a:r>
                  <a:rPr lang="en-US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r>
                  <a:rPr lang="en-US" sz="12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GWh</a:t>
                </a:r>
                <a:r>
                  <a:rPr lang="th-TH" sz="20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72D68F4-58BA-457A-ACF2-0E615C5A65E1}"/>
                  </a:ext>
                </a:extLst>
              </p:cNvPr>
              <p:cNvGrpSpPr/>
              <p:nvPr/>
            </p:nvGrpSpPr>
            <p:grpSpPr>
              <a:xfrm flipH="1" flipV="1">
                <a:off x="5119074" y="3618821"/>
                <a:ext cx="1761237" cy="154532"/>
                <a:chOff x="1634661" y="3373827"/>
                <a:chExt cx="1761237" cy="154532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1963714-9B8B-429D-93B1-BB03489E1E5C}"/>
                    </a:ext>
                  </a:extLst>
                </p:cNvPr>
                <p:cNvCxnSpPr/>
                <p:nvPr/>
              </p:nvCxnSpPr>
              <p:spPr bwMode="auto">
                <a:xfrm>
                  <a:off x="1634661" y="3376223"/>
                  <a:ext cx="1296000" cy="493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0191CF9-2B3E-4247-ABC4-0ADC9E5928B6}"/>
                    </a:ext>
                  </a:extLst>
                </p:cNvPr>
                <p:cNvCxnSpPr/>
                <p:nvPr/>
              </p:nvCxnSpPr>
              <p:spPr bwMode="auto">
                <a:xfrm>
                  <a:off x="2922991" y="3373827"/>
                  <a:ext cx="472907" cy="154532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D2360B9-64BE-427D-A3D0-835676C25BB0}"/>
                  </a:ext>
                </a:extLst>
              </p:cNvPr>
              <p:cNvSpPr/>
              <p:nvPr/>
            </p:nvSpPr>
            <p:spPr>
              <a:xfrm>
                <a:off x="4859456" y="3220444"/>
                <a:ext cx="309219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92"/>
                <a:r>
                  <a:rPr lang="th-TH" sz="16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3</a:t>
                </a:r>
                <a:r>
                  <a:rPr lang="th-TH" sz="12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2000" b="1" kern="0" dirty="0">
                  <a:solidFill>
                    <a:srgbClr val="FFFFFF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8098FD9-DBC5-4E7D-8A1E-2BF6A34D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616" y="3549132"/>
              <a:ext cx="606299" cy="606299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EB0409B-B514-4DAE-96A0-2EBB93CE585C}"/>
              </a:ext>
            </a:extLst>
          </p:cNvPr>
          <p:cNvGrpSpPr/>
          <p:nvPr/>
        </p:nvGrpSpPr>
        <p:grpSpPr>
          <a:xfrm>
            <a:off x="7115132" y="4831738"/>
            <a:ext cx="2665501" cy="1771801"/>
            <a:chOff x="4714677" y="3572000"/>
            <a:chExt cx="1999126" cy="132885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F435BC3-CFBC-4B49-BD1D-9BDEB0A66CE8}"/>
                </a:ext>
              </a:extLst>
            </p:cNvPr>
            <p:cNvGrpSpPr/>
            <p:nvPr/>
          </p:nvGrpSpPr>
          <p:grpSpPr>
            <a:xfrm>
              <a:off x="4714677" y="3572000"/>
              <a:ext cx="1916615" cy="1073461"/>
              <a:chOff x="4714677" y="3390978"/>
              <a:chExt cx="1916615" cy="107346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2722D31-0535-474D-9C26-76D4281A21E5}"/>
                  </a:ext>
                </a:extLst>
              </p:cNvPr>
              <p:cNvSpPr/>
              <p:nvPr/>
            </p:nvSpPr>
            <p:spPr>
              <a:xfrm>
                <a:off x="4714677" y="4020845"/>
                <a:ext cx="1916615" cy="44359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92">
                  <a:lnSpc>
                    <a:spcPts val="2000"/>
                  </a:lnSpc>
                  <a:defRPr sz="1800" b="0" i="0" u="none" strike="noStrike" kern="1200" baseline="0">
                    <a:solidFill>
                      <a:srgbClr val="004E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200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น้ำมัน</a:t>
                </a:r>
                <a:r>
                  <a:rPr lang="th-TH" dirty="0">
                    <a:latin typeface="Kanit" pitchFamily="2" charset="-34"/>
                    <a:cs typeface="Kanit" pitchFamily="2" charset="-34"/>
                  </a:rPr>
                  <a:t>
276</a:t>
                </a:r>
                <a:r>
                  <a:rPr lang="en-US" sz="16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  <a:r>
                  <a:rPr lang="en-US" sz="105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GWh</a:t>
                </a:r>
                <a:r>
                  <a:rPr lang="th-TH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1B63F080-A242-40F7-907A-CE86E47B1C65}"/>
                  </a:ext>
                </a:extLst>
              </p:cNvPr>
              <p:cNvGrpSpPr/>
              <p:nvPr/>
            </p:nvGrpSpPr>
            <p:grpSpPr>
              <a:xfrm flipH="1">
                <a:off x="5326128" y="3620274"/>
                <a:ext cx="974444" cy="623024"/>
                <a:chOff x="1976387" y="2390381"/>
                <a:chExt cx="974444" cy="623024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EA1A21C0-C44D-4E9A-8922-CA12B113A7D4}"/>
                    </a:ext>
                  </a:extLst>
                </p:cNvPr>
                <p:cNvCxnSpPr/>
                <p:nvPr/>
              </p:nvCxnSpPr>
              <p:spPr bwMode="auto">
                <a:xfrm>
                  <a:off x="1976387" y="3013405"/>
                  <a:ext cx="972000" cy="0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ADD2883F-8145-4247-B8D6-2E7F352C8F5A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48387" y="2390381"/>
                  <a:ext cx="2444" cy="613014"/>
                </a:xfrm>
                <a:prstGeom prst="line">
                  <a:avLst/>
                </a:prstGeom>
                <a:solidFill>
                  <a:srgbClr val="A8D4EA"/>
                </a:solidFill>
                <a:ln w="28575" cap="rnd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52DB278-9565-4F70-8FC0-D79DBFC45FCC}"/>
                  </a:ext>
                </a:extLst>
              </p:cNvPr>
              <p:cNvSpPr/>
              <p:nvPr/>
            </p:nvSpPr>
            <p:spPr>
              <a:xfrm>
                <a:off x="5043090" y="3390978"/>
                <a:ext cx="401793" cy="19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92"/>
                <a:r>
                  <a:rPr lang="th-TH" sz="11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0.</a:t>
                </a:r>
                <a:r>
                  <a:rPr lang="en-US" sz="11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12</a:t>
                </a:r>
                <a:r>
                  <a:rPr lang="th-TH" sz="105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1600" b="1" kern="0" dirty="0">
                  <a:solidFill>
                    <a:srgbClr val="FFFFFF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8436D52-21A2-4F70-BF7D-D622A67A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2614" y="4199662"/>
              <a:ext cx="701189" cy="701189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723AAD-501A-47E2-AA1B-C7ED05EB19E5}"/>
              </a:ext>
            </a:extLst>
          </p:cNvPr>
          <p:cNvGrpSpPr/>
          <p:nvPr/>
        </p:nvGrpSpPr>
        <p:grpSpPr>
          <a:xfrm>
            <a:off x="8019331" y="2131098"/>
            <a:ext cx="3464295" cy="1367051"/>
            <a:chOff x="5197287" y="1606911"/>
            <a:chExt cx="2598222" cy="1025288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710A3F3-663A-4FEE-85E9-3B2379855548}"/>
                </a:ext>
              </a:extLst>
            </p:cNvPr>
            <p:cNvGrpSpPr/>
            <p:nvPr/>
          </p:nvGrpSpPr>
          <p:grpSpPr>
            <a:xfrm>
              <a:off x="5197287" y="1924893"/>
              <a:ext cx="2219033" cy="707306"/>
              <a:chOff x="5197287" y="1860157"/>
              <a:chExt cx="2219033" cy="707306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5DE9075-789D-4EB5-9C1E-6E38DA76AE71}"/>
                  </a:ext>
                </a:extLst>
              </p:cNvPr>
              <p:cNvSpPr/>
              <p:nvPr/>
            </p:nvSpPr>
            <p:spPr>
              <a:xfrm>
                <a:off x="5962676" y="1860157"/>
                <a:ext cx="1440160" cy="70730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92">
                  <a:lnSpc>
                    <a:spcPts val="3333"/>
                  </a:lnSpc>
                  <a:defRPr sz="1800" b="0" i="0" u="none" strike="noStrike" kern="1200" baseline="0">
                    <a:solidFill>
                      <a:srgbClr val="004E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นำเข้า</a:t>
                </a:r>
                <a:r>
                  <a:rPr lang="th-TH" sz="2400" dirty="0">
                    <a:latin typeface="Kanit" pitchFamily="2" charset="-34"/>
                    <a:cs typeface="Kanit" pitchFamily="2" charset="-34"/>
                  </a:rPr>
                  <a:t>
35,985 </a:t>
                </a:r>
                <a:r>
                  <a:rPr lang="en-US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GWh</a:t>
                </a:r>
                <a:r>
                  <a:rPr lang="th-TH" sz="24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D041156-AD7E-44C4-B818-6BC4F7A05D5E}"/>
                  </a:ext>
                </a:extLst>
              </p:cNvPr>
              <p:cNvCxnSpPr/>
              <p:nvPr/>
            </p:nvCxnSpPr>
            <p:spPr bwMode="auto">
              <a:xfrm flipH="1">
                <a:off x="5940320" y="2205509"/>
                <a:ext cx="1476000" cy="493"/>
              </a:xfrm>
              <a:prstGeom prst="line">
                <a:avLst/>
              </a:prstGeom>
              <a:solidFill>
                <a:srgbClr val="A8D4EA"/>
              </a:solidFill>
              <a:ln w="28575" cap="rnd" cmpd="sng" algn="ctr">
                <a:solidFill>
                  <a:srgbClr val="0076A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C4DCC0-F67E-40AE-9F94-650C564763A9}"/>
                  </a:ext>
                </a:extLst>
              </p:cNvPr>
              <p:cNvSpPr/>
              <p:nvPr/>
            </p:nvSpPr>
            <p:spPr>
              <a:xfrm>
                <a:off x="5197287" y="1929023"/>
                <a:ext cx="489558" cy="392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92">
                  <a:defRPr/>
                </a:pPr>
                <a:r>
                  <a:rPr lang="en-US" sz="28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</a:t>
                </a:r>
                <a:r>
                  <a:rPr lang="th-TH" sz="2800" b="1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5</a:t>
                </a:r>
                <a:r>
                  <a:rPr lang="th-TH" sz="1600" kern="0" dirty="0">
                    <a:solidFill>
                      <a:srgbClr val="FFFFFF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</a:p>
            </p:txBody>
          </p:sp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FEA06A85-68BF-420B-BA20-DB4435B8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51" y="1606911"/>
              <a:ext cx="728858" cy="728858"/>
            </a:xfrm>
            <a:prstGeom prst="rect">
              <a:avLst/>
            </a:prstGeom>
          </p:spPr>
        </p:pic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BD2DF1-34E3-42BB-8ED2-F79D47DF3B58}"/>
              </a:ext>
            </a:extLst>
          </p:cNvPr>
          <p:cNvSpPr/>
          <p:nvPr/>
        </p:nvSpPr>
        <p:spPr>
          <a:xfrm>
            <a:off x="800330" y="268856"/>
            <a:ext cx="7779769" cy="49300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noAutofit/>
          </a:bodyPr>
          <a:lstStyle/>
          <a:p>
            <a:pPr algn="ctr" defTabSz="1218722" fontAlgn="base">
              <a:spcBef>
                <a:spcPct val="0"/>
              </a:spcBef>
              <a:spcAft>
                <a:spcPct val="0"/>
              </a:spcAft>
              <a:defRPr/>
            </a:pPr>
            <a:endParaRPr lang="th-TH" altLang="th-TH" sz="2800" b="1" dirty="0">
              <a:solidFill>
                <a:srgbClr val="17406D"/>
              </a:solidFill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8D7C06-3312-4BAC-8D27-8E72AA601817}"/>
              </a:ext>
            </a:extLst>
          </p:cNvPr>
          <p:cNvSpPr txBox="1"/>
          <p:nvPr/>
        </p:nvSpPr>
        <p:spPr>
          <a:xfrm>
            <a:off x="479376" y="6309320"/>
            <a:ext cx="6886961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defRPr>
            </a:lvl1pPr>
          </a:lstStyle>
          <a:p>
            <a:pPr defTabSz="1219110"/>
            <a:r>
              <a:rPr lang="th-TH" sz="1100" b="0" i="1" u="sng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หมายเหตุ </a:t>
            </a:r>
            <a:r>
              <a:rPr lang="th-TH" sz="1100" b="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:</a:t>
            </a:r>
            <a:r>
              <a:rPr lang="en-US" sz="1100" b="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</a:t>
            </a:r>
            <a:r>
              <a:rPr lang="th-TH" sz="1100" b="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การผลิตไฟฟ้าในที่นี้ยังไม่รวมการผลิตไฟฟ้าของผู้ผลิตไฟฟ้าใช้เอง (</a:t>
            </a:r>
            <a:r>
              <a:rPr lang="en-US" sz="1100" b="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IPS)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D8F3E7-2146-40A8-AAF3-ADD630D380D0}"/>
              </a:ext>
            </a:extLst>
          </p:cNvPr>
          <p:cNvSpPr/>
          <p:nvPr/>
        </p:nvSpPr>
        <p:spPr>
          <a:xfrm>
            <a:off x="1087360" y="57283"/>
            <a:ext cx="7931701" cy="819764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noAutofit/>
          </a:bodyPr>
          <a:lstStyle/>
          <a:p>
            <a:pPr defTabSz="1218722" fontAlgn="base">
              <a:spcBef>
                <a:spcPct val="0"/>
              </a:spcBef>
              <a:spcAft>
                <a:spcPct val="0"/>
              </a:spcAft>
              <a:defRPr/>
            </a:pPr>
            <a:endParaRPr lang="th-TH" altLang="th-TH" sz="4000" b="1" kern="0" dirty="0">
              <a:ln w="6350">
                <a:solidFill>
                  <a:srgbClr val="002060"/>
                </a:solidFill>
              </a:ln>
              <a:solidFill>
                <a:srgbClr val="182758"/>
              </a:solidFill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ED1D254-2A96-450D-8698-266D58D514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60" y="3523681"/>
            <a:ext cx="971812" cy="9718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A5AFEB-1760-4B5D-A744-AB35A1A05B77}"/>
              </a:ext>
            </a:extLst>
          </p:cNvPr>
          <p:cNvGrpSpPr/>
          <p:nvPr/>
        </p:nvGrpSpPr>
        <p:grpSpPr>
          <a:xfrm>
            <a:off x="6066412" y="2773126"/>
            <a:ext cx="2024361" cy="1275772"/>
            <a:chOff x="-587" y="791175"/>
            <a:chExt cx="2849214" cy="1812313"/>
          </a:xfrm>
          <a:noFill/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D0E28D3-2086-460E-B793-05CF8811E014}"/>
                </a:ext>
              </a:extLst>
            </p:cNvPr>
            <p:cNvSpPr/>
            <p:nvPr/>
          </p:nvSpPr>
          <p:spPr>
            <a:xfrm>
              <a:off x="-587" y="791175"/>
              <a:ext cx="2849214" cy="1812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71F16B-3687-4CE8-ABF4-8B72D9D4866F}"/>
                </a:ext>
              </a:extLst>
            </p:cNvPr>
            <p:cNvGrpSpPr/>
            <p:nvPr/>
          </p:nvGrpSpPr>
          <p:grpSpPr>
            <a:xfrm>
              <a:off x="41056" y="1117154"/>
              <a:ext cx="2541512" cy="1117189"/>
              <a:chOff x="-1393284" y="979550"/>
              <a:chExt cx="2541512" cy="1117189"/>
            </a:xfrm>
            <a:grpFill/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A132828-B737-477C-AFDD-880159246276}"/>
                  </a:ext>
                </a:extLst>
              </p:cNvPr>
              <p:cNvSpPr txBox="1"/>
              <p:nvPr/>
            </p:nvSpPr>
            <p:spPr>
              <a:xfrm>
                <a:off x="-154033" y="979550"/>
                <a:ext cx="1213956" cy="639643"/>
              </a:xfrm>
              <a:prstGeom prst="rect">
                <a:avLst/>
              </a:prstGeom>
              <a:grpFill/>
            </p:spPr>
            <p:txBody>
              <a:bodyPr wrap="square" lIns="9600" tIns="9600" rIns="9600" bIns="9600" rtlCol="0">
                <a:spAutoFit/>
              </a:bodyPr>
              <a:lstStyle/>
              <a:p>
                <a:pPr defTabSz="1218622"/>
                <a:r>
                  <a:rPr lang="th-TH" sz="2800" b="1" dirty="0">
                    <a:solidFill>
                      <a:srgbClr val="1BB765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5.5</a:t>
                </a:r>
                <a:r>
                  <a:rPr lang="en-US" sz="1600" b="1" dirty="0">
                    <a:solidFill>
                      <a:srgbClr val="1BB765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%</a:t>
                </a:r>
                <a:endParaRPr lang="th-TH" sz="11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8075CC3-AC07-4A5E-9AC2-C2C9D4DA077B}"/>
                  </a:ext>
                </a:extLst>
              </p:cNvPr>
              <p:cNvSpPr txBox="1"/>
              <p:nvPr/>
            </p:nvSpPr>
            <p:spPr>
              <a:xfrm>
                <a:off x="-1393284" y="1638868"/>
                <a:ext cx="2541512" cy="457871"/>
              </a:xfrm>
              <a:prstGeom prst="rect">
                <a:avLst/>
              </a:prstGeom>
              <a:grp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 defTabSz="1218622"/>
                <a:r>
                  <a:rPr lang="th-TH" sz="2000" b="1" dirty="0">
                    <a:solidFill>
                      <a:srgbClr val="0000FF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235</a:t>
                </a:r>
                <a:r>
                  <a:rPr lang="en-US" sz="2000" b="1" dirty="0">
                    <a:solidFill>
                      <a:srgbClr val="0000FF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,</a:t>
                </a:r>
                <a:r>
                  <a:rPr lang="th-TH" sz="2000" b="1" dirty="0">
                    <a:solidFill>
                      <a:srgbClr val="0000FF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500</a:t>
                </a:r>
                <a:r>
                  <a:rPr lang="en-US" sz="2000" b="1" dirty="0">
                    <a:solidFill>
                      <a:srgbClr val="000099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 </a:t>
                </a:r>
                <a:r>
                  <a:rPr lang="en-US" sz="1200" b="1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GWh</a:t>
                </a:r>
                <a:r>
                  <a:rPr lang="th-TH" sz="1200" b="1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*</a:t>
                </a:r>
                <a:endParaRPr lang="th-TH" sz="1600" b="1" dirty="0"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</p:txBody>
          </p:sp>
        </p:grpSp>
      </p:grpSp>
      <p:sp>
        <p:nvSpPr>
          <p:cNvPr id="105" name="Rectangle 2">
            <a:extLst>
              <a:ext uri="{FF2B5EF4-FFF2-40B4-BE49-F238E27FC236}">
                <a16:creationId xmlns:a16="http://schemas.microsoft.com/office/drawing/2014/main" id="{A80BA650-4CCF-DB63-E1C8-6B3C84258A32}"/>
              </a:ext>
            </a:extLst>
          </p:cNvPr>
          <p:cNvSpPr txBox="1">
            <a:spLocks noChangeArrowheads="1"/>
          </p:cNvSpPr>
          <p:nvPr/>
        </p:nvSpPr>
        <p:spPr>
          <a:xfrm>
            <a:off x="253818" y="79673"/>
            <a:ext cx="10225136" cy="64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การผลิตไฟฟ้าจากเชื้อเพลิงชนิดต่างๆ</a:t>
            </a:r>
            <a:endParaRPr lang="th-TH" altLang="th-TH" sz="2800" b="1" baseline="30000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13" name="Slide Number Placeholder 3">
            <a:extLst>
              <a:ext uri="{FF2B5EF4-FFF2-40B4-BE49-F238E27FC236}">
                <a16:creationId xmlns:a16="http://schemas.microsoft.com/office/drawing/2014/main" id="{671CECF9-5E8C-4249-9BB7-944FC854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801" y="6312288"/>
            <a:ext cx="2844800" cy="365125"/>
          </a:xfrm>
        </p:spPr>
        <p:txBody>
          <a:bodyPr/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13</a:t>
            </a:r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9E7DFB2F-C7A1-48C5-A1CF-6F9F7A7AC168}"/>
              </a:ext>
            </a:extLst>
          </p:cNvPr>
          <p:cNvSpPr/>
          <p:nvPr/>
        </p:nvSpPr>
        <p:spPr>
          <a:xfrm>
            <a:off x="10001574" y="6201802"/>
            <a:ext cx="1504993" cy="309185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2" name="Down Arrow 152">
            <a:extLst>
              <a:ext uri="{FF2B5EF4-FFF2-40B4-BE49-F238E27FC236}">
                <a16:creationId xmlns:a16="http://schemas.microsoft.com/office/drawing/2014/main" id="{7C5657E3-CE4B-4057-A6DE-5761915ABF29}"/>
              </a:ext>
            </a:extLst>
          </p:cNvPr>
          <p:cNvSpPr/>
          <p:nvPr/>
        </p:nvSpPr>
        <p:spPr>
          <a:xfrm rot="10800000">
            <a:off x="6458688" y="2875741"/>
            <a:ext cx="534090" cy="499901"/>
          </a:xfrm>
          <a:prstGeom prst="downArrow">
            <a:avLst/>
          </a:prstGeom>
          <a:solidFill>
            <a:srgbClr val="1BB7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27F0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3AB1D-F9F7-41CE-95FA-64CA3F69789F}"/>
              </a:ext>
            </a:extLst>
          </p:cNvPr>
          <p:cNvSpPr txBox="1"/>
          <p:nvPr/>
        </p:nvSpPr>
        <p:spPr>
          <a:xfrm>
            <a:off x="5408081" y="5661248"/>
            <a:ext cx="25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Kanit" pitchFamily="2" charset="-34"/>
                <a:cs typeface="Kanit" pitchFamily="2" charset="-34"/>
              </a:rPr>
              <a:t>ม.ค. – ธ.ค. 256</a:t>
            </a:r>
            <a:r>
              <a:rPr lang="en-US" sz="2400" b="1" dirty="0">
                <a:latin typeface="Kanit" pitchFamily="2" charset="-34"/>
                <a:cs typeface="Kanit" pitchFamily="2" charset="-34"/>
              </a:rPr>
              <a:t>7</a:t>
            </a: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38B610C7-6575-4322-803F-2CD4463CC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226118"/>
              </p:ext>
            </p:extLst>
          </p:nvPr>
        </p:nvGraphicFramePr>
        <p:xfrm>
          <a:off x="97558" y="1140843"/>
          <a:ext cx="4830688" cy="335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DD61AFF3-AB5C-41FE-981A-8F3919658933}"/>
              </a:ext>
            </a:extLst>
          </p:cNvPr>
          <p:cNvSpPr txBox="1"/>
          <p:nvPr/>
        </p:nvSpPr>
        <p:spPr>
          <a:xfrm>
            <a:off x="215205" y="929476"/>
            <a:ext cx="8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Kanit" pitchFamily="2" charset="-34"/>
                <a:cs typeface="Kanit" pitchFamily="2" charset="-34"/>
              </a:rPr>
              <a:t>GWh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01423ED-97DE-1C27-06E6-B180AD0F519F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B8D4C57-CE22-4AB4-8926-9A5B87728B85}"/>
              </a:ext>
            </a:extLst>
          </p:cNvPr>
          <p:cNvSpPr/>
          <p:nvPr/>
        </p:nvSpPr>
        <p:spPr>
          <a:xfrm>
            <a:off x="-528735" y="-36771"/>
            <a:ext cx="9649072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4EF577-B269-4B32-88D9-5EA6FE0F12C1}"/>
              </a:ext>
            </a:extLst>
          </p:cNvPr>
          <p:cNvSpPr/>
          <p:nvPr/>
        </p:nvSpPr>
        <p:spPr>
          <a:xfrm>
            <a:off x="7874951" y="4797152"/>
            <a:ext cx="4269721" cy="1502934"/>
          </a:xfrm>
          <a:prstGeom prst="roundRect">
            <a:avLst>
              <a:gd name="adj" fmla="val 1129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Kanit" pitchFamily="2" charset="-34"/>
              <a:cs typeface="Kanit" pitchFamily="2" charset="-3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F58C64-A86F-E437-0389-114DA44FFA99}"/>
              </a:ext>
            </a:extLst>
          </p:cNvPr>
          <p:cNvSpPr/>
          <p:nvPr/>
        </p:nvSpPr>
        <p:spPr>
          <a:xfrm rot="5400000">
            <a:off x="8093646" y="532009"/>
            <a:ext cx="3707658" cy="4390581"/>
          </a:xfrm>
          <a:prstGeom prst="roundRect">
            <a:avLst/>
          </a:prstGeom>
          <a:solidFill>
            <a:schemeClr val="bg2">
              <a:lumMod val="75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itchFamily="2" charset="-34"/>
              <a:cs typeface="Kanit" pitchFamily="2" charset="-34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6C270A5-6254-DE97-1C2A-D8D6E568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08" y="134565"/>
            <a:ext cx="8892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u="sng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ภาพรวมการใช้ไฟฟ้า </a:t>
            </a:r>
            <a:r>
              <a:rPr lang="th-TH" altLang="th-TH" sz="3200" b="1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เปรียบเทียบปี 256</a:t>
            </a:r>
            <a:r>
              <a:rPr lang="en-US" altLang="th-TH" sz="3200" b="1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3</a:t>
            </a:r>
            <a:r>
              <a:rPr lang="th-TH" altLang="th-TH" sz="3200" b="1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- 2567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6F9F3C-C250-D962-D24B-A097B81B1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373099"/>
              </p:ext>
            </p:extLst>
          </p:nvPr>
        </p:nvGraphicFramePr>
        <p:xfrm>
          <a:off x="155594" y="1329788"/>
          <a:ext cx="7992888" cy="477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1B1B22-4431-72F1-EFFD-3BC3196BC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562170"/>
              </p:ext>
            </p:extLst>
          </p:nvPr>
        </p:nvGraphicFramePr>
        <p:xfrm>
          <a:off x="385473" y="5565477"/>
          <a:ext cx="7509670" cy="99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8698" y="5665177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Growth* (%)</a:t>
            </a:r>
            <a:endParaRPr lang="en-US" sz="1100" b="1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01A4218-57B3-95CE-D3AB-683BA6D4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116" y="1071428"/>
            <a:ext cx="3078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h-TH" altLang="en-US" sz="1800" b="1" dirty="0">
                <a:latin typeface="Kanit" pitchFamily="2" charset="-34"/>
                <a:cs typeface="Kanit" pitchFamily="2" charset="-34"/>
              </a:rPr>
              <a:t>ปริมาณการใช้ไฟฟ้า (</a:t>
            </a:r>
            <a:r>
              <a:rPr lang="en-US" altLang="en-US" sz="1800" b="1" dirty="0">
                <a:latin typeface="Kanit" pitchFamily="2" charset="-34"/>
                <a:cs typeface="Kanit" pitchFamily="2" charset="-34"/>
              </a:rPr>
              <a:t>GWh</a:t>
            </a:r>
            <a:r>
              <a:rPr lang="th-TH" altLang="en-US" sz="1800" b="1" dirty="0">
                <a:latin typeface="Kanit" pitchFamily="2" charset="-34"/>
                <a:cs typeface="Kanit" pitchFamily="2" charset="-34"/>
              </a:rPr>
              <a:t>)</a:t>
            </a:r>
            <a:endParaRPr lang="en-US" altLang="en-US" sz="1800" b="1" dirty="0"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D493473-A2F6-8A1A-FF59-246F0C50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90933"/>
              </p:ext>
            </p:extLst>
          </p:nvPr>
        </p:nvGraphicFramePr>
        <p:xfrm>
          <a:off x="7873045" y="1170204"/>
          <a:ext cx="4129479" cy="29100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119">
                  <a:extLst>
                    <a:ext uri="{9D8B030D-6E8A-4147-A177-3AD203B41FA5}">
                      <a16:colId xmlns:a16="http://schemas.microsoft.com/office/drawing/2014/main" val="4022269308"/>
                    </a:ext>
                  </a:extLst>
                </a:gridCol>
                <a:gridCol w="112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80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25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67</a:t>
                      </a:r>
                      <a:endParaRPr lang="th-TH" sz="1800" dirty="0">
                        <a:solidFill>
                          <a:srgbClr val="FF3300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0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สาขา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ปริมาณ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(GWh)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Growth (%)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Share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(%)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22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อุตสาหกรรม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88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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2.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B765"/>
                        </a:solidFill>
                        <a:effectLst/>
                        <a:uLnTx/>
                        <a:uFillTx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  <a:sym typeface="Wingdings 3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4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ครัวเรือน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188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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7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.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7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B765"/>
                        </a:solidFill>
                        <a:effectLst/>
                        <a:uLnTx/>
                        <a:uFillTx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  <a:sym typeface="Wingdings 3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29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ธุรกิจ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53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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6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.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4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B765"/>
                        </a:solidFill>
                        <a:effectLst/>
                        <a:uLnTx/>
                        <a:uFillTx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  <a:sym typeface="Wingdings 3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02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อื่น ๆ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*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872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F026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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9.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BB765"/>
                          </a:solidFill>
                          <a:effectLst/>
                          <a:uLnTx/>
                          <a:uFillTx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rgbClr val="1BB765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802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รวม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214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469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</a:t>
                      </a:r>
                      <a:r>
                        <a:rPr lang="en-US" sz="16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 </a:t>
                      </a:r>
                      <a:r>
                        <a:rPr lang="th-TH" sz="1600" b="1" i="0" u="none" strike="noStrike" dirty="0">
                          <a:solidFill>
                            <a:srgbClr val="1BB765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  <a:sym typeface="Wingdings 3"/>
                        </a:rPr>
                        <a:t>5.2</a:t>
                      </a:r>
                      <a:endParaRPr lang="th-TH" sz="1600" b="1" i="0" u="none" strike="noStrike" dirty="0">
                        <a:solidFill>
                          <a:srgbClr val="1BB765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100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98BC7C2B-D75D-1667-9ADF-7767CFCC0D70}"/>
              </a:ext>
            </a:extLst>
          </p:cNvPr>
          <p:cNvSpPr/>
          <p:nvPr/>
        </p:nvSpPr>
        <p:spPr>
          <a:xfrm>
            <a:off x="8070313" y="4149454"/>
            <a:ext cx="409163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100" spc="-2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*อื่นๆ เช่น องค์กรไม่แสงหากำไร สูบน้ำเพื่อการเกษตร </a:t>
            </a:r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ไฟฟ้าชั่วคราว ไฟฟ้าสาธารณะ  เป็นต้น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F858E-618F-A454-4ECD-1D51EDB3EEA5}"/>
              </a:ext>
            </a:extLst>
          </p:cNvPr>
          <p:cNvSpPr/>
          <p:nvPr/>
        </p:nvSpPr>
        <p:spPr>
          <a:xfrm>
            <a:off x="3358406" y="1747522"/>
            <a:ext cx="182880" cy="155448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tx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78EBC-4BFB-9BDB-D37B-AFD36ACC76E0}"/>
              </a:ext>
            </a:extLst>
          </p:cNvPr>
          <p:cNvSpPr txBox="1"/>
          <p:nvPr/>
        </p:nvSpPr>
        <p:spPr>
          <a:xfrm>
            <a:off x="3538102" y="169912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2564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36E966-AEE2-A739-901B-9DD2DFF071D2}"/>
              </a:ext>
            </a:extLst>
          </p:cNvPr>
          <p:cNvSpPr/>
          <p:nvPr/>
        </p:nvSpPr>
        <p:spPr>
          <a:xfrm>
            <a:off x="4294510" y="1747522"/>
            <a:ext cx="182880" cy="155448"/>
          </a:xfrm>
          <a:prstGeom prst="rect">
            <a:avLst/>
          </a:prstGeom>
          <a:pattFill prst="pct75">
            <a:fgClr>
              <a:srgbClr val="FF7C80"/>
            </a:fgClr>
            <a:bgClr>
              <a:schemeClr val="tx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53294-E650-8633-D55A-21D33B56BB08}"/>
              </a:ext>
            </a:extLst>
          </p:cNvPr>
          <p:cNvSpPr txBox="1"/>
          <p:nvPr/>
        </p:nvSpPr>
        <p:spPr>
          <a:xfrm>
            <a:off x="4474206" y="169912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2565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900893-489C-E697-7542-DE3B5184D281}"/>
              </a:ext>
            </a:extLst>
          </p:cNvPr>
          <p:cNvSpPr/>
          <p:nvPr/>
        </p:nvSpPr>
        <p:spPr>
          <a:xfrm>
            <a:off x="2419510" y="1747522"/>
            <a:ext cx="182880" cy="155448"/>
          </a:xfrm>
          <a:prstGeom prst="rect">
            <a:avLst/>
          </a:prstGeom>
          <a:pattFill prst="trellis">
            <a:fgClr>
              <a:srgbClr val="00B0F0"/>
            </a:fgClr>
            <a:bgClr>
              <a:schemeClr val="tx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ABD41-97F6-0DE9-7E2A-14F1955F088E}"/>
              </a:ext>
            </a:extLst>
          </p:cNvPr>
          <p:cNvSpPr txBox="1"/>
          <p:nvPr/>
        </p:nvSpPr>
        <p:spPr>
          <a:xfrm>
            <a:off x="2599206" y="169912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2563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CD0BF0-56C8-EB50-70CD-8BD0B27A166C}"/>
              </a:ext>
            </a:extLst>
          </p:cNvPr>
          <p:cNvSpPr/>
          <p:nvPr/>
        </p:nvSpPr>
        <p:spPr>
          <a:xfrm>
            <a:off x="5206175" y="1743968"/>
            <a:ext cx="182880" cy="155448"/>
          </a:xfrm>
          <a:prstGeom prst="rect">
            <a:avLst/>
          </a:prstGeom>
          <a:pattFill prst="narVert">
            <a:fgClr>
              <a:srgbClr val="9DDD58"/>
            </a:fgClr>
            <a:bgClr>
              <a:schemeClr val="bg1">
                <a:lumMod val="65000"/>
              </a:schemeClr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F81E5-6186-3094-5B7F-18535C659B2D}"/>
              </a:ext>
            </a:extLst>
          </p:cNvPr>
          <p:cNvSpPr txBox="1"/>
          <p:nvPr/>
        </p:nvSpPr>
        <p:spPr>
          <a:xfrm>
            <a:off x="5338301" y="1699120"/>
            <a:ext cx="70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2566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3E11F-C8EB-7C95-9087-7B6102F9B60A}"/>
              </a:ext>
            </a:extLst>
          </p:cNvPr>
          <p:cNvSpPr txBox="1"/>
          <p:nvPr/>
        </p:nvSpPr>
        <p:spPr>
          <a:xfrm>
            <a:off x="7874951" y="4980364"/>
            <a:ext cx="426972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defRPr/>
            </a:pPr>
            <a:r>
              <a:rPr lang="en-US" sz="1400" b="1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    </a:t>
            </a:r>
            <a:r>
              <a:rPr lang="th-TH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การใช้ไฟฟ้าในปี </a:t>
            </a:r>
            <a:r>
              <a:rPr lang="en-US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25</a:t>
            </a:r>
            <a:r>
              <a:rPr lang="th-TH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67 </a:t>
            </a:r>
            <a:r>
              <a:rPr lang="th-TH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  <a:sym typeface="Wingdings 3"/>
              </a:rPr>
              <a:t>เพิ่มขึ้น</a:t>
            </a:r>
            <a:r>
              <a:rPr lang="th-TH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5.2</a:t>
            </a:r>
            <a:r>
              <a:rPr lang="en-US" sz="1400" b="1" u="sng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%</a:t>
            </a:r>
            <a:r>
              <a:rPr lang="th-TH" sz="1400" b="1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</a:t>
            </a:r>
          </a:p>
          <a:p>
            <a:pPr algn="thaiDist">
              <a:lnSpc>
                <a:spcPct val="150000"/>
              </a:lnSpc>
              <a:defRPr/>
            </a:pPr>
            <a:r>
              <a:rPr lang="th-TH" sz="1400" dirty="0">
                <a:solidFill>
                  <a:srgbClr val="FF0000"/>
                </a:solidFill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   </a:t>
            </a:r>
            <a:r>
              <a:rPr lang="th-TH" sz="120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โดยเป็นการเพิ่มขึ้นในทุกภาคส่วนสอดคล้องกับการขยายตัว</a:t>
            </a:r>
            <a:br>
              <a:rPr lang="th-TH" sz="120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</a:br>
            <a:r>
              <a:rPr lang="th-TH" sz="1200" spc="-4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ทางเศรษฐกิจของประเทศ</a:t>
            </a:r>
            <a:r>
              <a:rPr lang="en-US" sz="1200" spc="-4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</a:t>
            </a:r>
            <a:r>
              <a:rPr lang="th-TH" sz="1200" spc="-4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 โดยเฉพาะธุรกิจการท่องเที่ยว และในส่วนของ</a:t>
            </a:r>
            <a:r>
              <a:rPr lang="th-TH" sz="1200" dirty="0">
                <a:latin typeface="Kanit" pitchFamily="2" charset="-34"/>
                <a:ea typeface="STZhongsong" panose="02010600040101010101" pitchFamily="2" charset="-122"/>
                <a:cs typeface="Kanit" pitchFamily="2" charset="-34"/>
              </a:rPr>
              <a:t>ภาคครัวเรือนมีการใช้ไฟฟ้าเพิ่มขึ้นจากสภาพอากาศที่ร้อนกว่าปกติ</a:t>
            </a:r>
            <a:endParaRPr lang="en-US" sz="1200" dirty="0">
              <a:latin typeface="Kanit" pitchFamily="2" charset="-34"/>
              <a:ea typeface="STZhongsong" panose="02010600040101010101" pitchFamily="2" charset="-122"/>
              <a:cs typeface="Kanit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479AC-28EE-C2AB-3C3F-7BC77518D105}"/>
              </a:ext>
            </a:extLst>
          </p:cNvPr>
          <p:cNvSpPr/>
          <p:nvPr/>
        </p:nvSpPr>
        <p:spPr>
          <a:xfrm>
            <a:off x="250896" y="6498971"/>
            <a:ext cx="2034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หมายเหตุ</a:t>
            </a:r>
            <a:r>
              <a:rPr lang="en-US" sz="1050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:</a:t>
            </a:r>
            <a:r>
              <a:rPr lang="en-US" sz="105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  </a:t>
            </a:r>
            <a:r>
              <a:rPr lang="th-TH" sz="105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*</a:t>
            </a:r>
            <a:r>
              <a:rPr lang="en-US" sz="105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05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เทียบกับช่วงเดียวกันของปีก่อน</a:t>
            </a:r>
            <a:endParaRPr lang="en-US" sz="1050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8DBB4E-EDA2-D3A2-1F3B-217F0682A45F}"/>
              </a:ext>
            </a:extLst>
          </p:cNvPr>
          <p:cNvGrpSpPr/>
          <p:nvPr/>
        </p:nvGrpSpPr>
        <p:grpSpPr>
          <a:xfrm>
            <a:off x="7895143" y="6403452"/>
            <a:ext cx="4239051" cy="276999"/>
            <a:chOff x="7939857" y="6439536"/>
            <a:chExt cx="4239051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98249-F041-9069-17CC-F0D90D8607DF}"/>
                </a:ext>
              </a:extLst>
            </p:cNvPr>
            <p:cNvSpPr/>
            <p:nvPr/>
          </p:nvSpPr>
          <p:spPr>
            <a:xfrm>
              <a:off x="7939857" y="6439536"/>
              <a:ext cx="20523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th-TH" sz="1200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ที่มา</a:t>
              </a:r>
              <a:r>
                <a:rPr lang="en-US" sz="1200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: </a:t>
              </a:r>
              <a:r>
                <a:rPr lang="th-TH" sz="1200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กฟผ. กฟน. และ กฟภ.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D780B6-4AE5-3F01-2BA5-46C7B59025E8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6515659"/>
              <a:ext cx="190644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8246C67-4F5C-463C-B100-A3CF5786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372" y="6359390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14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0AF1732-7008-9CFC-9CE5-A907BA0B3F30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52B68-8D25-48BC-8684-964225C5FE47}"/>
              </a:ext>
            </a:extLst>
          </p:cNvPr>
          <p:cNvSpPr/>
          <p:nvPr/>
        </p:nvSpPr>
        <p:spPr>
          <a:xfrm>
            <a:off x="8976320" y="3645024"/>
            <a:ext cx="2232248" cy="4823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6F81E5-6186-3094-5B7F-18535C659B2D}"/>
              </a:ext>
            </a:extLst>
          </p:cNvPr>
          <p:cNvSpPr txBox="1"/>
          <p:nvPr/>
        </p:nvSpPr>
        <p:spPr>
          <a:xfrm>
            <a:off x="6087243" y="1699119"/>
            <a:ext cx="70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2567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717291" y="5511290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11.5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1289576" y="5511289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11.</a:t>
            </a:r>
            <a:r>
              <a:rPr lang="th-TH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5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1891790" y="5545132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11.0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2474098" y="5637780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6.</a:t>
            </a:r>
            <a:r>
              <a:rPr lang="th-TH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5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3076931" y="5631257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6.7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80653E-5907-3AA9-D322-C0B183DDC2F3}"/>
              </a:ext>
            </a:extLst>
          </p:cNvPr>
          <p:cNvSpPr txBox="1"/>
          <p:nvPr/>
        </p:nvSpPr>
        <p:spPr>
          <a:xfrm>
            <a:off x="3600400" y="5731899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3.7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B36B05-7C13-49DC-9A5D-A8900178DD8E}"/>
              </a:ext>
            </a:extLst>
          </p:cNvPr>
          <p:cNvSpPr txBox="1"/>
          <p:nvPr/>
        </p:nvSpPr>
        <p:spPr>
          <a:xfrm>
            <a:off x="4129122" y="5830882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</a:t>
            </a: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.</a:t>
            </a:r>
            <a:r>
              <a:rPr lang="th-TH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0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AB02F6-A2D2-4CA9-B16E-0C0183D42993}"/>
              </a:ext>
            </a:extLst>
          </p:cNvPr>
          <p:cNvSpPr txBox="1"/>
          <p:nvPr/>
        </p:nvSpPr>
        <p:spPr>
          <a:xfrm>
            <a:off x="4731264" y="5774700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593A0D-F069-4D7B-81B7-D6A2F8CEAA32}"/>
              </a:ext>
            </a:extLst>
          </p:cNvPr>
          <p:cNvSpPr txBox="1"/>
          <p:nvPr/>
        </p:nvSpPr>
        <p:spPr>
          <a:xfrm>
            <a:off x="5328592" y="5733256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2.</a:t>
            </a:r>
            <a:r>
              <a:rPr lang="th-TH" sz="1400" b="1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8</a:t>
            </a:r>
            <a:endParaRPr lang="en-US" sz="1100" b="1" dirty="0">
              <a:solidFill>
                <a:srgbClr val="0066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6F0BDB-48F2-470C-A11B-3A329F766F4C}"/>
              </a:ext>
            </a:extLst>
          </p:cNvPr>
          <p:cNvSpPr txBox="1"/>
          <p:nvPr/>
        </p:nvSpPr>
        <p:spPr>
          <a:xfrm>
            <a:off x="7069582" y="5857201"/>
            <a:ext cx="10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-1</a:t>
            </a:r>
            <a:r>
              <a:rPr lang="en-US" sz="1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.</a:t>
            </a:r>
            <a:r>
              <a:rPr lang="th-TH" sz="1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3</a:t>
            </a:r>
            <a:endParaRPr lang="en-US" sz="1100" b="1" dirty="0">
              <a:solidFill>
                <a:srgbClr val="FF00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18CAD-37C1-475F-B2F4-773A7DF48769}"/>
              </a:ext>
            </a:extLst>
          </p:cNvPr>
          <p:cNvSpPr/>
          <p:nvPr/>
        </p:nvSpPr>
        <p:spPr>
          <a:xfrm>
            <a:off x="7440692" y="6093296"/>
            <a:ext cx="31149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24">
            <a:extLst>
              <a:ext uri="{FF2B5EF4-FFF2-40B4-BE49-F238E27FC236}">
                <a16:creationId xmlns:a16="http://schemas.microsoft.com/office/drawing/2014/main" id="{3C3B7068-9F8F-4015-B293-12C4C0C8BA6D}"/>
              </a:ext>
            </a:extLst>
          </p:cNvPr>
          <p:cNvSpPr/>
          <p:nvPr/>
        </p:nvSpPr>
        <p:spPr>
          <a:xfrm flipH="1">
            <a:off x="-4632" y="4512"/>
            <a:ext cx="3769935" cy="2784176"/>
          </a:xfrm>
          <a:prstGeom prst="rect">
            <a:avLst/>
          </a:prstGeom>
          <a:solidFill>
            <a:srgbClr val="C4BD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306408D5-7FE4-5011-4B92-894F9E8E31CC}"/>
              </a:ext>
            </a:extLst>
          </p:cNvPr>
          <p:cNvSpPr/>
          <p:nvPr/>
        </p:nvSpPr>
        <p:spPr>
          <a:xfrm flipH="1">
            <a:off x="3719735" y="0"/>
            <a:ext cx="8500675" cy="2788690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135B-93F4-5B2B-BDB0-2EC352D02987}"/>
              </a:ext>
            </a:extLst>
          </p:cNvPr>
          <p:cNvSpPr/>
          <p:nvPr/>
        </p:nvSpPr>
        <p:spPr>
          <a:xfrm rot="5400000">
            <a:off x="4285879" y="47335"/>
            <a:ext cx="357320" cy="8146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E2AE209-7C80-926F-1F93-817EF0588440}"/>
              </a:ext>
            </a:extLst>
          </p:cNvPr>
          <p:cNvSpPr/>
          <p:nvPr/>
        </p:nvSpPr>
        <p:spPr>
          <a:xfrm rot="5400000">
            <a:off x="4391963" y="528594"/>
            <a:ext cx="357320" cy="1034530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19AEAB7-0D83-C82F-30D1-6096CFD9A822}"/>
              </a:ext>
            </a:extLst>
          </p:cNvPr>
          <p:cNvSpPr/>
          <p:nvPr/>
        </p:nvSpPr>
        <p:spPr>
          <a:xfrm rot="5400000">
            <a:off x="4285880" y="1243813"/>
            <a:ext cx="357320" cy="8146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48F6D8C-3F93-D19F-8B94-40C5CC325A53}"/>
              </a:ext>
            </a:extLst>
          </p:cNvPr>
          <p:cNvSpPr/>
          <p:nvPr/>
        </p:nvSpPr>
        <p:spPr>
          <a:xfrm rot="5400000">
            <a:off x="4355959" y="1871906"/>
            <a:ext cx="357320" cy="962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6687AC7-40B6-B7F2-29D1-2725787904DD}"/>
              </a:ext>
            </a:extLst>
          </p:cNvPr>
          <p:cNvGrpSpPr/>
          <p:nvPr/>
        </p:nvGrpSpPr>
        <p:grpSpPr>
          <a:xfrm>
            <a:off x="5159896" y="260648"/>
            <a:ext cx="5915263" cy="2388426"/>
            <a:chOff x="7896199" y="1833985"/>
            <a:chExt cx="576066" cy="2603124"/>
          </a:xfrm>
          <a:noFill/>
        </p:grpSpPr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id="{C8F2702B-F805-8E99-0595-C8D5B237AFC9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11049"/>
                <a:gd name="adj2" fmla="val 0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074608D6-F5AA-4E23-F8A5-B33ADB201D4C}"/>
                </a:ext>
              </a:extLst>
            </p:cNvPr>
            <p:cNvSpPr/>
            <p:nvPr/>
          </p:nvSpPr>
          <p:spPr>
            <a:xfrm>
              <a:off x="7896199" y="1833985"/>
              <a:ext cx="576064" cy="392404"/>
            </a:xfrm>
            <a:prstGeom prst="round2SameRect">
              <a:avLst>
                <a:gd name="adj1" fmla="val 36153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396C424-2C44-6662-023B-CBDE3B5F7E95}"/>
              </a:ext>
            </a:extLst>
          </p:cNvPr>
          <p:cNvGrpSpPr/>
          <p:nvPr/>
        </p:nvGrpSpPr>
        <p:grpSpPr>
          <a:xfrm>
            <a:off x="11208568" y="260648"/>
            <a:ext cx="874703" cy="2388426"/>
            <a:chOff x="7896199" y="1833985"/>
            <a:chExt cx="576066" cy="2603124"/>
          </a:xfrm>
          <a:noFill/>
        </p:grpSpPr>
        <p:sp>
          <p:nvSpPr>
            <p:cNvPr id="64" name="Rectangle: Top Corners Rounded 63">
              <a:extLst>
                <a:ext uri="{FF2B5EF4-FFF2-40B4-BE49-F238E27FC236}">
                  <a16:creationId xmlns:a16="http://schemas.microsoft.com/office/drawing/2014/main" id="{B74A0D4F-6C04-2F49-F39E-8E8B7F71F3B5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11049"/>
                <a:gd name="adj2" fmla="val 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AFBA72AA-965C-7484-EDD9-AD6EE64D5182}"/>
                </a:ext>
              </a:extLst>
            </p:cNvPr>
            <p:cNvSpPr/>
            <p:nvPr/>
          </p:nvSpPr>
          <p:spPr>
            <a:xfrm>
              <a:off x="7896199" y="1833985"/>
              <a:ext cx="576064" cy="392404"/>
            </a:xfrm>
            <a:prstGeom prst="round2SameRect">
              <a:avLst>
                <a:gd name="adj1" fmla="val 36153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5EC779-B4DC-467F-BFC7-FEB1D871AB47}"/>
              </a:ext>
            </a:extLst>
          </p:cNvPr>
          <p:cNvSpPr txBox="1"/>
          <p:nvPr/>
        </p:nvSpPr>
        <p:spPr>
          <a:xfrm>
            <a:off x="177019" y="444825"/>
            <a:ext cx="350171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pPr algn="l"/>
            <a:r>
              <a:rPr lang="th-TH" altLang="ko-KR" sz="3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ความต้องการ</a:t>
            </a:r>
          </a:p>
          <a:p>
            <a:pPr algn="l"/>
            <a:r>
              <a:rPr lang="th-TH" altLang="ko-KR" sz="3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พลังไฟฟ้าสูงสุด</a:t>
            </a:r>
          </a:p>
          <a:p>
            <a:pPr algn="l"/>
            <a:r>
              <a:rPr lang="th-TH" altLang="ko-KR" sz="3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ในระบบ 3 การไฟฟ้า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5760BF70-55CE-3E84-8660-1E4C76A71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94357"/>
              </p:ext>
            </p:extLst>
          </p:nvPr>
        </p:nvGraphicFramePr>
        <p:xfrm>
          <a:off x="4053358" y="137265"/>
          <a:ext cx="8097766" cy="251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3960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   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ปี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Peak (MW)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29,968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32,273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30,342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31,023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3,177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34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,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827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</a:t>
                      </a:r>
                      <a:r>
                        <a:rPr lang="th-TH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6,792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279">
                <a:tc>
                  <a:txBody>
                    <a:bodyPr/>
                    <a:lstStyle/>
                    <a:p>
                      <a:r>
                        <a:rPr lang="th-TH" sz="1200" b="1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วัน </a:t>
                      </a:r>
                      <a:r>
                        <a:rPr lang="en-US" sz="1200" b="1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Peak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อังคาร</a:t>
                      </a:r>
                    </a:p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24 </a:t>
                      </a:r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เม.ย.</a:t>
                      </a:r>
                      <a:endParaRPr lang="en-US" sz="1200" b="0" dirty="0"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ศุกร์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พ.ค.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ศุกร์</a:t>
                      </a:r>
                    </a:p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13 </a:t>
                      </a:r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มี.ค.</a:t>
                      </a:r>
                      <a:endParaRPr lang="en-US" sz="1200" b="0" dirty="0"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พุธ</a:t>
                      </a:r>
                    </a:p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31 </a:t>
                      </a:r>
                      <a:r>
                        <a:rPr lang="th-TH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มี.ค.</a:t>
                      </a:r>
                      <a:endParaRPr lang="en-US" sz="1200" b="0" dirty="0"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พฤหัส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8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เม.ย.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เสาร์</a:t>
                      </a:r>
                    </a:p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 พ.ค.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พฤหัส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พ.ค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60">
                <a:tc>
                  <a:txBody>
                    <a:bodyPr/>
                    <a:lstStyle/>
                    <a:p>
                      <a:r>
                        <a:rPr lang="th-TH" sz="1200" b="1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เวลา </a:t>
                      </a:r>
                      <a:r>
                        <a:rPr lang="en-US" sz="1200" b="1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Peak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13.51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14.27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14.14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14.49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14.30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21.41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22.24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8FE212F-58FD-AFAF-BBBD-14F5D59A542C}"/>
              </a:ext>
            </a:extLst>
          </p:cNvPr>
          <p:cNvCxnSpPr>
            <a:cxnSpLocks/>
          </p:cNvCxnSpPr>
          <p:nvPr/>
        </p:nvCxnSpPr>
        <p:spPr>
          <a:xfrm>
            <a:off x="6146224" y="295882"/>
            <a:ext cx="0" cy="2353192"/>
          </a:xfrm>
          <a:prstGeom prst="line">
            <a:avLst/>
          </a:prstGeom>
          <a:ln w="28575">
            <a:solidFill>
              <a:srgbClr val="357D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236A028-01E1-3319-2BD7-109ACBA32CBA}"/>
              </a:ext>
            </a:extLst>
          </p:cNvPr>
          <p:cNvCxnSpPr>
            <a:cxnSpLocks/>
          </p:cNvCxnSpPr>
          <p:nvPr/>
        </p:nvCxnSpPr>
        <p:spPr>
          <a:xfrm>
            <a:off x="7176120" y="260648"/>
            <a:ext cx="0" cy="2353192"/>
          </a:xfrm>
          <a:prstGeom prst="line">
            <a:avLst/>
          </a:prstGeom>
          <a:ln w="28575">
            <a:solidFill>
              <a:srgbClr val="357D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44E9AC7-1D94-CC2B-6092-2E62DD4F629D}"/>
              </a:ext>
            </a:extLst>
          </p:cNvPr>
          <p:cNvCxnSpPr>
            <a:cxnSpLocks/>
          </p:cNvCxnSpPr>
          <p:nvPr/>
        </p:nvCxnSpPr>
        <p:spPr>
          <a:xfrm>
            <a:off x="8184232" y="295882"/>
            <a:ext cx="0" cy="2353192"/>
          </a:xfrm>
          <a:prstGeom prst="line">
            <a:avLst/>
          </a:prstGeom>
          <a:ln w="28575">
            <a:solidFill>
              <a:srgbClr val="357D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663A91-6108-2729-5676-B289DDEE2774}"/>
              </a:ext>
            </a:extLst>
          </p:cNvPr>
          <p:cNvCxnSpPr>
            <a:cxnSpLocks/>
          </p:cNvCxnSpPr>
          <p:nvPr/>
        </p:nvCxnSpPr>
        <p:spPr>
          <a:xfrm>
            <a:off x="9120336" y="295882"/>
            <a:ext cx="0" cy="2353192"/>
          </a:xfrm>
          <a:prstGeom prst="line">
            <a:avLst/>
          </a:prstGeom>
          <a:ln w="28575">
            <a:solidFill>
              <a:srgbClr val="357D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FE2123-7AF3-5E1C-72F8-81B7C3401EC6}"/>
              </a:ext>
            </a:extLst>
          </p:cNvPr>
          <p:cNvCxnSpPr>
            <a:cxnSpLocks/>
          </p:cNvCxnSpPr>
          <p:nvPr/>
        </p:nvCxnSpPr>
        <p:spPr>
          <a:xfrm>
            <a:off x="10128448" y="295882"/>
            <a:ext cx="0" cy="2353192"/>
          </a:xfrm>
          <a:prstGeom prst="line">
            <a:avLst/>
          </a:prstGeom>
          <a:ln w="28575">
            <a:solidFill>
              <a:srgbClr val="357D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09783BA6-71E2-E5AF-A754-0652E76EA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67509"/>
              </p:ext>
            </p:extLst>
          </p:nvPr>
        </p:nvGraphicFramePr>
        <p:xfrm>
          <a:off x="196646" y="3364869"/>
          <a:ext cx="11449272" cy="326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E42B6E96-1DEC-3AF5-7E34-34FC75B3ADD7}"/>
              </a:ext>
            </a:extLst>
          </p:cNvPr>
          <p:cNvSpPr txBox="1"/>
          <p:nvPr/>
        </p:nvSpPr>
        <p:spPr>
          <a:xfrm>
            <a:off x="325700" y="3038204"/>
            <a:ext cx="91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MW</a:t>
            </a:r>
            <a:endParaRPr lang="th-TH" sz="1600" b="1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CF61483-F382-ABFD-94D5-1A638BE4AB2A}"/>
              </a:ext>
            </a:extLst>
          </p:cNvPr>
          <p:cNvGrpSpPr/>
          <p:nvPr/>
        </p:nvGrpSpPr>
        <p:grpSpPr>
          <a:xfrm>
            <a:off x="5084674" y="3037868"/>
            <a:ext cx="2070684" cy="820023"/>
            <a:chOff x="1638167" y="1373646"/>
            <a:chExt cx="2070684" cy="82002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713F75F-28C9-653A-6BCD-2C670998BD80}"/>
                </a:ext>
              </a:extLst>
            </p:cNvPr>
            <p:cNvGrpSpPr/>
            <p:nvPr/>
          </p:nvGrpSpPr>
          <p:grpSpPr>
            <a:xfrm>
              <a:off x="1638167" y="1373646"/>
              <a:ext cx="2070684" cy="538609"/>
              <a:chOff x="3620951" y="1810402"/>
              <a:chExt cx="2219898" cy="538609"/>
            </a:xfrm>
          </p:grpSpPr>
          <p:sp>
            <p:nvSpPr>
              <p:cNvPr id="101" name="Rounded Rectangle 61">
                <a:extLst>
                  <a:ext uri="{FF2B5EF4-FFF2-40B4-BE49-F238E27FC236}">
                    <a16:creationId xmlns:a16="http://schemas.microsoft.com/office/drawing/2014/main" id="{87DD72C8-9227-0314-7252-48BB799D07EB}"/>
                  </a:ext>
                </a:extLst>
              </p:cNvPr>
              <p:cNvSpPr/>
              <p:nvPr/>
            </p:nvSpPr>
            <p:spPr>
              <a:xfrm>
                <a:off x="3620951" y="1820316"/>
                <a:ext cx="2219898" cy="504056"/>
              </a:xfrm>
              <a:prstGeom prst="roundRect">
                <a:avLst>
                  <a:gd name="adj" fmla="val 2676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th-TH" sz="2400">
                  <a:solidFill>
                    <a:prstClr val="white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21C8F1-9FB9-C183-78A6-D92A371C6137}"/>
                  </a:ext>
                </a:extLst>
              </p:cNvPr>
              <p:cNvSpPr txBox="1"/>
              <p:nvPr/>
            </p:nvSpPr>
            <p:spPr>
              <a:xfrm>
                <a:off x="3620951" y="1810402"/>
                <a:ext cx="2124950" cy="53860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th-TH" sz="1200" b="1" dirty="0">
                    <a:solidFill>
                      <a:prstClr val="white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2 พ.ค. 67  เวลา  22.24 น.</a:t>
                </a:r>
              </a:p>
              <a:p>
                <a:pPr algn="ctr">
                  <a:spcBef>
                    <a:spcPts val="600"/>
                  </a:spcBef>
                  <a:defRPr/>
                </a:pPr>
                <a:r>
                  <a:rPr lang="th-TH" sz="1200" b="1" dirty="0">
                    <a:solidFill>
                      <a:prstClr val="white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36,792 </a:t>
                </a:r>
                <a:r>
                  <a:rPr lang="en-US" sz="1200" b="1" dirty="0">
                    <a:solidFill>
                      <a:prstClr val="white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MW</a:t>
                </a:r>
              </a:p>
            </p:txBody>
          </p:sp>
        </p:grpSp>
        <p:pic>
          <p:nvPicPr>
            <p:cNvPr id="100" name="Picture 2" descr="D:\7. Infographic EPPO\Picture icon\Color Icon\energy-icon.png">
              <a:extLst>
                <a:ext uri="{FF2B5EF4-FFF2-40B4-BE49-F238E27FC236}">
                  <a16:creationId xmlns:a16="http://schemas.microsoft.com/office/drawing/2014/main" id="{5D22C7F3-D897-DE20-525B-EF38BC605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5736">
              <a:off x="3119526" y="1694461"/>
              <a:ext cx="499208" cy="49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4AA41877-E20D-7A2E-EFB7-02E83D2AC2C1}"/>
              </a:ext>
            </a:extLst>
          </p:cNvPr>
          <p:cNvSpPr/>
          <p:nvPr/>
        </p:nvSpPr>
        <p:spPr>
          <a:xfrm>
            <a:off x="4760329" y="3606855"/>
            <a:ext cx="239213" cy="228600"/>
          </a:xfrm>
          <a:prstGeom prst="ellipse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742830-A47C-419B-0E8C-7FD8206A1388}"/>
              </a:ext>
            </a:extLst>
          </p:cNvPr>
          <p:cNvGrpSpPr/>
          <p:nvPr/>
        </p:nvGrpSpPr>
        <p:grpSpPr>
          <a:xfrm>
            <a:off x="-31192" y="6603991"/>
            <a:ext cx="2052332" cy="295888"/>
            <a:chOff x="10135148" y="6515659"/>
            <a:chExt cx="2052332" cy="295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133B9F-47EB-B6EA-31B4-7ABAA811B10A}"/>
                </a:ext>
              </a:extLst>
            </p:cNvPr>
            <p:cNvSpPr/>
            <p:nvPr/>
          </p:nvSpPr>
          <p:spPr>
            <a:xfrm>
              <a:off x="10135148" y="6534548"/>
              <a:ext cx="20523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12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ที่มา</a:t>
              </a:r>
              <a:r>
                <a:rPr lang="en-US" sz="12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: </a:t>
              </a:r>
              <a:r>
                <a:rPr lang="th-TH" sz="12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กฟผ. กฟน. และ </a:t>
              </a:r>
              <a:r>
                <a:rPr lang="th-TH" sz="1200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กฟภ.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5D746A-CF4B-C38C-7E17-D17F473E0D58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972" y="6515659"/>
              <a:ext cx="190644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B828EBD5-5CC4-4BEA-89B7-B5C7D771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88" y="6351395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15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4AA840D-67D5-58B3-FA64-E912A455AC30}"/>
              </a:ext>
            </a:extLst>
          </p:cNvPr>
          <p:cNvSpPr/>
          <p:nvPr/>
        </p:nvSpPr>
        <p:spPr>
          <a:xfrm>
            <a:off x="949886" y="2234885"/>
            <a:ext cx="1762403" cy="356954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4">
            <a:extLst>
              <a:ext uri="{FF2B5EF4-FFF2-40B4-BE49-F238E27FC236}">
                <a16:creationId xmlns:a16="http://schemas.microsoft.com/office/drawing/2014/main" id="{306408D5-7FE4-5011-4B92-894F9E8E31CC}"/>
              </a:ext>
            </a:extLst>
          </p:cNvPr>
          <p:cNvSpPr/>
          <p:nvPr/>
        </p:nvSpPr>
        <p:spPr>
          <a:xfrm flipH="1">
            <a:off x="-2" y="-99392"/>
            <a:ext cx="8083413" cy="6957392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148AF8D-5371-4B4A-AF0C-5269DA0F0720}"/>
              </a:ext>
            </a:extLst>
          </p:cNvPr>
          <p:cNvSpPr/>
          <p:nvPr/>
        </p:nvSpPr>
        <p:spPr>
          <a:xfrm>
            <a:off x="-682011" y="-49179"/>
            <a:ext cx="8083413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EC779-B4DC-467F-BFC7-FEB1D871AB47}"/>
              </a:ext>
            </a:extLst>
          </p:cNvPr>
          <p:cNvSpPr txBox="1"/>
          <p:nvPr/>
        </p:nvSpPr>
        <p:spPr>
          <a:xfrm>
            <a:off x="74256" y="77021"/>
            <a:ext cx="692597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r>
              <a:rPr lang="th-TH" altLang="ko-KR" sz="3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การใช้ไฟฟ้าในกลุ่ม </a:t>
            </a:r>
            <a:r>
              <a:rPr lang="th-TH" altLang="ko-KR" sz="3200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cs typeface="Kanit" pitchFamily="2" charset="-34"/>
              </a:rPr>
              <a:t>อุตสาหกรรมสำคัญ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595157C-057E-96AE-FF18-109C647C2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200966"/>
              </p:ext>
            </p:extLst>
          </p:nvPr>
        </p:nvGraphicFramePr>
        <p:xfrm>
          <a:off x="120670" y="1196753"/>
          <a:ext cx="7487497" cy="449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47FC6E16-B1A7-B973-9F27-088B841EF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545" y="1010946"/>
            <a:ext cx="7577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400" b="1" dirty="0" err="1">
                <a:latin typeface="Kanit" pitchFamily="2" charset="-34"/>
                <a:cs typeface="Kanit" pitchFamily="2" charset="-34"/>
              </a:rPr>
              <a:t>GWh</a:t>
            </a:r>
            <a:endParaRPr lang="en-US" altLang="en-US" sz="1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BB37D87-C594-BCC0-4568-B2C59C87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001" y="1897087"/>
            <a:ext cx="8545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th-TH" altLang="en-US" sz="1400" b="1" dirty="0">
                <a:solidFill>
                  <a:srgbClr val="F79646">
                    <a:lumMod val="75000"/>
                  </a:srgbClr>
                </a:solidFill>
                <a:latin typeface="Kanit" pitchFamily="2" charset="-34"/>
                <a:cs typeface="Kanit" pitchFamily="2" charset="-34"/>
              </a:rPr>
              <a:t>อาหาร</a:t>
            </a:r>
            <a:endParaRPr lang="en-US" altLang="en-US" sz="1100" b="1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800FDB-5C30-E6FB-1DF6-B75FB52243AF}"/>
              </a:ext>
            </a:extLst>
          </p:cNvPr>
          <p:cNvSpPr txBox="1"/>
          <p:nvPr/>
        </p:nvSpPr>
        <p:spPr>
          <a:xfrm>
            <a:off x="6860767" y="32652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rgbClr val="0070C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อิเล็กทรอนิกส์</a:t>
            </a:r>
            <a:endParaRPr lang="th-TH" sz="1100" b="1" dirty="0">
              <a:solidFill>
                <a:srgbClr val="00B050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E804F-05EF-B2F1-A5B8-B0A44B4B20F7}"/>
              </a:ext>
            </a:extLst>
          </p:cNvPr>
          <p:cNvSpPr txBox="1"/>
          <p:nvPr/>
        </p:nvSpPr>
        <p:spPr>
          <a:xfrm>
            <a:off x="6781317" y="3697868"/>
            <a:ext cx="118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h-TH" sz="1400" b="1" dirty="0">
                <a:solidFill>
                  <a:srgbClr val="FF3399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เหล็กและ</a:t>
            </a:r>
            <a:br>
              <a:rPr lang="th-TH" sz="1400" b="1" dirty="0">
                <a:solidFill>
                  <a:srgbClr val="FF3399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</a:br>
            <a:r>
              <a:rPr lang="th-TH" sz="1400" b="1" dirty="0">
                <a:solidFill>
                  <a:srgbClr val="FF3399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โลหะพื้นฐาน</a:t>
            </a:r>
            <a:endParaRPr lang="th-TH" sz="1100" b="1" dirty="0">
              <a:solidFill>
                <a:srgbClr val="00B050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2037C-11DA-D511-42C5-EB7C24005DC9}"/>
              </a:ext>
            </a:extLst>
          </p:cNvPr>
          <p:cNvSpPr txBox="1"/>
          <p:nvPr/>
        </p:nvSpPr>
        <p:spPr>
          <a:xfrm>
            <a:off x="6967176" y="4417367"/>
            <a:ext cx="86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rgbClr val="8064A2">
                    <a:lumMod val="75000"/>
                  </a:srgb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ยานยนต์</a:t>
            </a:r>
            <a:endParaRPr lang="th-TH" sz="1100" b="1" dirty="0">
              <a:solidFill>
                <a:srgbClr val="FF0000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AB5E1-F79F-1229-6E24-82136915DC17}"/>
              </a:ext>
            </a:extLst>
          </p:cNvPr>
          <p:cNvSpPr txBox="1"/>
          <p:nvPr/>
        </p:nvSpPr>
        <p:spPr>
          <a:xfrm>
            <a:off x="6921904" y="4201343"/>
            <a:ext cx="939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00B05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พลาสติก</a:t>
            </a:r>
            <a:endParaRPr lang="th-TH" sz="1100" b="1" dirty="0">
              <a:solidFill>
                <a:srgbClr val="00B050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CBD127-A7CE-0CDA-1A5A-11746D4DE03C}"/>
              </a:ext>
            </a:extLst>
          </p:cNvPr>
          <p:cNvCxnSpPr/>
          <p:nvPr/>
        </p:nvCxnSpPr>
        <p:spPr>
          <a:xfrm>
            <a:off x="2279576" y="1556792"/>
            <a:ext cx="0" cy="347472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61C6F7-A721-2FB8-A61A-9E4447316AE2}"/>
              </a:ext>
            </a:extLst>
          </p:cNvPr>
          <p:cNvSpPr txBox="1"/>
          <p:nvPr/>
        </p:nvSpPr>
        <p:spPr>
          <a:xfrm>
            <a:off x="8096539" y="1412776"/>
            <a:ext cx="41085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การใช้ไฟฟ้าในกลุ่ม</a:t>
            </a:r>
            <a:b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อุตสาหกรรมสำคัญ </a:t>
            </a:r>
            <a:b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2400" b="1" u="sng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ในปี 2567</a:t>
            </a:r>
            <a: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br>
              <a:rPr lang="th-TH" altLang="en-US" sz="2000" b="1" dirty="0">
                <a:solidFill>
                  <a:srgbClr val="FF3300"/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ปรับตัวเพิ่มขึ้นในกลุ่มอาหาร อิเล็กทรอนิกส์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เหล็กและโลหะพื้นฐาน  และพลาสติก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จากการอุปโภคบริโภคภาคเอกชน</a:t>
            </a:r>
            <a:br>
              <a:rPr lang="th-TH" altLang="en-US" sz="160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ที่ขยายตัวได้ดี และการส่งออกที่ขยายตัว</a:t>
            </a:r>
            <a:br>
              <a:rPr lang="th-TH" alt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1600" u="sng" dirty="0">
                <a:latin typeface="Kanit" pitchFamily="2" charset="-34"/>
                <a:cs typeface="Kanit" pitchFamily="2" charset="-34"/>
              </a:rPr>
              <a:t>ขณะที่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การใช้ไฟฟ้าในกลุ่มยานยนต์ลดลง</a:t>
            </a:r>
            <a:br>
              <a:rPr lang="th-TH" alt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ตามการส่งออกยานยนต์ที่ลดลง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441D7D-2CD7-1C35-489A-8A9697FB872A}"/>
              </a:ext>
            </a:extLst>
          </p:cNvPr>
          <p:cNvCxnSpPr/>
          <p:nvPr/>
        </p:nvCxnSpPr>
        <p:spPr>
          <a:xfrm>
            <a:off x="3863752" y="1556792"/>
            <a:ext cx="0" cy="347472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741B997-A0EB-DB05-F04F-91CE8C918B86}"/>
              </a:ext>
            </a:extLst>
          </p:cNvPr>
          <p:cNvSpPr/>
          <p:nvPr/>
        </p:nvSpPr>
        <p:spPr>
          <a:xfrm>
            <a:off x="187233" y="6503980"/>
            <a:ext cx="3173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ที่มา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: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กฟผ. กฟน. และ กฟภ.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DDE0A-7EBE-450A-8B0E-ABEBDE10F15B}"/>
              </a:ext>
            </a:extLst>
          </p:cNvPr>
          <p:cNvSpPr txBox="1"/>
          <p:nvPr/>
        </p:nvSpPr>
        <p:spPr>
          <a:xfrm>
            <a:off x="876662" y="5724545"/>
            <a:ext cx="6155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h-TH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อาหาร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4.0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   อิเล็กทรอนิกส์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7.6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   </a:t>
            </a:r>
            <a:r>
              <a:rPr lang="th-TH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เหล็กและโลหะพื้นฐาน</a:t>
            </a:r>
            <a:r>
              <a:rPr lang="en-US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0.2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 </a:t>
            </a:r>
            <a:br>
              <a:rPr lang="th-TH" alt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พลาสติก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3.3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    ยานยนต์ </a:t>
            </a:r>
            <a:r>
              <a:rPr lang="en-US" alt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  <a:sym typeface="Wingdings 3" panose="05040102010807070707" pitchFamily="18" charset="2"/>
              </a:rPr>
              <a:t></a:t>
            </a:r>
            <a:r>
              <a:rPr lang="th-TH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  <a:sym typeface="Wingdings 3"/>
              </a:rPr>
              <a:t>5.6</a:t>
            </a:r>
            <a:r>
              <a:rPr lang="en-US" sz="1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  <a:sym typeface="Wingdings 3"/>
              </a:rPr>
              <a:t>%</a:t>
            </a:r>
            <a:endParaRPr lang="en-US" altLang="en-US" sz="1600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31EFEA6-039F-449B-BA4C-63A14E5A239A}"/>
              </a:ext>
            </a:extLst>
          </p:cNvPr>
          <p:cNvSpPr/>
          <p:nvPr/>
        </p:nvSpPr>
        <p:spPr>
          <a:xfrm>
            <a:off x="723159" y="5636562"/>
            <a:ext cx="6596978" cy="663993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B065C80A-8762-4AD7-99A0-1AA0440F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88" y="6351395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16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771F48C-0DCE-3290-2F3D-E99FD11ED2C8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441D7D-2CD7-1C35-489A-8A9697FB872A}"/>
              </a:ext>
            </a:extLst>
          </p:cNvPr>
          <p:cNvCxnSpPr/>
          <p:nvPr/>
        </p:nvCxnSpPr>
        <p:spPr>
          <a:xfrm>
            <a:off x="5447928" y="1538456"/>
            <a:ext cx="0" cy="347472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4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4">
            <a:extLst>
              <a:ext uri="{FF2B5EF4-FFF2-40B4-BE49-F238E27FC236}">
                <a16:creationId xmlns:a16="http://schemas.microsoft.com/office/drawing/2014/main" id="{6B097726-6D41-7AAC-B759-7B824174DB35}"/>
              </a:ext>
            </a:extLst>
          </p:cNvPr>
          <p:cNvSpPr/>
          <p:nvPr/>
        </p:nvSpPr>
        <p:spPr>
          <a:xfrm flipH="1">
            <a:off x="-52795" y="0"/>
            <a:ext cx="4351076" cy="6858000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spcBef>
                <a:spcPct val="0"/>
              </a:spcBef>
              <a:buNone/>
              <a:defRPr/>
            </a:pPr>
            <a:endParaRPr lang="th-TH" altLang="en-US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7B3404D-3D83-497C-9B3C-C7431DF0DFF8}"/>
              </a:ext>
            </a:extLst>
          </p:cNvPr>
          <p:cNvSpPr/>
          <p:nvPr/>
        </p:nvSpPr>
        <p:spPr>
          <a:xfrm>
            <a:off x="-682011" y="-49179"/>
            <a:ext cx="7354075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BC1688-BA1D-0130-AE2A-0132E2D56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863812"/>
              </p:ext>
            </p:extLst>
          </p:nvPr>
        </p:nvGraphicFramePr>
        <p:xfrm>
          <a:off x="4367808" y="908720"/>
          <a:ext cx="7240333" cy="482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F65C69-8B78-7CA6-9E9F-9CFEDB41BCD6}"/>
              </a:ext>
            </a:extLst>
          </p:cNvPr>
          <p:cNvSpPr txBox="1"/>
          <p:nvPr/>
        </p:nvSpPr>
        <p:spPr>
          <a:xfrm>
            <a:off x="191344" y="106630"/>
            <a:ext cx="61645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pPr algn="l"/>
            <a:r>
              <a:rPr lang="th-TH" altLang="ko-KR" sz="32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การใช้ไฟฟ้าในกลุ่ม </a:t>
            </a:r>
            <a:r>
              <a:rPr lang="th-TH" altLang="ko-KR" sz="3200" dirty="0">
                <a:solidFill>
                  <a:schemeClr val="accent6">
                    <a:lumMod val="50000"/>
                  </a:schemeClr>
                </a:solidFill>
                <a:latin typeface="Kanit" pitchFamily="2" charset="-34"/>
                <a:cs typeface="Kanit" pitchFamily="2" charset="-34"/>
              </a:rPr>
              <a:t>ธุรกิจสำคัญ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DAD1-BE72-6734-1763-B9CE99ED6686}"/>
              </a:ext>
            </a:extLst>
          </p:cNvPr>
          <p:cNvSpPr txBox="1"/>
          <p:nvPr/>
        </p:nvSpPr>
        <p:spPr>
          <a:xfrm>
            <a:off x="11128588" y="3769295"/>
            <a:ext cx="84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ขายส่ง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2CB9-6DB2-3B82-3ADB-E68EC7CDBC38}"/>
              </a:ext>
            </a:extLst>
          </p:cNvPr>
          <p:cNvSpPr txBox="1"/>
          <p:nvPr/>
        </p:nvSpPr>
        <p:spPr>
          <a:xfrm>
            <a:off x="11230584" y="3481196"/>
            <a:ext cx="92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rgbClr val="C0000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ขายปลีก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0701-708A-24F2-E0D2-C526FDD76B7A}"/>
              </a:ext>
            </a:extLst>
          </p:cNvPr>
          <p:cNvSpPr txBox="1"/>
          <p:nvPr/>
        </p:nvSpPr>
        <p:spPr>
          <a:xfrm>
            <a:off x="11231680" y="3284984"/>
            <a:ext cx="785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chemeClr val="accent4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โรงแรม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11076-969C-7460-D379-1AA07BC2FA1D}"/>
              </a:ext>
            </a:extLst>
          </p:cNvPr>
          <p:cNvSpPr txBox="1"/>
          <p:nvPr/>
        </p:nvSpPr>
        <p:spPr>
          <a:xfrm>
            <a:off x="10684853" y="1609636"/>
            <a:ext cx="158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1050" b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th-TH" sz="1400" dirty="0" err="1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อะพาร์ต</a:t>
            </a:r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เมนต์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</a:br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และเกสต์เฮาส์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54DDA-34B8-74EB-84D4-D18FA263D17F}"/>
              </a:ext>
            </a:extLst>
          </p:cNvPr>
          <p:cNvSpPr/>
          <p:nvPr/>
        </p:nvSpPr>
        <p:spPr>
          <a:xfrm>
            <a:off x="10887470" y="2833191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rgbClr val="00B0F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ห้างสรรพสินค้า</a:t>
            </a:r>
            <a:endParaRPr lang="en-US" sz="1400" b="1" dirty="0">
              <a:solidFill>
                <a:srgbClr val="00B0F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08791F-1D47-319D-644E-FE528AA0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185" y="1177007"/>
            <a:ext cx="7577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400" b="1" dirty="0" err="1">
                <a:latin typeface="Kanit" pitchFamily="2" charset="-34"/>
                <a:cs typeface="Kanit" pitchFamily="2" charset="-34"/>
              </a:rPr>
              <a:t>GWh</a:t>
            </a:r>
            <a:endParaRPr lang="en-US" altLang="en-US" sz="1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558788-DD0C-5435-4F47-36C3064D5AD5}"/>
              </a:ext>
            </a:extLst>
          </p:cNvPr>
          <p:cNvSpPr txBox="1"/>
          <p:nvPr/>
        </p:nvSpPr>
        <p:spPr>
          <a:xfrm>
            <a:off x="3587673" y="5881927"/>
            <a:ext cx="880060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  <a:defRPr/>
            </a:pP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อะพาร์ตเมนต์และเกสต์เฮาส์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10.6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     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ห้างสรรพสินค้า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4.2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  </a:t>
            </a:r>
          </a:p>
          <a:p>
            <a:pPr algn="ctr">
              <a:spcBef>
                <a:spcPts val="600"/>
              </a:spcBef>
              <a:buNone/>
              <a:defRPr/>
            </a:pP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โรงแรม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10.7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      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ขายปลีก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6.9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      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ขายส่ง </a:t>
            </a:r>
            <a:r>
              <a:rPr lang="th-TH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  <a:sym typeface="Wingdings 3"/>
              </a:rPr>
              <a:t>4.2</a:t>
            </a:r>
            <a:r>
              <a:rPr lang="en-US" altLang="en-US" sz="1600" dirty="0">
                <a:solidFill>
                  <a:srgbClr val="1BB765"/>
                </a:solidFill>
                <a:latin typeface="Kanit" pitchFamily="2" charset="-34"/>
                <a:cs typeface="Kanit" pitchFamily="2" charset="-34"/>
              </a:rPr>
              <a:t>%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C4E80D-D841-F142-7951-62AA7960F5DB}"/>
              </a:ext>
            </a:extLst>
          </p:cNvPr>
          <p:cNvCxnSpPr/>
          <p:nvPr/>
        </p:nvCxnSpPr>
        <p:spPr>
          <a:xfrm>
            <a:off x="8140164" y="1628800"/>
            <a:ext cx="0" cy="3474720"/>
          </a:xfrm>
          <a:prstGeom prst="line">
            <a:avLst/>
          </a:prstGeom>
          <a:ln w="19050">
            <a:solidFill>
              <a:srgbClr val="FF7C8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486DE8-6021-61D3-69F4-495048D335AA}"/>
              </a:ext>
            </a:extLst>
          </p:cNvPr>
          <p:cNvCxnSpPr/>
          <p:nvPr/>
        </p:nvCxnSpPr>
        <p:spPr>
          <a:xfrm>
            <a:off x="6555988" y="1628800"/>
            <a:ext cx="0" cy="3474720"/>
          </a:xfrm>
          <a:prstGeom prst="line">
            <a:avLst/>
          </a:prstGeom>
          <a:ln w="19050">
            <a:solidFill>
              <a:srgbClr val="FF7C8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C48A54-429C-55A1-E130-B7CBA1750B22}"/>
              </a:ext>
            </a:extLst>
          </p:cNvPr>
          <p:cNvGrpSpPr/>
          <p:nvPr/>
        </p:nvGrpSpPr>
        <p:grpSpPr>
          <a:xfrm>
            <a:off x="10140046" y="6603991"/>
            <a:ext cx="2052332" cy="295888"/>
            <a:chOff x="10135148" y="6515659"/>
            <a:chExt cx="2052332" cy="2958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EE1099-050A-7075-9616-E424CF8E1090}"/>
                </a:ext>
              </a:extLst>
            </p:cNvPr>
            <p:cNvSpPr/>
            <p:nvPr/>
          </p:nvSpPr>
          <p:spPr>
            <a:xfrm>
              <a:off x="10135148" y="6534548"/>
              <a:ext cx="20523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th-TH" sz="12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Sukhumvit Set" panose="02000506000000020004" pitchFamily="2" charset="-34"/>
                </a:rPr>
                <a:t>ที่มา</a:t>
              </a:r>
              <a:r>
                <a:rPr lang="en-US" sz="12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Sukhumvit Set" panose="02000506000000020004" pitchFamily="2" charset="-34"/>
                </a:rPr>
                <a:t>: </a:t>
              </a:r>
              <a:r>
                <a:rPr lang="th-TH" sz="12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Sukhumvit Set" panose="02000506000000020004" pitchFamily="2" charset="-34"/>
                </a:rPr>
                <a:t>กฟผ. กฟน. และ กฟภ.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594F3-41DC-64D1-9264-7B8B69BC235F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6515659"/>
              <a:ext cx="190644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C45ED1-1E10-7630-6CC7-F9A310A39EDF}"/>
              </a:ext>
            </a:extLst>
          </p:cNvPr>
          <p:cNvSpPr txBox="1"/>
          <p:nvPr/>
        </p:nvSpPr>
        <p:spPr>
          <a:xfrm>
            <a:off x="49294" y="1484784"/>
            <a:ext cx="41318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การใช้ไฟฟ้าในกลุ่มธุรกิจสำคัญ </a:t>
            </a:r>
            <a:b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</a:br>
            <a:r>
              <a:rPr lang="th-TH" altLang="en-US" sz="2400" b="1" u="sng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ในปี 2567</a:t>
            </a:r>
            <a:r>
              <a:rPr lang="th-TH" altLang="en-US" sz="24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br>
              <a:rPr lang="th-TH" altLang="en-US" sz="1800" b="1" dirty="0"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ปรับตัวเพิ่มขึ้นในทุกกลุ่มธุรกิจสำคัญ </a:t>
            </a:r>
            <a:br>
              <a:rPr lang="th-TH" altLang="en-US" sz="160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spc="-30" dirty="0">
                <a:latin typeface="Kanit" pitchFamily="2" charset="-34"/>
                <a:cs typeface="Kanit" pitchFamily="2" charset="-34"/>
              </a:rPr>
              <a:t>โดยเฉพาะอะพาร์ตเมนต์และเกสต์เฮาส์ และโรงแรม 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ตามการขยายตัวของภาคการท่องเที่ยวที่ดีขึ้น</a:t>
            </a:r>
            <a:br>
              <a:rPr lang="th-TH" altLang="en-US" sz="160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จากมาตรการส่งเสริมกิจกรรมการท่องเที่ยว</a:t>
            </a:r>
            <a:br>
              <a:rPr lang="th-TH" altLang="en-US" sz="160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ในประเทศอย่างต่อเนื่อง โดยเฉพาะอย่างยิ่ง</a:t>
            </a:r>
            <a:br>
              <a:rPr lang="th-TH" altLang="en-US" sz="160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การใช้ไฟฟ้าในโรงแรม</a:t>
            </a:r>
            <a:r>
              <a:rPr lang="th-TH" altLang="en-US" sz="1600" spc="-30" dirty="0">
                <a:latin typeface="Kanit" pitchFamily="2" charset="-34"/>
                <a:cs typeface="Kanit" pitchFamily="2" charset="-34"/>
              </a:rPr>
              <a:t>ที่เพิ่มขึ้น 1</a:t>
            </a:r>
            <a:r>
              <a:rPr lang="en-GB" altLang="en-US" sz="1600" spc="-30" dirty="0">
                <a:latin typeface="Kanit" pitchFamily="2" charset="-34"/>
                <a:cs typeface="Kanit" pitchFamily="2" charset="-34"/>
              </a:rPr>
              <a:t>0</a:t>
            </a:r>
            <a:r>
              <a:rPr lang="th-TH" altLang="en-US" sz="1600" spc="-30" dirty="0">
                <a:latin typeface="Kanit" pitchFamily="2" charset="-34"/>
                <a:cs typeface="Kanit" pitchFamily="2" charset="-34"/>
              </a:rPr>
              <a:t>.7</a:t>
            </a:r>
            <a:r>
              <a:rPr lang="en-US" altLang="en-US" sz="1600" spc="-30" dirty="0"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spc="-30" dirty="0">
                <a:latin typeface="Kanit" pitchFamily="2" charset="-34"/>
                <a:cs typeface="Kanit" pitchFamily="2" charset="-34"/>
              </a:rPr>
              <a:t> </a:t>
            </a:r>
            <a:br>
              <a:rPr lang="th-TH" altLang="en-US" sz="1600" spc="-30" dirty="0">
                <a:latin typeface="Kanit" pitchFamily="2" charset="-34"/>
                <a:cs typeface="Kanit" pitchFamily="2" charset="-34"/>
              </a:rPr>
            </a:br>
            <a:r>
              <a:rPr lang="th-TH" altLang="en-US" sz="1600" spc="-30" dirty="0">
                <a:latin typeface="Kanit" pitchFamily="2" charset="-34"/>
                <a:cs typeface="Kanit" pitchFamily="2" charset="-34"/>
              </a:rPr>
              <a:t>สอดคล้องกับอัตราการเข้าพักแรม 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ซึ่งอยู่ที่ 7</a:t>
            </a:r>
            <a:r>
              <a:rPr lang="en-GB" altLang="en-US" sz="1600" dirty="0">
                <a:latin typeface="Kanit" pitchFamily="2" charset="-34"/>
                <a:cs typeface="Kanit" pitchFamily="2" charset="-34"/>
              </a:rPr>
              <a:t>2</a:t>
            </a:r>
            <a:r>
              <a:rPr lang="en-US" altLang="en-US" sz="1600" dirty="0"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 สูงกว่าช่วงเดียวกันของปีก่อน ซึ่งอยู่ที่ 6</a:t>
            </a:r>
            <a:r>
              <a:rPr lang="en-GB" altLang="en-US" sz="1600" dirty="0">
                <a:latin typeface="Kanit" pitchFamily="2" charset="-34"/>
                <a:cs typeface="Kanit" pitchFamily="2" charset="-34"/>
              </a:rPr>
              <a:t>7</a:t>
            </a:r>
            <a:r>
              <a:rPr lang="en-US" altLang="en-US" sz="1600" dirty="0">
                <a:latin typeface="Kanit" pitchFamily="2" charset="-34"/>
                <a:cs typeface="Kanit" pitchFamily="2" charset="-34"/>
              </a:rPr>
              <a:t>%</a:t>
            </a:r>
            <a:r>
              <a:rPr lang="th-TH" altLang="en-US" sz="1600" dirty="0">
                <a:latin typeface="Kanit" pitchFamily="2" charset="-34"/>
                <a:cs typeface="Kanit" pitchFamily="2" charset="-34"/>
              </a:rPr>
              <a:t> </a:t>
            </a:r>
            <a:endParaRPr lang="th-TH" altLang="en-US" sz="1400" strike="sngStrike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A3576F-D05C-4A7C-9BDA-BCB114DFEB4B}"/>
              </a:ext>
            </a:extLst>
          </p:cNvPr>
          <p:cNvSpPr/>
          <p:nvPr/>
        </p:nvSpPr>
        <p:spPr>
          <a:xfrm>
            <a:off x="5231904" y="5805264"/>
            <a:ext cx="6120680" cy="779839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820AB789-2805-454E-927E-6D0A81F3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88" y="6351395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17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5D477F8-497E-F6D5-986F-A6527D63485F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C4E80D-D841-F142-7951-62AA7960F5DB}"/>
              </a:ext>
            </a:extLst>
          </p:cNvPr>
          <p:cNvCxnSpPr/>
          <p:nvPr/>
        </p:nvCxnSpPr>
        <p:spPr>
          <a:xfrm>
            <a:off x="9729451" y="1628800"/>
            <a:ext cx="0" cy="3474720"/>
          </a:xfrm>
          <a:prstGeom prst="line">
            <a:avLst/>
          </a:prstGeom>
          <a:ln w="19050">
            <a:solidFill>
              <a:srgbClr val="FF7C8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9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F92D4EAD-771B-4AB9-8BD2-48524AE9C9DA}"/>
              </a:ext>
            </a:extLst>
          </p:cNvPr>
          <p:cNvSpPr/>
          <p:nvPr/>
        </p:nvSpPr>
        <p:spPr>
          <a:xfrm>
            <a:off x="-491969" y="-59675"/>
            <a:ext cx="10076163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BDAA2C-6E6E-43CC-B3C9-39FEDAD3515B}"/>
              </a:ext>
            </a:extLst>
          </p:cNvPr>
          <p:cNvSpPr txBox="1">
            <a:spLocks noChangeArrowheads="1"/>
          </p:cNvSpPr>
          <p:nvPr/>
        </p:nvSpPr>
        <p:spPr>
          <a:xfrm>
            <a:off x="485321" y="31604"/>
            <a:ext cx="9098873" cy="1072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5400" b="1" baseline="30000" dirty="0">
                <a:latin typeface="Kanit" pitchFamily="2" charset="-34"/>
                <a:ea typeface="Tahoma" pitchFamily="34" charset="0"/>
                <a:cs typeface="Kanit" pitchFamily="2" charset="-34"/>
              </a:rPr>
              <a:t>ราคาพลังงาน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B4B3C0-093D-42A7-995F-B5FB633F5807}"/>
              </a:ext>
            </a:extLst>
          </p:cNvPr>
          <p:cNvGrpSpPr/>
          <p:nvPr/>
        </p:nvGrpSpPr>
        <p:grpSpPr>
          <a:xfrm>
            <a:off x="6490082" y="1182927"/>
            <a:ext cx="3291666" cy="949929"/>
            <a:chOff x="6730003" y="1954940"/>
            <a:chExt cx="2362140" cy="724554"/>
          </a:xfrm>
        </p:grpSpPr>
        <p:sp>
          <p:nvSpPr>
            <p:cNvPr id="12" name="Round Diagonal Corner Rectangle 3">
              <a:extLst>
                <a:ext uri="{FF2B5EF4-FFF2-40B4-BE49-F238E27FC236}">
                  <a16:creationId xmlns:a16="http://schemas.microsoft.com/office/drawing/2014/main" id="{18B48559-D4E5-4DA8-842C-3E48F02862CB}"/>
                </a:ext>
              </a:extLst>
            </p:cNvPr>
            <p:cNvSpPr/>
            <p:nvPr/>
          </p:nvSpPr>
          <p:spPr>
            <a:xfrm>
              <a:off x="7275871" y="1994052"/>
              <a:ext cx="1816272" cy="64633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500B334C-29A6-4B23-B357-B4AFB9F37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003" y="1954940"/>
              <a:ext cx="725403" cy="724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2E7B-91EF-4C07-9DF4-BBC7CDBFF817}"/>
              </a:ext>
            </a:extLst>
          </p:cNvPr>
          <p:cNvSpPr/>
          <p:nvPr/>
        </p:nvSpPr>
        <p:spPr>
          <a:xfrm>
            <a:off x="7634271" y="1320319"/>
            <a:ext cx="2036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ราคาน้ำมันสำเร็จรูป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ตลาดสิงคโปร์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C41E26-2A2D-4746-B49F-DFB697927DEF}"/>
              </a:ext>
            </a:extLst>
          </p:cNvPr>
          <p:cNvGrpSpPr/>
          <p:nvPr/>
        </p:nvGrpSpPr>
        <p:grpSpPr>
          <a:xfrm>
            <a:off x="767408" y="1248778"/>
            <a:ext cx="2602505" cy="818225"/>
            <a:chOff x="4570425" y="2040296"/>
            <a:chExt cx="2088276" cy="63537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78C98D6-ECD5-461C-9E0B-968C2D7A9937}"/>
                </a:ext>
              </a:extLst>
            </p:cNvPr>
            <p:cNvGrpSpPr/>
            <p:nvPr/>
          </p:nvGrpSpPr>
          <p:grpSpPr>
            <a:xfrm>
              <a:off x="4881882" y="2054553"/>
              <a:ext cx="1776819" cy="619819"/>
              <a:chOff x="7107622" y="2077322"/>
              <a:chExt cx="1834471" cy="639931"/>
            </a:xfrm>
          </p:grpSpPr>
          <p:sp>
            <p:nvSpPr>
              <p:cNvPr id="60" name="Round Diagonal Corner Rectangle 132">
                <a:extLst>
                  <a:ext uri="{FF2B5EF4-FFF2-40B4-BE49-F238E27FC236}">
                    <a16:creationId xmlns:a16="http://schemas.microsoft.com/office/drawing/2014/main" id="{CF824811-67F6-4F7C-942C-830D9C850FE1}"/>
                  </a:ext>
                </a:extLst>
              </p:cNvPr>
              <p:cNvSpPr/>
              <p:nvPr/>
            </p:nvSpPr>
            <p:spPr>
              <a:xfrm>
                <a:off x="7107622" y="2077322"/>
                <a:ext cx="1834471" cy="63993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E245AF-CD10-415A-8A0E-C633E837470A}"/>
                  </a:ext>
                </a:extLst>
              </p:cNvPr>
              <p:cNvSpPr/>
              <p:nvPr/>
            </p:nvSpPr>
            <p:spPr>
              <a:xfrm>
                <a:off x="7507054" y="2147962"/>
                <a:ext cx="1241946" cy="518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ราคาน้ำมันดิบ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  <a:p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ตลาดโลก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76847B-C794-4665-9119-35AC7061AB3B}"/>
                </a:ext>
              </a:extLst>
            </p:cNvPr>
            <p:cNvGrpSpPr/>
            <p:nvPr/>
          </p:nvGrpSpPr>
          <p:grpSpPr>
            <a:xfrm>
              <a:off x="4570425" y="2040296"/>
              <a:ext cx="635390" cy="635375"/>
              <a:chOff x="4966578" y="4627051"/>
              <a:chExt cx="722658" cy="72264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3025B02-8FFE-45D6-8FF8-DDC4396214F0}"/>
                  </a:ext>
                </a:extLst>
              </p:cNvPr>
              <p:cNvSpPr/>
              <p:nvPr/>
            </p:nvSpPr>
            <p:spPr>
              <a:xfrm>
                <a:off x="4968069" y="4627051"/>
                <a:ext cx="721167" cy="72116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5B36DF7-C830-4176-A243-DFDAE9EE67E6}"/>
                  </a:ext>
                </a:extLst>
              </p:cNvPr>
              <p:cNvSpPr/>
              <p:nvPr/>
            </p:nvSpPr>
            <p:spPr>
              <a:xfrm>
                <a:off x="5140521" y="4628525"/>
                <a:ext cx="360583" cy="721167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3BB58D1-9993-4170-8AE3-2007EA572C92}"/>
                  </a:ext>
                </a:extLst>
              </p:cNvPr>
              <p:cNvSpPr/>
              <p:nvPr/>
            </p:nvSpPr>
            <p:spPr>
              <a:xfrm rot="5400000">
                <a:off x="5146870" y="4615824"/>
                <a:ext cx="360583" cy="721167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C4AA7532-DF68-8D36-8F97-66C181780908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980151313"/>
              </p:ext>
            </p:extLst>
          </p:nvPr>
        </p:nvGraphicFramePr>
        <p:xfrm>
          <a:off x="403502" y="2403163"/>
          <a:ext cx="5404466" cy="3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4237181917"/>
              </p:ext>
            </p:extLst>
          </p:nvPr>
        </p:nvGraphicFramePr>
        <p:xfrm>
          <a:off x="5909138" y="2403163"/>
          <a:ext cx="5486400" cy="3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820AB789-2805-454E-927E-6D0A81F3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88" y="6351395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8994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7147-796A-40F4-88F8-6F655230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140" y="6344565"/>
            <a:ext cx="2844800" cy="365125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92D4EAD-771B-4AB9-8BD2-48524AE9C9DA}"/>
              </a:ext>
            </a:extLst>
          </p:cNvPr>
          <p:cNvSpPr/>
          <p:nvPr/>
        </p:nvSpPr>
        <p:spPr>
          <a:xfrm>
            <a:off x="-491969" y="-59675"/>
            <a:ext cx="10076163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BDAA2C-6E6E-43CC-B3C9-39FEDAD3515B}"/>
              </a:ext>
            </a:extLst>
          </p:cNvPr>
          <p:cNvSpPr txBox="1">
            <a:spLocks noChangeArrowheads="1"/>
          </p:cNvSpPr>
          <p:nvPr/>
        </p:nvSpPr>
        <p:spPr>
          <a:xfrm>
            <a:off x="485321" y="31604"/>
            <a:ext cx="9098873" cy="1072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5400" b="1" baseline="30000" dirty="0">
                <a:latin typeface="Kanit" pitchFamily="2" charset="-34"/>
                <a:ea typeface="Tahoma" pitchFamily="34" charset="0"/>
                <a:cs typeface="Kanit" pitchFamily="2" charset="-34"/>
              </a:rPr>
              <a:t>ราคาพลังงาน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CC5E4-A714-48CF-8793-396A079B90E6}"/>
              </a:ext>
            </a:extLst>
          </p:cNvPr>
          <p:cNvGrpSpPr/>
          <p:nvPr/>
        </p:nvGrpSpPr>
        <p:grpSpPr>
          <a:xfrm>
            <a:off x="994699" y="1140230"/>
            <a:ext cx="2733127" cy="836419"/>
            <a:chOff x="7293285" y="2083406"/>
            <a:chExt cx="1852421" cy="537178"/>
          </a:xfrm>
        </p:grpSpPr>
        <p:sp>
          <p:nvSpPr>
            <p:cNvPr id="33" name="Round Diagonal Corner Rectangle 197">
              <a:extLst>
                <a:ext uri="{FF2B5EF4-FFF2-40B4-BE49-F238E27FC236}">
                  <a16:creationId xmlns:a16="http://schemas.microsoft.com/office/drawing/2014/main" id="{39ED9377-C30D-4968-9D85-3253B24F82F5}"/>
                </a:ext>
              </a:extLst>
            </p:cNvPr>
            <p:cNvSpPr/>
            <p:nvPr/>
          </p:nvSpPr>
          <p:spPr>
            <a:xfrm>
              <a:off x="7614878" y="2188682"/>
              <a:ext cx="1530828" cy="3282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ECCB9D-C086-4E08-A47D-CA7045A816F4}"/>
                </a:ext>
              </a:extLst>
            </p:cNvPr>
            <p:cNvSpPr/>
            <p:nvPr/>
          </p:nvSpPr>
          <p:spPr>
            <a:xfrm>
              <a:off x="7293285" y="2083406"/>
              <a:ext cx="537178" cy="5371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D:\7. Infographic EPPO\Picture icon\Color Icon\botijao.png">
              <a:extLst>
                <a:ext uri="{FF2B5EF4-FFF2-40B4-BE49-F238E27FC236}">
                  <a16:creationId xmlns:a16="http://schemas.microsoft.com/office/drawing/2014/main" id="{1A480AB3-1CFF-4DE6-B84C-282A80F44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249" y="2174962"/>
              <a:ext cx="283251" cy="364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238201-1F36-4A12-8F0D-AC549CE87BA3}"/>
                </a:ext>
              </a:extLst>
            </p:cNvPr>
            <p:cNvSpPr/>
            <p:nvPr/>
          </p:nvSpPr>
          <p:spPr>
            <a:xfrm>
              <a:off x="7830463" y="2229493"/>
              <a:ext cx="1145348" cy="237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ราคานำเข้า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LPG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63DB28-2A4D-49C7-8F06-C8001D251D07}"/>
              </a:ext>
            </a:extLst>
          </p:cNvPr>
          <p:cNvGrpSpPr/>
          <p:nvPr/>
        </p:nvGrpSpPr>
        <p:grpSpPr>
          <a:xfrm>
            <a:off x="7032104" y="1164886"/>
            <a:ext cx="2088036" cy="783982"/>
            <a:chOff x="8809332" y="3464600"/>
            <a:chExt cx="1451300" cy="5371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0C7D74-A1B9-487E-B4AF-E08F780075CB}"/>
                </a:ext>
              </a:extLst>
            </p:cNvPr>
            <p:cNvGrpSpPr/>
            <p:nvPr/>
          </p:nvGrpSpPr>
          <p:grpSpPr>
            <a:xfrm>
              <a:off x="8809332" y="3464600"/>
              <a:ext cx="1451300" cy="537178"/>
              <a:chOff x="7293285" y="2083406"/>
              <a:chExt cx="1451300" cy="537178"/>
            </a:xfrm>
          </p:grpSpPr>
          <p:sp>
            <p:nvSpPr>
              <p:cNvPr id="44" name="Round Diagonal Corner Rectangle 206">
                <a:extLst>
                  <a:ext uri="{FF2B5EF4-FFF2-40B4-BE49-F238E27FC236}">
                    <a16:creationId xmlns:a16="http://schemas.microsoft.com/office/drawing/2014/main" id="{87F8E56B-A3E9-4A61-BD67-F8380E18EA4B}"/>
                  </a:ext>
                </a:extLst>
              </p:cNvPr>
              <p:cNvSpPr/>
              <p:nvPr/>
            </p:nvSpPr>
            <p:spPr>
              <a:xfrm>
                <a:off x="7614878" y="2188682"/>
                <a:ext cx="1129707" cy="32826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660F3F5-35C9-4668-BDAD-6A77CBA8BB32}"/>
                  </a:ext>
                </a:extLst>
              </p:cNvPr>
              <p:cNvSpPr/>
              <p:nvPr/>
            </p:nvSpPr>
            <p:spPr>
              <a:xfrm>
                <a:off x="7293285" y="2083406"/>
                <a:ext cx="537178" cy="53717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1DEBA15-1387-4BF7-95EB-DC479AEA0E7F}"/>
                  </a:ext>
                </a:extLst>
              </p:cNvPr>
              <p:cNvSpPr/>
              <p:nvPr/>
            </p:nvSpPr>
            <p:spPr>
              <a:xfrm>
                <a:off x="7837232" y="2222791"/>
                <a:ext cx="787945" cy="253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ราคา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cs typeface="Kanit" pitchFamily="2" charset="-34"/>
                  </a:rPr>
                  <a:t> LNG</a:t>
                </a:r>
                <a:endPara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  <p:pic>
          <p:nvPicPr>
            <p:cNvPr id="42" name="Picture 4" descr="D:\7. Infographic EPPO\Picture icon\Monthly Report Info\EPPO 2015\10-01.png">
              <a:extLst>
                <a:ext uri="{FF2B5EF4-FFF2-40B4-BE49-F238E27FC236}">
                  <a16:creationId xmlns:a16="http://schemas.microsoft.com/office/drawing/2014/main" id="{5CEAB0CA-F786-4384-A1F8-D5E547386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6722" y="3583240"/>
              <a:ext cx="482397" cy="26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C4AA7532-DF68-8D36-8F97-66C181780908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614236262"/>
              </p:ext>
            </p:extLst>
          </p:nvPr>
        </p:nvGraphicFramePr>
        <p:xfrm>
          <a:off x="191344" y="2339378"/>
          <a:ext cx="5760640" cy="3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95807810"/>
              </p:ext>
            </p:extLst>
          </p:nvPr>
        </p:nvGraphicFramePr>
        <p:xfrm>
          <a:off x="6098496" y="2354062"/>
          <a:ext cx="5576149" cy="3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555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201B4F8-FE38-45ED-B324-269E5F64FECA}"/>
              </a:ext>
            </a:extLst>
          </p:cNvPr>
          <p:cNvSpPr/>
          <p:nvPr/>
        </p:nvSpPr>
        <p:spPr>
          <a:xfrm>
            <a:off x="-577571" y="3925"/>
            <a:ext cx="10425127" cy="878668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Diagonal Corners Rounded 85">
            <a:extLst>
              <a:ext uri="{FF2B5EF4-FFF2-40B4-BE49-F238E27FC236}">
                <a16:creationId xmlns:a16="http://schemas.microsoft.com/office/drawing/2014/main" id="{E30D7F42-58F5-15ED-8726-BFBB4FCC384E}"/>
              </a:ext>
            </a:extLst>
          </p:cNvPr>
          <p:cNvSpPr/>
          <p:nvPr/>
        </p:nvSpPr>
        <p:spPr>
          <a:xfrm rot="5400000">
            <a:off x="1734766" y="3429150"/>
            <a:ext cx="1334262" cy="59071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7A6AE69-76F1-1FF0-F15E-031E76E7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48" y="5856093"/>
            <a:ext cx="23715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Arial Unicode MS" pitchFamily="34" charset="-128"/>
                <a:cs typeface="Kanit" pitchFamily="2" charset="-34"/>
              </a:rPr>
              <a:t>7</a:t>
            </a:r>
            <a:r>
              <a:rPr lang="en-US" alt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Arial Unicode MS" pitchFamily="34" charset="-128"/>
                <a:cs typeface="Kanit" pitchFamily="2" charset="-34"/>
              </a:rPr>
              <a:t>2</a:t>
            </a:r>
            <a:r>
              <a:rPr lang="th-TH" altLang="th-TH" sz="36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Arial Unicode MS" pitchFamily="34" charset="-128"/>
                <a:cs typeface="Kanit" pitchFamily="2" charset="-34"/>
              </a:rPr>
              <a:t>***</a:t>
            </a:r>
            <a:endParaRPr lang="th-TH" altLang="th-TH" sz="6000" b="1" baseline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6C270A5-6254-DE97-1C2A-D8D6E568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2" y="6090772"/>
            <a:ext cx="311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การนำเข้า</a:t>
            </a:r>
            <a:r>
              <a:rPr lang="en-US" sz="32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/</a:t>
            </a:r>
            <a:r>
              <a:rPr lang="th-TH" sz="32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การใช้</a:t>
            </a:r>
            <a:endParaRPr lang="th-TH" altLang="th-TH" sz="3200" b="1" dirty="0"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42A697-E1FD-C166-393A-731C1E244E5B}"/>
              </a:ext>
            </a:extLst>
          </p:cNvPr>
          <p:cNvSpPr txBox="1"/>
          <p:nvPr/>
        </p:nvSpPr>
        <p:spPr>
          <a:xfrm>
            <a:off x="5555159" y="6157912"/>
            <a:ext cx="48319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</a:t>
            </a:r>
            <a:r>
              <a:rPr lang="th-TH" sz="1100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มายเหตุ</a:t>
            </a:r>
            <a:r>
              <a:rPr lang="en-US" sz="1100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:</a:t>
            </a:r>
            <a:r>
              <a:rPr lang="en-US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   *    </a:t>
            </a:r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เทียบเท่าน้ำมันดิบ</a:t>
            </a:r>
            <a:endParaRPr lang="en-US" sz="1100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  <a:p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               </a:t>
            </a:r>
            <a:r>
              <a:rPr lang="en-US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 **     การนำเข้า (สุทธิ) หมายถึง การนำเข้าที่หักลบการส่งออกแล้ว</a:t>
            </a:r>
            <a:endParaRPr lang="en-US" sz="1100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  <a:p>
            <a:r>
              <a:rPr lang="en-US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                    **</a:t>
            </a:r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*</a:t>
            </a:r>
            <a:r>
              <a:rPr lang="en-US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1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การนำเข้า/การใช้ ไม่รวมพลังงานทดแทน</a:t>
            </a:r>
            <a:endParaRPr lang="en-US" sz="1100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A80BA650-4CCF-DB63-E1C8-6B3C84258A32}"/>
              </a:ext>
            </a:extLst>
          </p:cNvPr>
          <p:cNvSpPr txBox="1">
            <a:spLocks noChangeArrowheads="1"/>
          </p:cNvSpPr>
          <p:nvPr/>
        </p:nvSpPr>
        <p:spPr>
          <a:xfrm>
            <a:off x="-356053" y="218061"/>
            <a:ext cx="10297144" cy="6206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32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การใช้ การผลิต การนำเข้าพลังงานเชิงพาณิชย์ขั้นต้น</a:t>
            </a:r>
            <a:endParaRPr lang="th-TH" altLang="th-TH" sz="3200" b="1" baseline="30000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92F86FF-CBB1-D21B-456D-3313A5D3507F}"/>
              </a:ext>
            </a:extLst>
          </p:cNvPr>
          <p:cNvGrpSpPr/>
          <p:nvPr/>
        </p:nvGrpSpPr>
        <p:grpSpPr>
          <a:xfrm>
            <a:off x="5170605" y="792765"/>
            <a:ext cx="6826100" cy="4939838"/>
            <a:chOff x="5745088" y="1639507"/>
            <a:chExt cx="6193360" cy="391331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0EC53-BF13-8583-F3DA-E3F29AC54117}"/>
                </a:ext>
              </a:extLst>
            </p:cNvPr>
            <p:cNvSpPr txBox="1"/>
            <p:nvPr/>
          </p:nvSpPr>
          <p:spPr>
            <a:xfrm rot="16200000">
              <a:off x="4035492" y="3349103"/>
              <a:ext cx="3698439" cy="27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พันบาร์เรลเทียบเท่าน้ำมันดิบต่อวัน</a:t>
              </a:r>
            </a:p>
          </p:txBody>
        </p:sp>
        <p:graphicFrame>
          <p:nvGraphicFramePr>
            <p:cNvPr id="78" name="Chart 77">
              <a:extLst>
                <a:ext uri="{FF2B5EF4-FFF2-40B4-BE49-F238E27FC236}">
                  <a16:creationId xmlns:a16="http://schemas.microsoft.com/office/drawing/2014/main" id="{6CB149A8-8B02-21F2-2E14-37F1538AB5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12846098"/>
                </p:ext>
              </p:extLst>
            </p:nvPr>
          </p:nvGraphicFramePr>
          <p:xfrm>
            <a:off x="6059932" y="2060848"/>
            <a:ext cx="5878516" cy="3272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852917-089E-87D9-2ABC-2C4B7D4D7B51}"/>
                </a:ext>
              </a:extLst>
            </p:cNvPr>
            <p:cNvSpPr txBox="1"/>
            <p:nvPr/>
          </p:nvSpPr>
          <p:spPr>
            <a:xfrm>
              <a:off x="8691825" y="5333382"/>
              <a:ext cx="467596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latin typeface="Sukhumvit Set" panose="02000506000000020004" pitchFamily="2" charset="-34"/>
                  <a:ea typeface="Tahoma" pitchFamily="34" charset="0"/>
                  <a:cs typeface="Kanit"/>
                </a:rPr>
                <a:t>ปี</a:t>
              </a:r>
            </a:p>
          </p:txBody>
        </p:sp>
      </p:grpSp>
      <p:sp>
        <p:nvSpPr>
          <p:cNvPr id="98" name="Rounded Rectangle 17">
            <a:extLst>
              <a:ext uri="{FF2B5EF4-FFF2-40B4-BE49-F238E27FC236}">
                <a16:creationId xmlns:a16="http://schemas.microsoft.com/office/drawing/2014/main" id="{08770864-F6E6-95E8-A2C3-8FC543E2E5FC}"/>
              </a:ext>
            </a:extLst>
          </p:cNvPr>
          <p:cNvSpPr/>
          <p:nvPr/>
        </p:nvSpPr>
        <p:spPr>
          <a:xfrm>
            <a:off x="420063" y="4592276"/>
            <a:ext cx="1088293" cy="1048975"/>
          </a:xfrm>
          <a:prstGeom prst="roundRect">
            <a:avLst>
              <a:gd name="adj" fmla="val 50000"/>
            </a:avLst>
          </a:prstGeom>
          <a:solidFill>
            <a:srgbClr val="E2AC00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671DC7-3208-0A0A-EB1A-E6AA3E0C23F4}"/>
              </a:ext>
            </a:extLst>
          </p:cNvPr>
          <p:cNvSpPr txBox="1"/>
          <p:nvPr/>
        </p:nvSpPr>
        <p:spPr>
          <a:xfrm>
            <a:off x="1978078" y="3716473"/>
            <a:ext cx="2779306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73</a:t>
            </a:r>
            <a:r>
              <a:rPr lang="en-US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3</a:t>
            </a:r>
            <a:r>
              <a:rPr lang="th-TH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พันบาร์เรลต่อวัน</a:t>
            </a:r>
            <a:r>
              <a:rPr lang="en-US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*</a:t>
            </a:r>
            <a:endParaRPr lang="th-TH" sz="1600" b="1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09" name="Rounded Rectangle 162">
            <a:extLst>
              <a:ext uri="{FF2B5EF4-FFF2-40B4-BE49-F238E27FC236}">
                <a16:creationId xmlns:a16="http://schemas.microsoft.com/office/drawing/2014/main" id="{1EDB32CB-D03C-54BB-CB30-9BEF055A283A}"/>
              </a:ext>
            </a:extLst>
          </p:cNvPr>
          <p:cNvSpPr/>
          <p:nvPr/>
        </p:nvSpPr>
        <p:spPr>
          <a:xfrm>
            <a:off x="408817" y="3100105"/>
            <a:ext cx="1088294" cy="10489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1F6507A-751C-A242-5178-C521D7E436B3}"/>
              </a:ext>
            </a:extLst>
          </p:cNvPr>
          <p:cNvSpPr txBox="1"/>
          <p:nvPr/>
        </p:nvSpPr>
        <p:spPr>
          <a:xfrm>
            <a:off x="368924" y="4892698"/>
            <a:ext cx="119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การนำเข้า (สุทธิ)**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4E7F81-6CAC-F112-5307-876436D834E3}"/>
              </a:ext>
            </a:extLst>
          </p:cNvPr>
          <p:cNvSpPr txBox="1"/>
          <p:nvPr/>
        </p:nvSpPr>
        <p:spPr>
          <a:xfrm>
            <a:off x="1978078" y="5215820"/>
            <a:ext cx="2505750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1,472 </a:t>
            </a:r>
            <a:r>
              <a:rPr lang="th-TH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พันบาร์เรลต่อวัน</a:t>
            </a:r>
            <a:r>
              <a:rPr lang="en-US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*</a:t>
            </a:r>
            <a:endParaRPr lang="th-TH" sz="1600" b="1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18" name="Rounded Rectangle 167">
            <a:extLst>
              <a:ext uri="{FF2B5EF4-FFF2-40B4-BE49-F238E27FC236}">
                <a16:creationId xmlns:a16="http://schemas.microsoft.com/office/drawing/2014/main" id="{99B45707-9D83-A9F8-4B05-D8D8B3A11566}"/>
              </a:ext>
            </a:extLst>
          </p:cNvPr>
          <p:cNvSpPr/>
          <p:nvPr/>
        </p:nvSpPr>
        <p:spPr>
          <a:xfrm>
            <a:off x="434052" y="1607792"/>
            <a:ext cx="1088293" cy="1048976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E8513FF-9DDA-965D-5A24-719435397671}"/>
              </a:ext>
            </a:extLst>
          </p:cNvPr>
          <p:cNvSpPr txBox="1"/>
          <p:nvPr/>
        </p:nvSpPr>
        <p:spPr>
          <a:xfrm>
            <a:off x="335360" y="1901447"/>
            <a:ext cx="124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การใช้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A06AE6-62EF-8F7F-2D1B-2910D11EFD70}"/>
              </a:ext>
            </a:extLst>
          </p:cNvPr>
          <p:cNvSpPr txBox="1"/>
          <p:nvPr/>
        </p:nvSpPr>
        <p:spPr>
          <a:xfrm>
            <a:off x="1978078" y="2143486"/>
            <a:ext cx="2779306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2,046</a:t>
            </a:r>
            <a:r>
              <a:rPr lang="th-TH" sz="28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พันบาร์เรลต่อวัน</a:t>
            </a:r>
            <a:r>
              <a:rPr lang="en-US" sz="1600" b="1" dirty="0">
                <a:latin typeface="Kanit" pitchFamily="2" charset="-34"/>
                <a:ea typeface="Tahoma" pitchFamily="34" charset="0"/>
                <a:cs typeface="Kanit" pitchFamily="2" charset="-34"/>
              </a:rPr>
              <a:t>*</a:t>
            </a:r>
            <a:endParaRPr lang="th-TH" sz="1600" b="1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E9EE3EA-47BC-94A0-03D2-88BCBF57072D}"/>
              </a:ext>
            </a:extLst>
          </p:cNvPr>
          <p:cNvGrpSpPr/>
          <p:nvPr/>
        </p:nvGrpSpPr>
        <p:grpSpPr>
          <a:xfrm>
            <a:off x="2028417" y="4632419"/>
            <a:ext cx="1958384" cy="646331"/>
            <a:chOff x="4037350" y="220509"/>
            <a:chExt cx="1958384" cy="646331"/>
          </a:xfrm>
        </p:grpSpPr>
        <p:sp>
          <p:nvSpPr>
            <p:cNvPr id="137" name="Down Arrow 152">
              <a:extLst>
                <a:ext uri="{FF2B5EF4-FFF2-40B4-BE49-F238E27FC236}">
                  <a16:creationId xmlns:a16="http://schemas.microsoft.com/office/drawing/2014/main" id="{80710952-9A5C-3171-0D99-B3B958E45A5C}"/>
                </a:ext>
              </a:extLst>
            </p:cNvPr>
            <p:cNvSpPr/>
            <p:nvPr/>
          </p:nvSpPr>
          <p:spPr>
            <a:xfrm>
              <a:off x="4037350" y="221623"/>
              <a:ext cx="558051" cy="518330"/>
            </a:xfrm>
            <a:prstGeom prst="downArrow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27F026"/>
                </a:solidFill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138" name="Text Box 3">
              <a:extLst>
                <a:ext uri="{FF2B5EF4-FFF2-40B4-BE49-F238E27FC236}">
                  <a16:creationId xmlns:a16="http://schemas.microsoft.com/office/drawing/2014/main" id="{C0DFBB18-1266-A254-328F-A34D396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371" y="220509"/>
              <a:ext cx="1425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6</a:t>
              </a:r>
              <a:r>
                <a:rPr lang="th-TH" altLang="th-TH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US" altLang="th-TH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3</a:t>
              </a:r>
              <a:r>
                <a:rPr lang="th-TH" altLang="th-TH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59FDCDB-8D4C-9855-FE8A-A223573A41E2}"/>
              </a:ext>
            </a:extLst>
          </p:cNvPr>
          <p:cNvGrpSpPr/>
          <p:nvPr/>
        </p:nvGrpSpPr>
        <p:grpSpPr>
          <a:xfrm>
            <a:off x="2031456" y="3020078"/>
            <a:ext cx="2229216" cy="646331"/>
            <a:chOff x="4037350" y="157622"/>
            <a:chExt cx="2229216" cy="646331"/>
          </a:xfrm>
        </p:grpSpPr>
        <p:sp>
          <p:nvSpPr>
            <p:cNvPr id="142" name="Down Arrow 152">
              <a:extLst>
                <a:ext uri="{FF2B5EF4-FFF2-40B4-BE49-F238E27FC236}">
                  <a16:creationId xmlns:a16="http://schemas.microsoft.com/office/drawing/2014/main" id="{63DA2762-42A4-955B-51E4-9363278CD3BA}"/>
                </a:ext>
              </a:extLst>
            </p:cNvPr>
            <p:cNvSpPr/>
            <p:nvPr/>
          </p:nvSpPr>
          <p:spPr>
            <a:xfrm flipV="1">
              <a:off x="4037350" y="221623"/>
              <a:ext cx="558051" cy="518330"/>
            </a:xfrm>
            <a:prstGeom prst="downArrow">
              <a:avLst/>
            </a:prstGeom>
            <a:solidFill>
              <a:srgbClr val="1BB76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27F026"/>
                </a:solidFill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2A95540D-1636-912A-2822-62FA8DF87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176" y="157622"/>
              <a:ext cx="19223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3600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7</a:t>
              </a:r>
              <a:r>
                <a:rPr lang="th-TH" altLang="th-TH" sz="3600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US" altLang="th-TH" sz="3600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6</a:t>
              </a:r>
              <a:r>
                <a:rPr lang="th-TH" altLang="th-TH" sz="3600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25920CC-4840-4357-3B95-652CEAA70C40}"/>
              </a:ext>
            </a:extLst>
          </p:cNvPr>
          <p:cNvCxnSpPr>
            <a:cxnSpLocks/>
          </p:cNvCxnSpPr>
          <p:nvPr/>
        </p:nvCxnSpPr>
        <p:spPr>
          <a:xfrm>
            <a:off x="4943872" y="1059075"/>
            <a:ext cx="0" cy="4266686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428C-F24B-A139-DA42-DEB63DAB060E}"/>
              </a:ext>
            </a:extLst>
          </p:cNvPr>
          <p:cNvGrpSpPr/>
          <p:nvPr/>
        </p:nvGrpSpPr>
        <p:grpSpPr>
          <a:xfrm>
            <a:off x="2009190" y="1472909"/>
            <a:ext cx="1958384" cy="646331"/>
            <a:chOff x="4037350" y="220509"/>
            <a:chExt cx="1958384" cy="646331"/>
          </a:xfrm>
        </p:grpSpPr>
        <p:sp>
          <p:nvSpPr>
            <p:cNvPr id="3" name="Down Arrow 152">
              <a:extLst>
                <a:ext uri="{FF2B5EF4-FFF2-40B4-BE49-F238E27FC236}">
                  <a16:creationId xmlns:a16="http://schemas.microsoft.com/office/drawing/2014/main" id="{031DE273-C014-F0E1-3AE2-EF9989403350}"/>
                </a:ext>
              </a:extLst>
            </p:cNvPr>
            <p:cNvSpPr/>
            <p:nvPr/>
          </p:nvSpPr>
          <p:spPr>
            <a:xfrm rot="10800000">
              <a:off x="4037350" y="221623"/>
              <a:ext cx="558051" cy="51833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27F026"/>
                </a:solidFill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72EFCAA3-13A3-B92E-63FD-DBBC0AD97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371" y="220509"/>
              <a:ext cx="142536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</a:t>
              </a:r>
              <a:r>
                <a:rPr lang="th-TH" altLang="th-TH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US" altLang="th-TH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0</a:t>
              </a:r>
              <a:r>
                <a:rPr lang="th-TH" altLang="th-TH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1566CF6F-FA2F-4A39-B406-32738861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05" y="6392951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2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82AEA989-816E-46E9-81D7-51982717EBCD}"/>
              </a:ext>
            </a:extLst>
          </p:cNvPr>
          <p:cNvSpPr/>
          <p:nvPr/>
        </p:nvSpPr>
        <p:spPr>
          <a:xfrm>
            <a:off x="9769368" y="198323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200C8-B15E-4100-AB12-F58813324844}"/>
              </a:ext>
            </a:extLst>
          </p:cNvPr>
          <p:cNvGrpSpPr/>
          <p:nvPr/>
        </p:nvGrpSpPr>
        <p:grpSpPr>
          <a:xfrm>
            <a:off x="1274022" y="869369"/>
            <a:ext cx="3630617" cy="611664"/>
            <a:chOff x="8637458" y="1833228"/>
            <a:chExt cx="3630617" cy="61166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662B97-31DF-4233-A25A-1F4509C84627}"/>
                </a:ext>
              </a:extLst>
            </p:cNvPr>
            <p:cNvSpPr/>
            <p:nvPr/>
          </p:nvSpPr>
          <p:spPr>
            <a:xfrm>
              <a:off x="9928998" y="1833228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21335795-4347-4600-8DF3-92FE81F5ACD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54EC600-557E-4F0E-BB55-174249BA3938}"/>
              </a:ext>
            </a:extLst>
          </p:cNvPr>
          <p:cNvSpPr txBox="1"/>
          <p:nvPr/>
        </p:nvSpPr>
        <p:spPr>
          <a:xfrm>
            <a:off x="335360" y="3466177"/>
            <a:ext cx="128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191077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62CC240-5303-426C-AA02-282FCB7B07F5}"/>
              </a:ext>
            </a:extLst>
          </p:cNvPr>
          <p:cNvSpPr/>
          <p:nvPr/>
        </p:nvSpPr>
        <p:spPr>
          <a:xfrm>
            <a:off x="846675" y="5040298"/>
            <a:ext cx="2902154" cy="4469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A0277ABE-9E87-4618-B94A-F8308EFA27E8}"/>
              </a:ext>
            </a:extLst>
          </p:cNvPr>
          <p:cNvSpPr/>
          <p:nvPr/>
        </p:nvSpPr>
        <p:spPr>
          <a:xfrm>
            <a:off x="-491969" y="-59675"/>
            <a:ext cx="10076163" cy="837176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Kanit" panose="00000500000000000000" pitchFamily="2" charset="-34"/>
              <a:cs typeface="Kanit" pitchFamily="2" charset="-34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75150138"/>
              </p:ext>
            </p:extLst>
          </p:nvPr>
        </p:nvGraphicFramePr>
        <p:xfrm>
          <a:off x="264626" y="1668243"/>
          <a:ext cx="4039374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0770" y="5130586"/>
            <a:ext cx="290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รวมทั้งสิ้น</a:t>
            </a:r>
            <a:r>
              <a:rPr lang="en-US" sz="1600" b="1" dirty="0">
                <a:solidFill>
                  <a:schemeClr val="bg1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245.72</a:t>
            </a:r>
            <a:r>
              <a:rPr lang="en-US" sz="1600" b="1" dirty="0">
                <a:solidFill>
                  <a:schemeClr val="bg1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ล้านตัน </a:t>
            </a:r>
            <a:r>
              <a:rPr lang="en-US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CO</a:t>
            </a:r>
            <a:r>
              <a:rPr lang="en-US" sz="1600" b="1" baseline="-25000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2</a:t>
            </a:r>
            <a:endParaRPr lang="th-TH" sz="1600" b="1" baseline="-25000" dirty="0">
              <a:solidFill>
                <a:schemeClr val="bg1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755" y="1104159"/>
            <a:ext cx="3241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สัดส่วนการปล่อยก๊าซ </a:t>
            </a:r>
            <a:r>
              <a:rPr lang="en-US" sz="15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CO</a:t>
            </a:r>
            <a:r>
              <a:rPr lang="en-US" sz="1500" b="1" baseline="-25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2</a:t>
            </a:r>
            <a:r>
              <a:rPr lang="en-US" sz="15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endParaRPr lang="th-TH" sz="1500" b="1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  <a:p>
            <a:pPr algn="ctr"/>
            <a:r>
              <a:rPr lang="th-TH" sz="15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จากการใช้พลังงาน รายสาขาเศรษฐกิจ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9088" y="3075057"/>
            <a:ext cx="152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ม.ค. – ธ.ค. 256</a:t>
            </a:r>
            <a:r>
              <a:rPr lang="en-US" sz="20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2772" y="5445224"/>
            <a:ext cx="5397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หมายเหตุ</a:t>
            </a:r>
            <a:r>
              <a:rPr lang="en-US" sz="90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en-US" sz="9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:  </a:t>
            </a:r>
            <a:r>
              <a:rPr lang="th-TH" sz="9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สาขาเศรษฐกิจอื่นๆ</a:t>
            </a:r>
            <a:r>
              <a:rPr lang="en-US" sz="9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r>
              <a:rPr lang="th-TH" sz="9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หมายถึง ภาคครัวเรือน เกษตรกรรม พาณิชยกรรม และกิจกรรมอื่นๆ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0465" y="5921046"/>
            <a:ext cx="6374404" cy="755250"/>
            <a:chOff x="858610" y="6063213"/>
            <a:chExt cx="7253658" cy="678155"/>
          </a:xfrm>
        </p:grpSpPr>
        <p:sp>
          <p:nvSpPr>
            <p:cNvPr id="31" name="Rounded Rectangle 30"/>
            <p:cNvSpPr/>
            <p:nvPr/>
          </p:nvSpPr>
          <p:spPr>
            <a:xfrm>
              <a:off x="858610" y="6063213"/>
              <a:ext cx="7253658" cy="678155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Kanit" panose="00000500000000000000" pitchFamily="2" charset="-34"/>
                <a:cs typeface="Kanit" pitchFamily="2" charset="-34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28340" y="6143355"/>
              <a:ext cx="7104588" cy="544092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Kanit" panose="00000500000000000000" pitchFamily="2" charset="-34"/>
                <a:cs typeface="Kanit" pitchFamily="2" charset="-3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99456" y="6125396"/>
            <a:ext cx="557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การปล่อยก๊าซ 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CO</a:t>
            </a:r>
            <a:r>
              <a:rPr lang="en-US" sz="1200" baseline="-25000" dirty="0">
                <a:latin typeface="Kanit" pitchFamily="2" charset="-34"/>
                <a:ea typeface="Tahoma" pitchFamily="34" charset="0"/>
                <a:cs typeface="Kanit" pitchFamily="2" charset="-34"/>
              </a:rPr>
              <a:t>2</a:t>
            </a:r>
            <a:r>
              <a:rPr lang="th-TH" sz="1200" baseline="-25000" dirty="0">
                <a:latin typeface="Kanit" pitchFamily="2" charset="-34"/>
                <a:ea typeface="Tahoma" pitchFamily="34" charset="0"/>
                <a:cs typeface="Kanit" pitchFamily="2" charset="-34"/>
              </a:rPr>
              <a:t>              </a:t>
            </a:r>
            <a:r>
              <a:rPr lang="en-US" sz="1200" baseline="-25000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1.0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%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 จากปีก่อน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โดยเพิ่มขึ้นจากสาขาผลิตไฟฟ้า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ขนส่ง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และอื่นๆ</a:t>
            </a:r>
            <a:r>
              <a:rPr lang="en-US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200" dirty="0">
                <a:latin typeface="Kanit" pitchFamily="2" charset="-34"/>
                <a:ea typeface="Tahoma" pitchFamily="34" charset="0"/>
                <a:cs typeface="Kanit" pitchFamily="2" charset="-34"/>
              </a:rPr>
              <a:t> ในขณะที่สาขาอุตสาหกรรมลดลง</a:t>
            </a:r>
          </a:p>
        </p:txBody>
      </p:sp>
      <p:pic>
        <p:nvPicPr>
          <p:cNvPr id="4100" name="Picture 4" descr="D:\7. Infographic EPPO\Picture icon\Black and Whit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24" y="5447896"/>
            <a:ext cx="1347871" cy="14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1063989"/>
              </p:ext>
            </p:extLst>
          </p:nvPr>
        </p:nvGraphicFramePr>
        <p:xfrm>
          <a:off x="4304000" y="1396083"/>
          <a:ext cx="7030483" cy="395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836589" y="32849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848A"/>
                </a:solidFill>
                <a:latin typeface="Kanit" panose="00000500000000000000" pitchFamily="2" charset="-34"/>
                <a:ea typeface="Tahoma" pitchFamily="34" charset="0"/>
                <a:cs typeface="Kanit" pitchFamily="2" charset="-34"/>
              </a:rPr>
              <a:t>ขนส่ง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97900" y="2136713"/>
            <a:ext cx="767580" cy="28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B050"/>
                </a:solidFill>
                <a:latin typeface="Kanit" panose="00000500000000000000" pitchFamily="2" charset="-34"/>
                <a:ea typeface="Tahoma" pitchFamily="34" charset="0"/>
                <a:cs typeface="Kanit" pitchFamily="2" charset="-34"/>
              </a:rPr>
              <a:t>อื่นๆ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28842" y="24928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CC05"/>
                </a:solidFill>
                <a:latin typeface="Kanit" panose="00000500000000000000" pitchFamily="2" charset="-34"/>
                <a:ea typeface="Tahoma" pitchFamily="34" charset="0"/>
                <a:cs typeface="Kanit" pitchFamily="2" charset="-34"/>
              </a:rPr>
              <a:t>อุตสาหกรรม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56834" y="424122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B0F0"/>
                </a:solidFill>
                <a:latin typeface="Kanit" panose="00000500000000000000" pitchFamily="2" charset="-34"/>
                <a:ea typeface="Tahoma" pitchFamily="34" charset="0"/>
                <a:cs typeface="Kanit" pitchFamily="2" charset="-34"/>
              </a:rPr>
              <a:t>การผลิตไฟฟ้า</a:t>
            </a:r>
          </a:p>
        </p:txBody>
      </p:sp>
      <p:sp>
        <p:nvSpPr>
          <p:cNvPr id="27" name="Striped Right Arrow 91">
            <a:extLst>
              <a:ext uri="{FF2B5EF4-FFF2-40B4-BE49-F238E27FC236}">
                <a16:creationId xmlns:a16="http://schemas.microsoft.com/office/drawing/2014/main" id="{EEB807DD-2EFD-417A-BF3F-B65C445BC96A}"/>
              </a:ext>
            </a:extLst>
          </p:cNvPr>
          <p:cNvSpPr/>
          <p:nvPr/>
        </p:nvSpPr>
        <p:spPr>
          <a:xfrm rot="5400000" flipH="1">
            <a:off x="2596801" y="6135053"/>
            <a:ext cx="166830" cy="225216"/>
          </a:xfrm>
          <a:prstGeom prst="striped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Kanit" panose="00000500000000000000" pitchFamily="2" charset="-34"/>
              <a:cs typeface="Kanit" pitchFamily="2" charset="-34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80BA650-4CCF-DB63-E1C8-6B3C84258A32}"/>
              </a:ext>
            </a:extLst>
          </p:cNvPr>
          <p:cNvSpPr txBox="1">
            <a:spLocks noChangeArrowheads="1"/>
          </p:cNvSpPr>
          <p:nvPr/>
        </p:nvSpPr>
        <p:spPr>
          <a:xfrm>
            <a:off x="302602" y="-156881"/>
            <a:ext cx="9098873" cy="1072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การปล่อยก๊าซ </a:t>
            </a:r>
            <a:r>
              <a:rPr lang="en-US" alt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CO</a:t>
            </a:r>
            <a:r>
              <a:rPr lang="en-US" altLang="th-TH" sz="2800" b="1" baseline="-25000" dirty="0">
                <a:latin typeface="Kanit" pitchFamily="2" charset="-34"/>
                <a:ea typeface="Tahoma" pitchFamily="34" charset="0"/>
                <a:cs typeface="Kanit" pitchFamily="2" charset="-34"/>
              </a:rPr>
              <a:t>2</a:t>
            </a:r>
            <a:r>
              <a:rPr lang="en-US" alt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alt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จากการใช้พลังงานรายสาขาเศรษฐกิจ</a:t>
            </a:r>
            <a:endParaRPr lang="th-TH" altLang="th-TH" sz="2800" b="1" baseline="30000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B0BF79B-9448-4ADE-89A1-E60C60B46F24}"/>
              </a:ext>
            </a:extLst>
          </p:cNvPr>
          <p:cNvSpPr/>
          <p:nvPr/>
        </p:nvSpPr>
        <p:spPr>
          <a:xfrm>
            <a:off x="765755" y="1030445"/>
            <a:ext cx="3181326" cy="64695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70AB327-2CBB-46D1-8E50-27ACB762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421078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anose="00000500000000000000" pitchFamily="2" charset="-34"/>
                <a:cs typeface="Kanit" pitchFamily="2" charset="-34"/>
              </a:rPr>
              <a:t>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1611D-C099-C0C3-2F83-7BB718D151FF}"/>
              </a:ext>
            </a:extLst>
          </p:cNvPr>
          <p:cNvSpPr txBox="1"/>
          <p:nvPr/>
        </p:nvSpPr>
        <p:spPr>
          <a:xfrm rot="16200000">
            <a:off x="3636702" y="3008725"/>
            <a:ext cx="108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ล้านตัน </a:t>
            </a:r>
            <a:r>
              <a:rPr lang="en-US" sz="1400" b="1" dirty="0">
                <a:latin typeface="Kanit" pitchFamily="2" charset="-34"/>
                <a:ea typeface="Tahoma" pitchFamily="34" charset="0"/>
                <a:cs typeface="Kanit" pitchFamily="2" charset="-34"/>
              </a:rPr>
              <a:t>CO</a:t>
            </a:r>
            <a:r>
              <a:rPr lang="en-US" sz="1400" b="1" baseline="-25000" dirty="0">
                <a:latin typeface="Kanit" pitchFamily="2" charset="-34"/>
                <a:ea typeface="Tahoma" pitchFamily="34" charset="0"/>
                <a:cs typeface="Kanit" pitchFamily="2" charset="-34"/>
              </a:rPr>
              <a:t>2</a:t>
            </a:r>
            <a:endParaRPr lang="th-TH" sz="1500" b="1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EC6D0FF-2BA5-5EB4-6341-0F7289C231B3}"/>
              </a:ext>
            </a:extLst>
          </p:cNvPr>
          <p:cNvSpPr/>
          <p:nvPr/>
        </p:nvSpPr>
        <p:spPr>
          <a:xfrm>
            <a:off x="9605950" y="235562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CB3CE1-788E-C0E3-B409-41113485B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891" r="6911" b="15770"/>
          <a:stretch/>
        </p:blipFill>
        <p:spPr>
          <a:xfrm>
            <a:off x="0" y="81280"/>
            <a:ext cx="12192000" cy="64440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148B5B-16E0-D9C4-AF19-29B1060A1BE3}"/>
              </a:ext>
            </a:extLst>
          </p:cNvPr>
          <p:cNvSpPr/>
          <p:nvPr/>
        </p:nvSpPr>
        <p:spPr>
          <a:xfrm>
            <a:off x="191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Thai, thailand, thailand icon, thailand map icon - Download on Iconfinder">
            <a:extLst>
              <a:ext uri="{FF2B5EF4-FFF2-40B4-BE49-F238E27FC236}">
                <a16:creationId xmlns:a16="http://schemas.microsoft.com/office/drawing/2014/main" id="{876E9086-EF94-C9E1-EC08-7DC3C0D0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colorTemperature colorTemp="10776"/>
                    </a14:imgEffect>
                    <a14:imgEffect>
                      <a14:saturation sat="2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7">
            <a:off x="9009989" y="2962993"/>
            <a:ext cx="852865" cy="6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BBC86CDF-5517-1BDE-E680-567AD7D04519}"/>
              </a:ext>
            </a:extLst>
          </p:cNvPr>
          <p:cNvGrpSpPr/>
          <p:nvPr/>
        </p:nvGrpSpPr>
        <p:grpSpPr>
          <a:xfrm>
            <a:off x="-20960" y="1590535"/>
            <a:ext cx="8784976" cy="5173497"/>
            <a:chOff x="-20960" y="1590535"/>
            <a:chExt cx="8784976" cy="5173497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A7AE24D6-18EF-DA6E-CA52-47B22D8DD6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0960" y="1590535"/>
              <a:ext cx="8784976" cy="304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khumvit Set" panose="02000506000000020004" pitchFamily="2" charset="-34"/>
                <a:ea typeface="Tahoma" pitchFamily="34" charset="0"/>
                <a:cs typeface="Sukhumvit Set" panose="02000506000000020004" pitchFamily="2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" pitchFamily="2" charset="-34"/>
                  <a:ea typeface="Tahoma" pitchFamily="34" charset="0"/>
                  <a:cs typeface="Kanit" pitchFamily="2" charset="-34"/>
                </a:rPr>
                <a:t>แนวโน้มการใช้พลังงาน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Kanit" pitchFamily="2" charset="-34"/>
                  <a:ea typeface="Tahoma" pitchFamily="34" charset="0"/>
                  <a:cs typeface="Kanit" pitchFamily="2" charset="-34"/>
                </a:rPr>
                <a:t>ปี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r>
                <a:rPr kumimoji="0" lang="th-TH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Kanit" pitchFamily="2" charset="-34"/>
                  <a:ea typeface="Tahoma" pitchFamily="34" charset="0"/>
                  <a:cs typeface="Kanit" pitchFamily="2" charset="-34"/>
                </a:rPr>
                <a:t>2568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26CAB7-85EC-4657-C59B-2095F30CD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6063193"/>
              <a:ext cx="3096344" cy="700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12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7A9CF0C-AF5A-4E16-9E08-471A6DBE58D5}"/>
              </a:ext>
            </a:extLst>
          </p:cNvPr>
          <p:cNvGrpSpPr/>
          <p:nvPr/>
        </p:nvGrpSpPr>
        <p:grpSpPr>
          <a:xfrm>
            <a:off x="2528599" y="1595432"/>
            <a:ext cx="5941175" cy="4490545"/>
            <a:chOff x="3924641" y="1666943"/>
            <a:chExt cx="5941175" cy="44905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635B91-9280-4528-90C4-7BB48C8F55DD}"/>
                </a:ext>
              </a:extLst>
            </p:cNvPr>
            <p:cNvGrpSpPr/>
            <p:nvPr/>
          </p:nvGrpSpPr>
          <p:grpSpPr>
            <a:xfrm>
              <a:off x="3924641" y="1666944"/>
              <a:ext cx="4341125" cy="4480941"/>
              <a:chOff x="3924641" y="1666944"/>
              <a:chExt cx="4341125" cy="4480941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A18343C3-A746-CC2A-8CF3-FDEE5372987A}"/>
                  </a:ext>
                </a:extLst>
              </p:cNvPr>
              <p:cNvSpPr/>
              <p:nvPr/>
            </p:nvSpPr>
            <p:spPr>
              <a:xfrm rot="10800000">
                <a:off x="3924656" y="2119525"/>
                <a:ext cx="4341110" cy="4028360"/>
              </a:xfrm>
              <a:prstGeom prst="round2SameRect">
                <a:avLst>
                  <a:gd name="adj1" fmla="val 11049"/>
                  <a:gd name="adj2" fmla="val 0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08B2D431-1774-C0E5-187D-A1785ADC244B}"/>
                  </a:ext>
                </a:extLst>
              </p:cNvPr>
              <p:cNvSpPr/>
              <p:nvPr/>
            </p:nvSpPr>
            <p:spPr>
              <a:xfrm>
                <a:off x="3924641" y="1666944"/>
                <a:ext cx="4341110" cy="1160150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1B8EE1-894C-4CA9-95D6-01FE502A172B}"/>
                </a:ext>
              </a:extLst>
            </p:cNvPr>
            <p:cNvGrpSpPr/>
            <p:nvPr/>
          </p:nvGrpSpPr>
          <p:grpSpPr>
            <a:xfrm>
              <a:off x="8317117" y="1676547"/>
              <a:ext cx="1548699" cy="4480941"/>
              <a:chOff x="8317117" y="1676547"/>
              <a:chExt cx="1548699" cy="4480941"/>
            </a:xfrm>
          </p:grpSpPr>
          <p:sp>
            <p:nvSpPr>
              <p:cNvPr id="19" name="Rectangle: Top Corners Rounded 18">
                <a:extLst>
                  <a:ext uri="{FF2B5EF4-FFF2-40B4-BE49-F238E27FC236}">
                    <a16:creationId xmlns:a16="http://schemas.microsoft.com/office/drawing/2014/main" id="{CD056CA1-BA86-004C-5A5D-2BFC29706243}"/>
                  </a:ext>
                </a:extLst>
              </p:cNvPr>
              <p:cNvSpPr/>
              <p:nvPr/>
            </p:nvSpPr>
            <p:spPr>
              <a:xfrm rot="10800000">
                <a:off x="8317120" y="2129128"/>
                <a:ext cx="1548696" cy="4028360"/>
              </a:xfrm>
              <a:prstGeom prst="round2SameRect">
                <a:avLst>
                  <a:gd name="adj1" fmla="val 11049"/>
                  <a:gd name="adj2" fmla="val 0"/>
                </a:avLst>
              </a:prstGeom>
              <a:noFill/>
              <a:ln>
                <a:solidFill>
                  <a:srgbClr val="40C37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360C4DD7-58E6-C632-1E49-C335C83057B0}"/>
                  </a:ext>
                </a:extLst>
              </p:cNvPr>
              <p:cNvSpPr/>
              <p:nvPr/>
            </p:nvSpPr>
            <p:spPr>
              <a:xfrm>
                <a:off x="8317117" y="1676547"/>
                <a:ext cx="1548692" cy="1121320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40C37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D4F1F9-12BC-568F-F686-60651E488DE7}"/>
                </a:ext>
              </a:extLst>
            </p:cNvPr>
            <p:cNvCxnSpPr>
              <a:cxnSpLocks/>
            </p:cNvCxnSpPr>
            <p:nvPr/>
          </p:nvCxnSpPr>
          <p:spPr>
            <a:xfrm>
              <a:off x="8301393" y="2259454"/>
              <a:ext cx="1554480" cy="0"/>
            </a:xfrm>
            <a:prstGeom prst="line">
              <a:avLst/>
            </a:prstGeom>
            <a:ln w="22225">
              <a:solidFill>
                <a:srgbClr val="40C37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84ECB92-7B9D-525E-8E35-57AE71123503}"/>
                </a:ext>
              </a:extLst>
            </p:cNvPr>
            <p:cNvCxnSpPr>
              <a:cxnSpLocks/>
            </p:cNvCxnSpPr>
            <p:nvPr/>
          </p:nvCxnSpPr>
          <p:spPr>
            <a:xfrm>
              <a:off x="9840416" y="2259454"/>
              <a:ext cx="0" cy="3820760"/>
            </a:xfrm>
            <a:prstGeom prst="line">
              <a:avLst/>
            </a:prstGeom>
            <a:ln w="22225">
              <a:solidFill>
                <a:srgbClr val="40C37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F64F17-6C29-302C-9491-6C7E47725BDA}"/>
                </a:ext>
              </a:extLst>
            </p:cNvPr>
            <p:cNvCxnSpPr>
              <a:cxnSpLocks/>
            </p:cNvCxnSpPr>
            <p:nvPr/>
          </p:nvCxnSpPr>
          <p:spPr>
            <a:xfrm>
              <a:off x="7206238" y="1676547"/>
              <a:ext cx="0" cy="4403667"/>
            </a:xfrm>
            <a:prstGeom prst="line">
              <a:avLst/>
            </a:prstGeom>
            <a:ln w="2222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C23DB4-4144-3F1C-1B43-30C13E86A4E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118" y="1666944"/>
              <a:ext cx="0" cy="4413270"/>
            </a:xfrm>
            <a:prstGeom prst="line">
              <a:avLst/>
            </a:prstGeom>
            <a:ln w="2222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A9E96D-F804-A120-AAE8-D4F3A3CB177B}"/>
                </a:ext>
              </a:extLst>
            </p:cNvPr>
            <p:cNvCxnSpPr>
              <a:cxnSpLocks/>
            </p:cNvCxnSpPr>
            <p:nvPr/>
          </p:nvCxnSpPr>
          <p:spPr>
            <a:xfrm>
              <a:off x="5045998" y="1666944"/>
              <a:ext cx="0" cy="4413270"/>
            </a:xfrm>
            <a:prstGeom prst="line">
              <a:avLst/>
            </a:prstGeom>
            <a:ln w="2222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E31199-DD14-4A21-8330-13420F5A7BC2}"/>
                </a:ext>
              </a:extLst>
            </p:cNvPr>
            <p:cNvSpPr/>
            <p:nvPr/>
          </p:nvSpPr>
          <p:spPr>
            <a:xfrm>
              <a:off x="8291166" y="1666943"/>
              <a:ext cx="1549250" cy="4490545"/>
            </a:xfrm>
            <a:prstGeom prst="roundRect">
              <a:avLst>
                <a:gd name="adj" fmla="val 9746"/>
              </a:avLst>
            </a:prstGeom>
            <a:noFill/>
            <a:ln w="698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28719" y="1605037"/>
          <a:ext cx="5898626" cy="4471337"/>
        </p:xfrm>
        <a:graphic>
          <a:graphicData uri="http://schemas.openxmlformats.org/drawingml/2006/table">
            <a:tbl>
              <a:tblPr/>
              <a:tblGrid>
                <a:gridCol w="107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3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800" b="1" i="0" u="none" strike="noStrike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2400" b="1" i="0" u="none" strike="noStrike" baseline="300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f</a:t>
                      </a:r>
                      <a:endParaRPr lang="th-TH" sz="2400" b="1" i="0" u="none" strike="noStrike" baseline="30000" dirty="0">
                        <a:solidFill>
                          <a:srgbClr val="E46C0A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45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Sukhumvit Set" panose="02000506000000020004" pitchFamily="2" charset="-34"/>
                        <a:ea typeface="Tahoma" panose="020B060403050404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Sukhumvit Set" panose="02000506000000020004" pitchFamily="2" charset="-34"/>
                        <a:ea typeface="Tahoma" panose="020B060403050404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Sukhumvit Set" panose="02000506000000020004" pitchFamily="2" charset="-34"/>
                        <a:ea typeface="Tahoma" panose="020B060403050404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Sukhumvit Set" panose="02000506000000020004" pitchFamily="2" charset="-34"/>
                        <a:ea typeface="Tahoma" panose="020B060403050404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ณ</a:t>
                      </a:r>
                      <a:r>
                        <a:rPr lang="en-US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ก.พ. </a:t>
                      </a:r>
                      <a:r>
                        <a:rPr lang="en-US" sz="2400" b="1" i="0" u="none" strike="noStrike" kern="1200" dirty="0">
                          <a:solidFill>
                            <a:srgbClr val="E46C0A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2.3 - 3.3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32.0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35.3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34.5 – 35.5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79.3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75 - 85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152870E-1D4B-A57C-423D-D9F4A041C55E}"/>
              </a:ext>
            </a:extLst>
          </p:cNvPr>
          <p:cNvGrpSpPr/>
          <p:nvPr/>
        </p:nvGrpSpPr>
        <p:grpSpPr>
          <a:xfrm>
            <a:off x="0" y="6510030"/>
            <a:ext cx="8112224" cy="383010"/>
            <a:chOff x="10135148" y="6515659"/>
            <a:chExt cx="8112224" cy="5289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A1914E-0600-06DB-B4A0-258BAEA63410}"/>
                </a:ext>
              </a:extLst>
            </p:cNvPr>
            <p:cNvSpPr/>
            <p:nvPr/>
          </p:nvSpPr>
          <p:spPr>
            <a:xfrm>
              <a:off x="10135148" y="6534549"/>
              <a:ext cx="8112224" cy="51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ที่มา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: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 สำนักงานสภาพัฒนาการเศรษฐกิจและสังคมแห่งชาติ (สศช.)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ณ วันที่ 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7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 กุมภาพันธ์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2568</a:t>
              </a:r>
              <a:endPara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C1F902-3EE2-04A1-344C-DBF334A79D54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148" y="6515659"/>
              <a:ext cx="75361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7F71F4-23BB-401D-A694-91D404FAD693}"/>
              </a:ext>
            </a:extLst>
          </p:cNvPr>
          <p:cNvGrpSpPr/>
          <p:nvPr/>
        </p:nvGrpSpPr>
        <p:grpSpPr>
          <a:xfrm>
            <a:off x="309868" y="2888266"/>
            <a:ext cx="2027113" cy="513751"/>
            <a:chOff x="1444653" y="2956698"/>
            <a:chExt cx="2201874" cy="51375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DC4E76-1B06-E5F0-BBD9-B26107F3706D}"/>
                </a:ext>
              </a:extLst>
            </p:cNvPr>
            <p:cNvSpPr/>
            <p:nvPr/>
          </p:nvSpPr>
          <p:spPr>
            <a:xfrm rot="5400000">
              <a:off x="2302032" y="2125955"/>
              <a:ext cx="513751" cy="2175238"/>
            </a:xfrm>
            <a:prstGeom prst="round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5B22C2-2514-88B1-E4D0-40A8E548FD8F}"/>
                </a:ext>
              </a:extLst>
            </p:cNvPr>
            <p:cNvSpPr txBox="1"/>
            <p:nvPr/>
          </p:nvSpPr>
          <p:spPr>
            <a:xfrm>
              <a:off x="1444653" y="2985925"/>
              <a:ext cx="22018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GDP </a:t>
              </a:r>
              <a:r>
                <a:rPr kumimoji="0" lang="th-T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ไทย (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%)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8C566C-8EAC-4E39-8819-46DB8C8CEBBF}"/>
              </a:ext>
            </a:extLst>
          </p:cNvPr>
          <p:cNvGrpSpPr/>
          <p:nvPr/>
        </p:nvGrpSpPr>
        <p:grpSpPr>
          <a:xfrm>
            <a:off x="323367" y="3546175"/>
            <a:ext cx="2011890" cy="822960"/>
            <a:chOff x="1458151" y="3614607"/>
            <a:chExt cx="2185339" cy="83099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D061D43-F07E-A1DB-50E7-14F88BAF4F54}"/>
                </a:ext>
              </a:extLst>
            </p:cNvPr>
            <p:cNvSpPr/>
            <p:nvPr/>
          </p:nvSpPr>
          <p:spPr>
            <a:xfrm rot="5400000">
              <a:off x="2140373" y="2942487"/>
              <a:ext cx="830997" cy="217523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FF1D5C-4FF1-C787-319D-2F1127C7DCDE}"/>
                </a:ext>
              </a:extLst>
            </p:cNvPr>
            <p:cNvSpPr txBox="1"/>
            <p:nvPr/>
          </p:nvSpPr>
          <p:spPr>
            <a:xfrm>
              <a:off x="1458151" y="3675654"/>
              <a:ext cx="2185339" cy="714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 อัตราแลกเปลี่ยน (บาท/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USD)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7B1CF3-2EAA-447C-B819-C6209FCC9290}"/>
              </a:ext>
            </a:extLst>
          </p:cNvPr>
          <p:cNvGrpSpPr/>
          <p:nvPr/>
        </p:nvGrpSpPr>
        <p:grpSpPr>
          <a:xfrm>
            <a:off x="326403" y="4443793"/>
            <a:ext cx="2002589" cy="822960"/>
            <a:chOff x="1461188" y="4576393"/>
            <a:chExt cx="2175236" cy="72457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04BC3FF-161F-1245-A9CE-596618F8F733}"/>
                </a:ext>
              </a:extLst>
            </p:cNvPr>
            <p:cNvSpPr/>
            <p:nvPr/>
          </p:nvSpPr>
          <p:spPr>
            <a:xfrm rot="5400000">
              <a:off x="2212859" y="3834822"/>
              <a:ext cx="681993" cy="21651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1A5BEE-40E1-F74C-7BDE-1804D9A3C32D}"/>
                </a:ext>
              </a:extLst>
            </p:cNvPr>
            <p:cNvSpPr txBox="1"/>
            <p:nvPr/>
          </p:nvSpPr>
          <p:spPr>
            <a:xfrm>
              <a:off x="1461188" y="4593085"/>
              <a:ext cx="217523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ราคาน้ำมันดิบ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(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USD/BBL)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CA4438-2A28-43FB-91B8-925A80CCBF88}"/>
              </a:ext>
            </a:extLst>
          </p:cNvPr>
          <p:cNvGrpSpPr/>
          <p:nvPr/>
        </p:nvGrpSpPr>
        <p:grpSpPr>
          <a:xfrm>
            <a:off x="333469" y="5332441"/>
            <a:ext cx="2003332" cy="571830"/>
            <a:chOff x="1468253" y="5400873"/>
            <a:chExt cx="2176043" cy="5718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7CC373-8D4D-3CAC-E133-4AA72A633E70}"/>
                </a:ext>
              </a:extLst>
            </p:cNvPr>
            <p:cNvSpPr/>
            <p:nvPr/>
          </p:nvSpPr>
          <p:spPr>
            <a:xfrm rot="5400000">
              <a:off x="2269958" y="4599170"/>
              <a:ext cx="571830" cy="217523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DC561F-2DDE-AB24-E24D-2E90E09250D1}"/>
                </a:ext>
              </a:extLst>
            </p:cNvPr>
            <p:cNvSpPr txBox="1"/>
            <p:nvPr/>
          </p:nvSpPr>
          <p:spPr>
            <a:xfrm>
              <a:off x="1468253" y="5457541"/>
              <a:ext cx="21760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GDP </a:t>
              </a:r>
              <a:r>
                <a:rPr kumimoji="0" lang="th-TH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โลก (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%)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45" name="Text Box 90">
            <a:extLst>
              <a:ext uri="{FF2B5EF4-FFF2-40B4-BE49-F238E27FC236}">
                <a16:creationId xmlns:a16="http://schemas.microsoft.com/office/drawing/2014/main" id="{9DFEE849-C1F9-E5FE-0F2B-A6D92D27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68" y="6204051"/>
            <a:ext cx="2648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altLang="th-TH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เป็นข้อมูลประมาณการ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FEDB11-D6D3-3F88-17B9-9BEB838A134B}"/>
              </a:ext>
            </a:extLst>
          </p:cNvPr>
          <p:cNvSpPr txBox="1"/>
          <p:nvPr/>
        </p:nvSpPr>
        <p:spPr>
          <a:xfrm>
            <a:off x="164067" y="2028457"/>
            <a:ext cx="2405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สมมติฐาน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65B2786-C464-CE77-18BF-443E14BACABF}"/>
              </a:ext>
            </a:extLst>
          </p:cNvPr>
          <p:cNvSpPr txBox="1">
            <a:spLocks/>
          </p:cNvSpPr>
          <p:nvPr/>
        </p:nvSpPr>
        <p:spPr>
          <a:xfrm>
            <a:off x="9266796" y="649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4" name="직사각형 24">
            <a:extLst>
              <a:ext uri="{FF2B5EF4-FFF2-40B4-BE49-F238E27FC236}">
                <a16:creationId xmlns:a16="http://schemas.microsoft.com/office/drawing/2014/main" id="{6999B135-E869-2EEA-DC41-77EB8940B490}"/>
              </a:ext>
            </a:extLst>
          </p:cNvPr>
          <p:cNvSpPr/>
          <p:nvPr/>
        </p:nvSpPr>
        <p:spPr>
          <a:xfrm flipH="1">
            <a:off x="-2" y="0"/>
            <a:ext cx="12220411" cy="1259442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ED523-CD24-6E57-728D-67A60AA7B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" y="335990"/>
            <a:ext cx="2786070" cy="630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67AA22-66E5-DCD1-FC90-2EC4F3A7A4FB}"/>
              </a:ext>
            </a:extLst>
          </p:cNvPr>
          <p:cNvSpPr txBox="1"/>
          <p:nvPr/>
        </p:nvSpPr>
        <p:spPr>
          <a:xfrm>
            <a:off x="2987434" y="78745"/>
            <a:ext cx="91392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ประมาณการ</a:t>
            </a:r>
            <a:r>
              <a:rPr kumimoji="0" lang="th-TH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เศรษฐกิจ</a:t>
            </a:r>
            <a:r>
              <a:rPr kumimoji="0" lang="th-TH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 </a:t>
            </a:r>
            <a:r>
              <a:rPr kumimoji="0" lang="th-TH" altLang="ko-KR" sz="66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ปี 2568</a:t>
            </a:r>
            <a:endParaRPr kumimoji="0" lang="th-TH" altLang="ko-KR" sz="60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80FADD-FADE-45A0-8A7B-99E6AEE33EFE}"/>
              </a:ext>
            </a:extLst>
          </p:cNvPr>
          <p:cNvSpPr/>
          <p:nvPr/>
        </p:nvSpPr>
        <p:spPr>
          <a:xfrm rot="5400000" flipH="1">
            <a:off x="9178968" y="1156100"/>
            <a:ext cx="2502074" cy="3195853"/>
          </a:xfrm>
          <a:prstGeom prst="roundRect">
            <a:avLst>
              <a:gd name="adj" fmla="val 7797"/>
            </a:avLst>
          </a:prstGeom>
          <a:solidFill>
            <a:schemeClr val="accent3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C93F11-A6A6-4F39-A113-794C5A64BE8A}"/>
              </a:ext>
            </a:extLst>
          </p:cNvPr>
          <p:cNvSpPr txBox="1"/>
          <p:nvPr/>
        </p:nvSpPr>
        <p:spPr>
          <a:xfrm>
            <a:off x="8991412" y="1993838"/>
            <a:ext cx="286619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marR="0" lvl="0" indent="-122238" algn="thaiDi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การขยายตัวต่อเนื่องของการส่งออกสินค้า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การขยายตัวอย่างต่อเนื่องของการบริโภคภาคเอกชนและการปรับตัวดีขึ้นของลงทุนภาคเอกชน </a:t>
            </a:r>
          </a:p>
          <a:p>
            <a:pPr marL="122238" marR="0" lvl="0" indent="-122238" algn="thaiDi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การฟื้นตัวของภาคการท่องเที่ยวและบริการ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ที่เกี่ยวเนื่อง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B87C58-8CFD-4074-BD76-CC5A5F1EAB04}"/>
              </a:ext>
            </a:extLst>
          </p:cNvPr>
          <p:cNvSpPr txBox="1"/>
          <p:nvPr/>
        </p:nvSpPr>
        <p:spPr>
          <a:xfrm>
            <a:off x="9029990" y="1615769"/>
            <a:ext cx="2341156" cy="425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ปัจจัยสนับสนุน (+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50F31F3-E3BD-4403-B51C-E3091C0FD5A3}"/>
              </a:ext>
            </a:extLst>
          </p:cNvPr>
          <p:cNvSpPr/>
          <p:nvPr/>
        </p:nvSpPr>
        <p:spPr>
          <a:xfrm rot="5400000" flipH="1">
            <a:off x="9243309" y="3779859"/>
            <a:ext cx="2373392" cy="3195854"/>
          </a:xfrm>
          <a:prstGeom prst="roundRect">
            <a:avLst>
              <a:gd name="adj" fmla="val 9491"/>
            </a:avLst>
          </a:prstGeom>
          <a:solidFill>
            <a:schemeClr val="accent3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B105B9-01A7-45B7-91BD-3470F1A1390D}"/>
              </a:ext>
            </a:extLst>
          </p:cNvPr>
          <p:cNvSpPr txBox="1"/>
          <p:nvPr/>
        </p:nvSpPr>
        <p:spPr>
          <a:xfrm>
            <a:off x="8932974" y="4625772"/>
            <a:ext cx="28661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marR="0" lvl="0" indent="-122238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ความเสี่ยงจากความผันผวนของระบบเศรษฐกิจและการเงินโลก</a:t>
            </a:r>
          </a:p>
          <a:p>
            <a:pPr marL="122238" marR="0" lvl="0" indent="-122238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ความผันผวนของผลผลิตและราคาสินค้าภาคเกษตร</a:t>
            </a:r>
          </a:p>
          <a:p>
            <a:pPr marL="122238" marR="0" lvl="0" indent="-122238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ภาระหนี้สินครัวเรือนและภาคธุรกิจที่อยู่ในระดับสูง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F93E1F-9712-47CE-B809-FB46CA54E57F}"/>
              </a:ext>
            </a:extLst>
          </p:cNvPr>
          <p:cNvSpPr txBox="1"/>
          <p:nvPr/>
        </p:nvSpPr>
        <p:spPr>
          <a:xfrm>
            <a:off x="8971552" y="4263745"/>
            <a:ext cx="2341156" cy="425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ปัจจัยลบ (-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485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4436AE7-C0C2-4829-1DEC-9232B0237F30}"/>
              </a:ext>
            </a:extLst>
          </p:cNvPr>
          <p:cNvGrpSpPr/>
          <p:nvPr/>
        </p:nvGrpSpPr>
        <p:grpSpPr>
          <a:xfrm>
            <a:off x="2708860" y="-1"/>
            <a:ext cx="9511545" cy="927053"/>
            <a:chOff x="2708860" y="-1"/>
            <a:chExt cx="9511545" cy="927053"/>
          </a:xfrm>
        </p:grpSpPr>
        <p:sp>
          <p:nvSpPr>
            <p:cNvPr id="184" name="직사각형 24">
              <a:extLst>
                <a:ext uri="{FF2B5EF4-FFF2-40B4-BE49-F238E27FC236}">
                  <a16:creationId xmlns:a16="http://schemas.microsoft.com/office/drawing/2014/main" id="{D3D7E65F-B3B9-872E-4B83-8D805485FA05}"/>
                </a:ext>
              </a:extLst>
            </p:cNvPr>
            <p:cNvSpPr/>
            <p:nvPr/>
          </p:nvSpPr>
          <p:spPr>
            <a:xfrm flipH="1">
              <a:off x="2708860" y="-1"/>
              <a:ext cx="9511545" cy="837397"/>
            </a:xfrm>
            <a:prstGeom prst="rect">
              <a:avLst/>
            </a:prstGeom>
            <a:solidFill>
              <a:srgbClr val="DDD9C3">
                <a:alpha val="63137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FF11DA5-301B-7130-8BA7-D24E28A50FA8}"/>
                </a:ext>
              </a:extLst>
            </p:cNvPr>
            <p:cNvSpPr txBox="1"/>
            <p:nvPr/>
          </p:nvSpPr>
          <p:spPr>
            <a:xfrm>
              <a:off x="2731120" y="96055"/>
              <a:ext cx="94380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แนวโน้มการใช้พลังงาน </a:t>
              </a:r>
              <a:r>
                <a:rPr kumimoji="0" lang="th-TH" altLang="ko-KR" sz="4800" b="1" i="0" u="sng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ปี 2568</a:t>
              </a:r>
            </a:p>
          </p:txBody>
        </p:sp>
      </p:grp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8620F247-40B9-A04F-BE66-3618866D696E}"/>
              </a:ext>
            </a:extLst>
          </p:cNvPr>
          <p:cNvSpPr txBox="1">
            <a:spLocks/>
          </p:cNvSpPr>
          <p:nvPr/>
        </p:nvSpPr>
        <p:spPr>
          <a:xfrm>
            <a:off x="8061188" y="112919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khumvit Set" panose="02000506000000020004" pitchFamily="2" charset="-34"/>
              <a:ea typeface="+mn-ea"/>
              <a:cs typeface="Sukhumvit Set" panose="02000506000000020004" pitchFamily="2" charset="-34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F50C032-E243-3494-32D4-DB114A04305D}"/>
              </a:ext>
            </a:extLst>
          </p:cNvPr>
          <p:cNvGrpSpPr/>
          <p:nvPr/>
        </p:nvGrpSpPr>
        <p:grpSpPr>
          <a:xfrm>
            <a:off x="-11372" y="1"/>
            <a:ext cx="3383280" cy="6847230"/>
            <a:chOff x="-11372" y="1"/>
            <a:chExt cx="3383280" cy="6847230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47BEE4A-974D-0520-7D3B-C45BD91B6CCB}"/>
                </a:ext>
              </a:extLst>
            </p:cNvPr>
            <p:cNvGrpSpPr/>
            <p:nvPr/>
          </p:nvGrpSpPr>
          <p:grpSpPr>
            <a:xfrm>
              <a:off x="-11372" y="1"/>
              <a:ext cx="3383280" cy="6847230"/>
              <a:chOff x="-11372" y="1"/>
              <a:chExt cx="3383280" cy="68472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067C57-0197-B0F9-AD49-833623EE1E7F}"/>
                  </a:ext>
                </a:extLst>
              </p:cNvPr>
              <p:cNvSpPr/>
              <p:nvPr/>
            </p:nvSpPr>
            <p:spPr>
              <a:xfrm>
                <a:off x="-11372" y="1"/>
                <a:ext cx="3383280" cy="684723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6BEF4BF-C889-B626-A33E-0585048E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52" y="480776"/>
                <a:ext cx="2209444" cy="500095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6E85A39-DE50-9203-7A05-8FDD0AAFCB98}"/>
                  </a:ext>
                </a:extLst>
              </p:cNvPr>
              <p:cNvGrpSpPr/>
              <p:nvPr/>
            </p:nvGrpSpPr>
            <p:grpSpPr>
              <a:xfrm flipH="1">
                <a:off x="682328" y="1901319"/>
                <a:ext cx="1838458" cy="679518"/>
                <a:chOff x="1952003" y="715817"/>
                <a:chExt cx="2961073" cy="705086"/>
              </a:xfrm>
            </p:grpSpPr>
            <p:pic>
              <p:nvPicPr>
                <p:cNvPr id="56" name="Picture 2" descr="D:\7. Infographic EPPO\Picture icon\Community-Banner\banner EPPO-02.png">
                  <a:extLst>
                    <a:ext uri="{FF2B5EF4-FFF2-40B4-BE49-F238E27FC236}">
                      <a16:creationId xmlns:a16="http://schemas.microsoft.com/office/drawing/2014/main" id="{BF0684EB-01BD-2427-15B3-8EE62EF5EE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014" t="20099" b="14801"/>
                <a:stretch/>
              </p:blipFill>
              <p:spPr bwMode="auto">
                <a:xfrm flipH="1">
                  <a:off x="3361213" y="715817"/>
                  <a:ext cx="1551863" cy="7050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3" descr="D:\7. Infographic EPPO\Picture icon\Monthly Report Info\EPPO 2016\banner EPPO_Artboard 5.png">
                  <a:extLst>
                    <a:ext uri="{FF2B5EF4-FFF2-40B4-BE49-F238E27FC236}">
                      <a16:creationId xmlns:a16="http://schemas.microsoft.com/office/drawing/2014/main" id="{4390CF40-86AC-30FC-BA94-B2FA670A41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 flipH="1">
                  <a:off x="1952003" y="813943"/>
                  <a:ext cx="1611499" cy="6069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2" name="Text Box 90">
                <a:extLst>
                  <a:ext uri="{FF2B5EF4-FFF2-40B4-BE49-F238E27FC236}">
                    <a16:creationId xmlns:a16="http://schemas.microsoft.com/office/drawing/2014/main" id="{FA206E08-F4A8-6519-7F4A-7B696454E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67" y="6260048"/>
                <a:ext cx="26482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หมายเหตุ</a:t>
                </a:r>
                <a:r>
                  <a:rPr kumimoji="0" lang="en-US" alt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:</a:t>
                </a:r>
                <a:r>
                  <a:rPr kumimoji="0" lang="th-TH" alt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:r>
                  <a:rPr kumimoji="0" lang="en-US" alt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:r>
                  <a:rPr kumimoji="0" lang="en-US" altLang="th-TH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f </a:t>
                </a:r>
                <a:r>
                  <a:rPr kumimoji="0" lang="th-TH" alt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:r>
                  <a:rPr kumimoji="0" lang="th-TH" alt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เป็นข้อมูลประมาณการ  </a:t>
                </a:r>
              </a:p>
            </p:txBody>
          </p:sp>
          <p:sp>
            <p:nvSpPr>
              <p:cNvPr id="76" name="직사각형 24">
                <a:extLst>
                  <a:ext uri="{FF2B5EF4-FFF2-40B4-BE49-F238E27FC236}">
                    <a16:creationId xmlns:a16="http://schemas.microsoft.com/office/drawing/2014/main" id="{FF0DE5DF-91EC-E6CD-793D-40B22F4BD833}"/>
                  </a:ext>
                </a:extLst>
              </p:cNvPr>
              <p:cNvSpPr/>
              <p:nvPr/>
            </p:nvSpPr>
            <p:spPr>
              <a:xfrm flipH="1">
                <a:off x="476405" y="3870025"/>
                <a:ext cx="2338874" cy="187115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 cap="flat">
                <a:solidFill>
                  <a:srgbClr val="2159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11814D9-562B-1A94-4835-2D6858066656}"/>
                  </a:ext>
                </a:extLst>
              </p:cNvPr>
              <p:cNvGrpSpPr/>
              <p:nvPr/>
            </p:nvGrpSpPr>
            <p:grpSpPr>
              <a:xfrm>
                <a:off x="445806" y="3932533"/>
                <a:ext cx="2378329" cy="1836810"/>
                <a:chOff x="548805" y="3132496"/>
                <a:chExt cx="2378329" cy="183681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3E40C525-58CD-5023-76D4-43C4B37B78AE}"/>
                    </a:ext>
                  </a:extLst>
                </p:cNvPr>
                <p:cNvGrpSpPr/>
                <p:nvPr/>
              </p:nvGrpSpPr>
              <p:grpSpPr>
                <a:xfrm>
                  <a:off x="548805" y="3132496"/>
                  <a:ext cx="2369473" cy="1097752"/>
                  <a:chOff x="4017628" y="2548371"/>
                  <a:chExt cx="2369473" cy="1097752"/>
                </a:xfrm>
              </p:grpSpPr>
              <p:sp>
                <p:nvSpPr>
                  <p:cNvPr id="115" name="Text Box 3">
                    <a:extLst>
                      <a:ext uri="{FF2B5EF4-FFF2-40B4-BE49-F238E27FC236}">
                        <a16:creationId xmlns:a16="http://schemas.microsoft.com/office/drawing/2014/main" id="{8C4241E3-C174-FBFA-F2AE-0E6FA1FD88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7628" y="3338346"/>
                    <a:ext cx="236947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alt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 pitchFamily="34" charset="-128"/>
                        <a:cs typeface="TH SarabunPSK" panose="020B0500040200020003" pitchFamily="34" charset="-34"/>
                      </a:rPr>
                      <a:t>พันบาร์เรลเทียบเท่าน้ำมันดิบต่อวัน</a:t>
                    </a:r>
                    <a:endParaRPr kumimoji="0" lang="th-TH" altLang="th-TH" sz="12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16" name="Text Box 3">
                    <a:extLst>
                      <a:ext uri="{FF2B5EF4-FFF2-40B4-BE49-F238E27FC236}">
                        <a16:creationId xmlns:a16="http://schemas.microsoft.com/office/drawing/2014/main" id="{39F0CCBC-DBB3-CE51-6AE3-3D97251DF2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155" y="2548371"/>
                    <a:ext cx="21662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th-TH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Arial Unicode MS" pitchFamily="34" charset="-128"/>
                        <a:cs typeface="TH SarabunPSK" panose="020B0500040200020003" pitchFamily="34" charset="-34"/>
                      </a:rPr>
                      <a:t>2,105</a:t>
                    </a:r>
                    <a:endParaRPr kumimoji="0" lang="th-TH" altLang="th-TH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endParaRPr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B4A2DA7A-8FA9-0AC3-91A3-90CD4122098E}"/>
                    </a:ext>
                  </a:extLst>
                </p:cNvPr>
                <p:cNvGrpSpPr/>
                <p:nvPr/>
              </p:nvGrpSpPr>
              <p:grpSpPr>
                <a:xfrm>
                  <a:off x="817156" y="4199865"/>
                  <a:ext cx="2109978" cy="769441"/>
                  <a:chOff x="8403323" y="1414339"/>
                  <a:chExt cx="1821812" cy="769441"/>
                </a:xfrm>
              </p:grpSpPr>
              <p:sp>
                <p:nvSpPr>
                  <p:cNvPr id="113" name="Down Arrow 152">
                    <a:extLst>
                      <a:ext uri="{FF2B5EF4-FFF2-40B4-BE49-F238E27FC236}">
                        <a16:creationId xmlns:a16="http://schemas.microsoft.com/office/drawing/2014/main" id="{7CEB5A7E-E8D8-64AF-03A9-CBFC1C2FC8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403323" y="1423527"/>
                    <a:ext cx="569327" cy="528804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14" name="Text Box 3">
                    <a:extLst>
                      <a:ext uri="{FF2B5EF4-FFF2-40B4-BE49-F238E27FC236}">
                        <a16:creationId xmlns:a16="http://schemas.microsoft.com/office/drawing/2014/main" id="{E7BE3B2A-F4F9-AFF5-B5FD-FAA87EF9EA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9256" y="1414339"/>
                    <a:ext cx="1495879" cy="769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th-TH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 pitchFamily="34" charset="-128"/>
                        <a:cs typeface="TH SarabunPSK" panose="020B0500040200020003" pitchFamily="34" charset="-34"/>
                      </a:rPr>
                      <a:t>2.9</a:t>
                    </a:r>
                    <a:r>
                      <a:rPr kumimoji="0" lang="th-TH" altLang="th-TH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 pitchFamily="34" charset="-128"/>
                        <a:cs typeface="TH SarabunPSK" panose="020B0500040200020003" pitchFamily="34" charset="-34"/>
                      </a:rPr>
                      <a:t>%</a:t>
                    </a:r>
                  </a:p>
                </p:txBody>
              </p:sp>
            </p:grpSp>
          </p:grpSp>
        </p:grp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DEEF08D-8DAB-31D3-4972-040811C4C3B2}"/>
                </a:ext>
              </a:extLst>
            </p:cNvPr>
            <p:cNvCxnSpPr>
              <a:cxnSpLocks/>
            </p:cNvCxnSpPr>
            <p:nvPr/>
          </p:nvCxnSpPr>
          <p:spPr>
            <a:xfrm>
              <a:off x="54020" y="6193571"/>
              <a:ext cx="2449557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Slide Number Placeholder 3">
            <a:extLst>
              <a:ext uri="{FF2B5EF4-FFF2-40B4-BE49-F238E27FC236}">
                <a16:creationId xmlns:a16="http://schemas.microsoft.com/office/drawing/2014/main" id="{D96A8018-F710-FF1A-ED29-5A61B864610F}"/>
              </a:ext>
            </a:extLst>
          </p:cNvPr>
          <p:cNvSpPr txBox="1">
            <a:spLocks/>
          </p:cNvSpPr>
          <p:nvPr/>
        </p:nvSpPr>
        <p:spPr>
          <a:xfrm>
            <a:off x="9266796" y="649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483985-AACA-4AC4-ACD9-F858642DFD29}"/>
              </a:ext>
            </a:extLst>
          </p:cNvPr>
          <p:cNvSpPr/>
          <p:nvPr/>
        </p:nvSpPr>
        <p:spPr>
          <a:xfrm>
            <a:off x="3801071" y="4408518"/>
            <a:ext cx="8221051" cy="398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59C537-5C73-4AE5-9CBA-AA9A9F1F5AD9}"/>
              </a:ext>
            </a:extLst>
          </p:cNvPr>
          <p:cNvSpPr/>
          <p:nvPr/>
        </p:nvSpPr>
        <p:spPr>
          <a:xfrm>
            <a:off x="3794228" y="2303522"/>
            <a:ext cx="8227894" cy="483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07142E-B191-4270-9925-624BE9476BF7}"/>
              </a:ext>
            </a:extLst>
          </p:cNvPr>
          <p:cNvGrpSpPr/>
          <p:nvPr/>
        </p:nvGrpSpPr>
        <p:grpSpPr>
          <a:xfrm>
            <a:off x="3794228" y="1713378"/>
            <a:ext cx="7113429" cy="4819595"/>
            <a:chOff x="7896199" y="2041210"/>
            <a:chExt cx="576066" cy="2395899"/>
          </a:xfrm>
          <a:noFill/>
        </p:grpSpPr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F6D70B25-420C-4C17-9685-93294E0D5872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4341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58B81605-0019-42EE-9EDD-F0BF3C463FF5}"/>
                </a:ext>
              </a:extLst>
            </p:cNvPr>
            <p:cNvSpPr/>
            <p:nvPr/>
          </p:nvSpPr>
          <p:spPr>
            <a:xfrm>
              <a:off x="7896199" y="2041210"/>
              <a:ext cx="576064" cy="278275"/>
            </a:xfrm>
            <a:prstGeom prst="round2SameRect">
              <a:avLst>
                <a:gd name="adj1" fmla="val 17299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8CF718-6029-4B28-9E6E-1C336AA170D4}"/>
              </a:ext>
            </a:extLst>
          </p:cNvPr>
          <p:cNvGrpSpPr/>
          <p:nvPr/>
        </p:nvGrpSpPr>
        <p:grpSpPr>
          <a:xfrm>
            <a:off x="10953661" y="1698694"/>
            <a:ext cx="1080705" cy="4834278"/>
            <a:chOff x="7896199" y="1833985"/>
            <a:chExt cx="576066" cy="2603124"/>
          </a:xfrm>
          <a:noFill/>
        </p:grpSpPr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67DFAC23-BD3C-4E26-9FBB-DABB2F6A9487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17984"/>
                <a:gd name="adj2" fmla="val 0"/>
              </a:avLst>
            </a:prstGeom>
            <a:noFill/>
            <a:ln>
              <a:solidFill>
                <a:srgbClr val="FF822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FD035110-E4E9-4BD0-BA35-8D0EA6408A7A}"/>
                </a:ext>
              </a:extLst>
            </p:cNvPr>
            <p:cNvSpPr/>
            <p:nvPr/>
          </p:nvSpPr>
          <p:spPr>
            <a:xfrm>
              <a:off x="7896199" y="1833985"/>
              <a:ext cx="576064" cy="316958"/>
            </a:xfrm>
            <a:prstGeom prst="round2SameRect">
              <a:avLst>
                <a:gd name="adj1" fmla="val 25362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822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C6A9C2-8D61-411C-938E-ECEF84FFCC68}"/>
              </a:ext>
            </a:extLst>
          </p:cNvPr>
          <p:cNvCxnSpPr>
            <a:cxnSpLocks/>
          </p:cNvCxnSpPr>
          <p:nvPr/>
        </p:nvCxnSpPr>
        <p:spPr>
          <a:xfrm>
            <a:off x="7041544" y="1726157"/>
            <a:ext cx="0" cy="4790614"/>
          </a:xfrm>
          <a:prstGeom prst="line">
            <a:avLst/>
          </a:prstGeom>
          <a:ln w="2222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D705CD-8D7B-4D81-8DC9-82FA784B09F9}"/>
              </a:ext>
            </a:extLst>
          </p:cNvPr>
          <p:cNvCxnSpPr>
            <a:cxnSpLocks/>
          </p:cNvCxnSpPr>
          <p:nvPr/>
        </p:nvCxnSpPr>
        <p:spPr>
          <a:xfrm>
            <a:off x="8985760" y="1776823"/>
            <a:ext cx="0" cy="4754880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8F7CD8-FCC3-4B08-86CB-E3CFC7D7EA68}"/>
              </a:ext>
            </a:extLst>
          </p:cNvPr>
          <p:cNvSpPr/>
          <p:nvPr/>
        </p:nvSpPr>
        <p:spPr>
          <a:xfrm>
            <a:off x="10947428" y="1680974"/>
            <a:ext cx="1074694" cy="4851997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CD316BB2-36A9-400D-898F-DA74AB96B3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59685" y="1664124"/>
          <a:ext cx="8205719" cy="4859600"/>
        </p:xfrm>
        <a:graphic>
          <a:graphicData uri="http://schemas.openxmlformats.org/drawingml/2006/table">
            <a:tbl>
              <a:tblPr/>
              <a:tblGrid>
                <a:gridCol w="307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969788724"/>
                    </a:ext>
                  </a:extLst>
                </a:gridCol>
              </a:tblGrid>
              <a:tr h="7047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32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f</a:t>
                      </a:r>
                      <a:endParaRPr lang="th-TH" sz="32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ปริมาณการใช้รวม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1,993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1,990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2,007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2,046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2,105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ถ่านหิน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ลิกไนต์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ไฟฟ้าพลังน้ำ/ไฟฟ้านำเข้า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อัตราการเปลี่ยนแปลง (% </a:t>
                      </a:r>
                      <a:r>
                        <a:rPr lang="en-US" sz="28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-0.1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2.9</a:t>
                      </a:r>
                      <a:endParaRPr lang="th-TH" sz="28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-5.5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-9.6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ถ่านหิน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ลิกไนต์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-15.0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ไฟฟ้าพลังน้ำ/ไฟฟ้านำเข้า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11.4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11.1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-6.4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-2.1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85991E-C7B0-48FD-BDCE-269A02F27D4C}"/>
              </a:ext>
            </a:extLst>
          </p:cNvPr>
          <p:cNvCxnSpPr>
            <a:cxnSpLocks/>
          </p:cNvCxnSpPr>
          <p:nvPr/>
        </p:nvCxnSpPr>
        <p:spPr>
          <a:xfrm>
            <a:off x="7979897" y="1765314"/>
            <a:ext cx="0" cy="4754880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35A6140-4317-4847-871C-C589A7BC5A4B}"/>
              </a:ext>
            </a:extLst>
          </p:cNvPr>
          <p:cNvCxnSpPr>
            <a:cxnSpLocks/>
          </p:cNvCxnSpPr>
          <p:nvPr/>
        </p:nvCxnSpPr>
        <p:spPr>
          <a:xfrm>
            <a:off x="9963429" y="1765315"/>
            <a:ext cx="0" cy="4754880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3">
            <a:extLst>
              <a:ext uri="{FF2B5EF4-FFF2-40B4-BE49-F238E27FC236}">
                <a16:creationId xmlns:a16="http://schemas.microsoft.com/office/drawing/2014/main" id="{BB536C10-F65A-4511-BE37-689BAF09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959" y="1365544"/>
            <a:ext cx="2842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หน่วย: พันบาร์เรลเทียบเท่าน้ำมันดิบต่อวัน</a:t>
            </a:r>
          </a:p>
        </p:txBody>
      </p:sp>
      <p:sp>
        <p:nvSpPr>
          <p:cNvPr id="65" name="Rounded Rectangle 109">
            <a:extLst>
              <a:ext uri="{FF2B5EF4-FFF2-40B4-BE49-F238E27FC236}">
                <a16:creationId xmlns:a16="http://schemas.microsoft.com/office/drawing/2014/main" id="{CD2C73FB-5604-4D20-809F-5410361EAB5B}"/>
              </a:ext>
            </a:extLst>
          </p:cNvPr>
          <p:cNvSpPr/>
          <p:nvPr/>
        </p:nvSpPr>
        <p:spPr>
          <a:xfrm>
            <a:off x="545256" y="2867865"/>
            <a:ext cx="2103122" cy="633876"/>
          </a:xfrm>
          <a:prstGeom prst="roundRect">
            <a:avLst>
              <a:gd name="adj" fmla="val 4354"/>
            </a:avLst>
          </a:prstGeom>
          <a:solidFill>
            <a:srgbClr val="21596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6" name="Text Box 3">
            <a:extLst>
              <a:ext uri="{FF2B5EF4-FFF2-40B4-BE49-F238E27FC236}">
                <a16:creationId xmlns:a16="http://schemas.microsoft.com/office/drawing/2014/main" id="{0D1289C4-D803-4463-8F5A-072928B8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45" y="2855410"/>
            <a:ext cx="2103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พลังงานขั้นต้น</a:t>
            </a:r>
          </a:p>
        </p:txBody>
      </p:sp>
    </p:spTree>
    <p:extLst>
      <p:ext uri="{BB962C8B-B14F-4D97-AF65-F5344CB8AC3E}">
        <p14:creationId xmlns:p14="http://schemas.microsoft.com/office/powerpoint/2010/main" val="426402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2A3B282-BB6F-7C64-2407-A974E5061454}"/>
              </a:ext>
            </a:extLst>
          </p:cNvPr>
          <p:cNvGrpSpPr/>
          <p:nvPr/>
        </p:nvGrpSpPr>
        <p:grpSpPr>
          <a:xfrm>
            <a:off x="2708860" y="-1"/>
            <a:ext cx="9511545" cy="927053"/>
            <a:chOff x="2708860" y="-1"/>
            <a:chExt cx="9511545" cy="927053"/>
          </a:xfrm>
        </p:grpSpPr>
        <p:sp>
          <p:nvSpPr>
            <p:cNvPr id="110" name="직사각형 24">
              <a:extLst>
                <a:ext uri="{FF2B5EF4-FFF2-40B4-BE49-F238E27FC236}">
                  <a16:creationId xmlns:a16="http://schemas.microsoft.com/office/drawing/2014/main" id="{97D7C305-2D30-E343-D2D9-75728DBDEDAF}"/>
                </a:ext>
              </a:extLst>
            </p:cNvPr>
            <p:cNvSpPr/>
            <p:nvPr/>
          </p:nvSpPr>
          <p:spPr>
            <a:xfrm flipH="1">
              <a:off x="2708860" y="-1"/>
              <a:ext cx="9511545" cy="837397"/>
            </a:xfrm>
            <a:prstGeom prst="rect">
              <a:avLst/>
            </a:prstGeom>
            <a:solidFill>
              <a:srgbClr val="DDD9C3">
                <a:alpha val="63137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34CA56C-3BAE-B951-7667-8AB18ACBA256}"/>
                </a:ext>
              </a:extLst>
            </p:cNvPr>
            <p:cNvSpPr txBox="1"/>
            <p:nvPr/>
          </p:nvSpPr>
          <p:spPr>
            <a:xfrm>
              <a:off x="2708860" y="96055"/>
              <a:ext cx="94603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แนวโน้มการใช้น้ำมันสำเร็จรูป </a:t>
              </a:r>
              <a:r>
                <a:rPr kumimoji="0" lang="th-TH" altLang="ko-KR" sz="4800" b="1" i="0" u="sng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ปี 2568</a:t>
              </a:r>
            </a:p>
          </p:txBody>
        </p:sp>
      </p:grp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8620F247-40B9-A04F-BE66-3618866D696E}"/>
              </a:ext>
            </a:extLst>
          </p:cNvPr>
          <p:cNvSpPr txBox="1">
            <a:spLocks/>
          </p:cNvSpPr>
          <p:nvPr/>
        </p:nvSpPr>
        <p:spPr>
          <a:xfrm>
            <a:off x="8061188" y="112919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khumvit Set" panose="02000506000000020004" pitchFamily="2" charset="-34"/>
              <a:ea typeface="+mn-ea"/>
              <a:cs typeface="Sukhumvit Set" panose="02000506000000020004" pitchFamily="2" charset="-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E9E0E8-42E9-6E5E-6EA6-1084EFEE2477}"/>
              </a:ext>
            </a:extLst>
          </p:cNvPr>
          <p:cNvGrpSpPr/>
          <p:nvPr/>
        </p:nvGrpSpPr>
        <p:grpSpPr>
          <a:xfrm>
            <a:off x="-11374" y="1"/>
            <a:ext cx="3383280" cy="6847230"/>
            <a:chOff x="-11373" y="1"/>
            <a:chExt cx="3281039" cy="684723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67C57-0197-B0F9-AD49-833623EE1E7F}"/>
                </a:ext>
              </a:extLst>
            </p:cNvPr>
            <p:cNvSpPr/>
            <p:nvPr/>
          </p:nvSpPr>
          <p:spPr>
            <a:xfrm>
              <a:off x="-11373" y="1"/>
              <a:ext cx="3281039" cy="684723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직사각형 24">
              <a:extLst>
                <a:ext uri="{FF2B5EF4-FFF2-40B4-BE49-F238E27FC236}">
                  <a16:creationId xmlns:a16="http://schemas.microsoft.com/office/drawing/2014/main" id="{FF0DE5DF-91EC-E6CD-793D-40B22F4BD833}"/>
                </a:ext>
              </a:extLst>
            </p:cNvPr>
            <p:cNvSpPr/>
            <p:nvPr/>
          </p:nvSpPr>
          <p:spPr>
            <a:xfrm flipH="1">
              <a:off x="401359" y="3799230"/>
              <a:ext cx="2338874" cy="18711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 cap="flat">
              <a:solidFill>
                <a:srgbClr val="21596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4A2DA7A-8FA9-0AC3-91A3-90CD4122098E}"/>
                </a:ext>
              </a:extLst>
            </p:cNvPr>
            <p:cNvGrpSpPr/>
            <p:nvPr/>
          </p:nvGrpSpPr>
          <p:grpSpPr>
            <a:xfrm>
              <a:off x="639129" y="4998382"/>
              <a:ext cx="2109966" cy="769441"/>
              <a:chOff x="8338540" y="1412819"/>
              <a:chExt cx="1821801" cy="769441"/>
            </a:xfrm>
          </p:grpSpPr>
          <p:sp>
            <p:nvSpPr>
              <p:cNvPr id="113" name="Down Arrow 152">
                <a:extLst>
                  <a:ext uri="{FF2B5EF4-FFF2-40B4-BE49-F238E27FC236}">
                    <a16:creationId xmlns:a16="http://schemas.microsoft.com/office/drawing/2014/main" id="{7CEB5A7E-E8D8-64AF-03A9-CBFC1C2FC8A8}"/>
                  </a:ext>
                </a:extLst>
              </p:cNvPr>
              <p:cNvSpPr/>
              <p:nvPr/>
            </p:nvSpPr>
            <p:spPr>
              <a:xfrm rot="10800000">
                <a:off x="8338540" y="1422007"/>
                <a:ext cx="569327" cy="528804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khumvit Set" panose="02000506000000020004" pitchFamily="2" charset="-34"/>
                  <a:ea typeface="+mn-ea"/>
                  <a:cs typeface="Sukhumvit Set" panose="02000506000000020004" pitchFamily="2" charset="-34"/>
                </a:endParaRPr>
              </a:p>
            </p:txBody>
          </p:sp>
          <p:sp>
            <p:nvSpPr>
              <p:cNvPr id="114" name="Text Box 3">
                <a:extLst>
                  <a:ext uri="{FF2B5EF4-FFF2-40B4-BE49-F238E27FC236}">
                    <a16:creationId xmlns:a16="http://schemas.microsoft.com/office/drawing/2014/main" id="{E7BE3B2A-F4F9-AFF5-B5FD-FAA87EF9E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4462" y="1412819"/>
                <a:ext cx="149587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th-TH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rPr>
                  <a:t>3.1%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AACA06-BE0D-B453-5362-DAEEE191AA17}"/>
                </a:ext>
              </a:extLst>
            </p:cNvPr>
            <p:cNvGrpSpPr/>
            <p:nvPr/>
          </p:nvGrpSpPr>
          <p:grpSpPr>
            <a:xfrm>
              <a:off x="510431" y="2439381"/>
              <a:ext cx="2090281" cy="1200328"/>
              <a:chOff x="5232934" y="1766377"/>
              <a:chExt cx="2458981" cy="752591"/>
            </a:xfrm>
          </p:grpSpPr>
          <p:sp>
            <p:nvSpPr>
              <p:cNvPr id="15" name="Rounded Rectangle 109">
                <a:extLst>
                  <a:ext uri="{FF2B5EF4-FFF2-40B4-BE49-F238E27FC236}">
                    <a16:creationId xmlns:a16="http://schemas.microsoft.com/office/drawing/2014/main" id="{1555C899-0672-D8E0-DF44-82B33C419DC1}"/>
                  </a:ext>
                </a:extLst>
              </p:cNvPr>
              <p:cNvSpPr/>
              <p:nvPr/>
            </p:nvSpPr>
            <p:spPr>
              <a:xfrm>
                <a:off x="5232934" y="1798682"/>
                <a:ext cx="2399322" cy="687981"/>
              </a:xfrm>
              <a:prstGeom prst="roundRect">
                <a:avLst>
                  <a:gd name="adj" fmla="val 4354"/>
                </a:avLst>
              </a:prstGeom>
              <a:solidFill>
                <a:srgbClr val="21596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3">
                <a:extLst>
                  <a:ext uri="{FF2B5EF4-FFF2-40B4-BE49-F238E27FC236}">
                    <a16:creationId xmlns:a16="http://schemas.microsoft.com/office/drawing/2014/main" id="{D52C7E16-49AC-CD7B-777C-F8BB2987D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2596" y="1766377"/>
                <a:ext cx="2399319" cy="752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th-T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rPr>
                  <a:t>การใช้น้ำมันสำเร็จรูป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96CE3A-8116-B7EB-F65D-651076F2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52" y="480776"/>
              <a:ext cx="2209444" cy="500095"/>
            </a:xfrm>
            <a:prstGeom prst="rect">
              <a:avLst/>
            </a:prstGeom>
          </p:spPr>
        </p:pic>
      </p:grp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D94D0661-D135-EEF4-D86F-3F64936EA131}"/>
              </a:ext>
            </a:extLst>
          </p:cNvPr>
          <p:cNvSpPr txBox="1">
            <a:spLocks/>
          </p:cNvSpPr>
          <p:nvPr/>
        </p:nvSpPr>
        <p:spPr>
          <a:xfrm>
            <a:off x="9266796" y="649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037B1EE3-0856-445C-8590-CE7E9CB4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308" y="1125722"/>
            <a:ext cx="1555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หน่วย: ล้านลิตรต่อวัน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891728-3EA6-4C48-BA0E-DD0DCD0EBEAA}"/>
              </a:ext>
            </a:extLst>
          </p:cNvPr>
          <p:cNvSpPr/>
          <p:nvPr/>
        </p:nvSpPr>
        <p:spPr>
          <a:xfrm>
            <a:off x="3557975" y="4363045"/>
            <a:ext cx="8221051" cy="425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F80C5F-E1B3-4C8C-AB92-45EBB3E6D2FB}"/>
              </a:ext>
            </a:extLst>
          </p:cNvPr>
          <p:cNvSpPr/>
          <p:nvPr/>
        </p:nvSpPr>
        <p:spPr>
          <a:xfrm>
            <a:off x="3551132" y="2133353"/>
            <a:ext cx="8227894" cy="4989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75C871-ABBD-4282-930A-AB2C944D2A66}"/>
              </a:ext>
            </a:extLst>
          </p:cNvPr>
          <p:cNvGrpSpPr/>
          <p:nvPr/>
        </p:nvGrpSpPr>
        <p:grpSpPr>
          <a:xfrm>
            <a:off x="3551132" y="1543211"/>
            <a:ext cx="7113429" cy="5104738"/>
            <a:chOff x="7896199" y="2041210"/>
            <a:chExt cx="576066" cy="2395899"/>
          </a:xfrm>
          <a:noFill/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E9640106-F79D-4280-9097-73DE8CD335C3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4341"/>
                <a:gd name="adj2" fmla="val 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DAE3694-3F3B-4BE1-8775-981A74C99ECE}"/>
                </a:ext>
              </a:extLst>
            </p:cNvPr>
            <p:cNvSpPr/>
            <p:nvPr/>
          </p:nvSpPr>
          <p:spPr>
            <a:xfrm>
              <a:off x="7896199" y="2041210"/>
              <a:ext cx="576064" cy="278275"/>
            </a:xfrm>
            <a:prstGeom prst="round2SameRect">
              <a:avLst>
                <a:gd name="adj1" fmla="val 17299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BC32F3-39AC-4118-839E-03DC7FA5C219}"/>
              </a:ext>
            </a:extLst>
          </p:cNvPr>
          <p:cNvGrpSpPr/>
          <p:nvPr/>
        </p:nvGrpSpPr>
        <p:grpSpPr>
          <a:xfrm>
            <a:off x="10710565" y="1528526"/>
            <a:ext cx="1080705" cy="5120435"/>
            <a:chOff x="7896199" y="1833985"/>
            <a:chExt cx="576066" cy="2603124"/>
          </a:xfrm>
          <a:noFill/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0190E9B2-4947-46EE-B937-06916937E545}"/>
                </a:ext>
              </a:extLst>
            </p:cNvPr>
            <p:cNvSpPr/>
            <p:nvPr/>
          </p:nvSpPr>
          <p:spPr>
            <a:xfrm rot="10800000">
              <a:off x="7896201" y="2096904"/>
              <a:ext cx="576064" cy="2340205"/>
            </a:xfrm>
            <a:prstGeom prst="round2SameRect">
              <a:avLst>
                <a:gd name="adj1" fmla="val 17984"/>
                <a:gd name="adj2" fmla="val 0"/>
              </a:avLst>
            </a:prstGeom>
            <a:noFill/>
            <a:ln>
              <a:solidFill>
                <a:srgbClr val="FF822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83C673E5-E54A-4042-BF01-D97C4A88BFE5}"/>
                </a:ext>
              </a:extLst>
            </p:cNvPr>
            <p:cNvSpPr/>
            <p:nvPr/>
          </p:nvSpPr>
          <p:spPr>
            <a:xfrm>
              <a:off x="7896199" y="1833985"/>
              <a:ext cx="576064" cy="316958"/>
            </a:xfrm>
            <a:prstGeom prst="round2SameRect">
              <a:avLst>
                <a:gd name="adj1" fmla="val 25362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822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4F98134-62A5-41F4-8EFE-0909DCC5E96E}"/>
              </a:ext>
            </a:extLst>
          </p:cNvPr>
          <p:cNvCxnSpPr>
            <a:cxnSpLocks/>
          </p:cNvCxnSpPr>
          <p:nvPr/>
        </p:nvCxnSpPr>
        <p:spPr>
          <a:xfrm>
            <a:off x="6572984" y="1555989"/>
            <a:ext cx="0" cy="5091079"/>
          </a:xfrm>
          <a:prstGeom prst="line">
            <a:avLst/>
          </a:prstGeom>
          <a:ln w="2222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32C7CC6-F41B-4E84-9C5B-887D184CF615}"/>
              </a:ext>
            </a:extLst>
          </p:cNvPr>
          <p:cNvCxnSpPr>
            <a:cxnSpLocks/>
          </p:cNvCxnSpPr>
          <p:nvPr/>
        </p:nvCxnSpPr>
        <p:spPr>
          <a:xfrm>
            <a:off x="8661216" y="1555989"/>
            <a:ext cx="0" cy="5091079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C8EEFAE-9B11-4930-9939-74ACFC46C1CA}"/>
              </a:ext>
            </a:extLst>
          </p:cNvPr>
          <p:cNvSpPr/>
          <p:nvPr/>
        </p:nvSpPr>
        <p:spPr>
          <a:xfrm>
            <a:off x="10704332" y="1510806"/>
            <a:ext cx="1074694" cy="5139375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7B82CD-B6EC-4B21-B1F6-809E4A3E11D2}"/>
              </a:ext>
            </a:extLst>
          </p:cNvPr>
          <p:cNvCxnSpPr>
            <a:cxnSpLocks/>
          </p:cNvCxnSpPr>
          <p:nvPr/>
        </p:nvCxnSpPr>
        <p:spPr>
          <a:xfrm>
            <a:off x="9678768" y="1540198"/>
            <a:ext cx="0" cy="5107958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40CA95F4-EECA-4A7A-B184-CB58AC9976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75720" y="1444522"/>
          <a:ext cx="8164670" cy="522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8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64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2567</a:t>
                      </a: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f</a:t>
                      </a:r>
                      <a:endParaRPr kumimoji="0" lang="th-TH" sz="32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การใช้น้ำมันสำเร็จรูปรวม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120.2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137.5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138.4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140.6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144.9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07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เบนซินและแก๊สโซฮอล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29.0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31.4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31.6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ดีเซล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63.2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73.1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68.9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68.8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70.7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น้ำมันเครื่องบิน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16.2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น้ำมันเตา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LPG</a:t>
                      </a: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19.0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19.1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19.2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9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อัตราการเปลี่ยนแปลง 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%YoY)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36000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-5.8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เบนซินและแก๊สโซฮอล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-8.7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ดีเซล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-3.8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-5.7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0.0 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น้ำมันเครื่องบิน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-35.1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87.7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49.9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14.1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น้ำมันเตา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-15.8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-6.5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966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LPG</a:t>
                      </a:r>
                      <a:r>
                        <a:rPr kumimoji="0" lang="th-TH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5" marR="91435" marT="45708" marB="4570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-1.5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A904EC-F3F8-4560-96BD-D0F842A819F3}"/>
              </a:ext>
            </a:extLst>
          </p:cNvPr>
          <p:cNvCxnSpPr>
            <a:cxnSpLocks/>
          </p:cNvCxnSpPr>
          <p:nvPr/>
        </p:nvCxnSpPr>
        <p:spPr>
          <a:xfrm>
            <a:off x="7644484" y="1605105"/>
            <a:ext cx="0" cy="5038578"/>
          </a:xfrm>
          <a:prstGeom prst="line">
            <a:avLst/>
          </a:prstGeom>
          <a:ln w="222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2" descr="D:\7. Infographic EPPO\Picture icon\Color Icon\gas_pump_nozzle_400_clr_4870.png">
            <a:extLst>
              <a:ext uri="{FF2B5EF4-FFF2-40B4-BE49-F238E27FC236}">
                <a16:creationId xmlns:a16="http://schemas.microsoft.com/office/drawing/2014/main" id="{E62402A6-9EAD-4A04-8C28-F818ECFD6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rot="20098462" flipH="1">
            <a:off x="1408405" y="1219627"/>
            <a:ext cx="778482" cy="7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7. Infographic EPPO\Picture icon\Color Icon\Bio (4).png">
            <a:extLst>
              <a:ext uri="{FF2B5EF4-FFF2-40B4-BE49-F238E27FC236}">
                <a16:creationId xmlns:a16="http://schemas.microsoft.com/office/drawing/2014/main" id="{F96C7550-BDF5-49A9-B67F-A0ED42954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0" r="20343" b="12503"/>
          <a:stretch/>
        </p:blipFill>
        <p:spPr bwMode="auto">
          <a:xfrm>
            <a:off x="1062428" y="1571585"/>
            <a:ext cx="559983" cy="8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3">
            <a:extLst>
              <a:ext uri="{FF2B5EF4-FFF2-40B4-BE49-F238E27FC236}">
                <a16:creationId xmlns:a16="http://schemas.microsoft.com/office/drawing/2014/main" id="{C5E06A6E-7076-42CB-8238-2B1EDBC0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10" y="4593702"/>
            <a:ext cx="2369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ล้านลิตรต่อวัน</a:t>
            </a:r>
            <a:endParaRPr kumimoji="0" lang="th-TH" altLang="th-TH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Arial Unicode MS" pitchFamily="34" charset="-128"/>
              <a:cs typeface="TH SarabunPSK" panose="020B0500040200020003" pitchFamily="34" charset="-34"/>
            </a:endParaRPr>
          </a:p>
        </p:txBody>
      </p:sp>
      <p:sp>
        <p:nvSpPr>
          <p:cNvPr id="61" name="Text Box 3">
            <a:extLst>
              <a:ext uri="{FF2B5EF4-FFF2-40B4-BE49-F238E27FC236}">
                <a16:creationId xmlns:a16="http://schemas.microsoft.com/office/drawing/2014/main" id="{58F59D00-3A51-4C83-87BF-A1CA7EC2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47" y="3713984"/>
            <a:ext cx="216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14</a:t>
            </a:r>
            <a:r>
              <a:rPr kumimoji="0" lang="en-US" alt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4</a:t>
            </a:r>
            <a:r>
              <a:rPr kumimoji="0" lang="th-TH" alt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.</a:t>
            </a:r>
            <a:r>
              <a:rPr kumimoji="0" lang="en-US" alt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9</a:t>
            </a:r>
            <a:endParaRPr kumimoji="0" lang="th-TH" altLang="th-TH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Arial Unicode MS" pitchFamily="34" charset="-128"/>
              <a:cs typeface="TH SarabunPSK" panose="020B0500040200020003" pitchFamily="34" charset="-34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6A7EA-FD2F-4EF1-BB2C-F391462C80EA}"/>
              </a:ext>
            </a:extLst>
          </p:cNvPr>
          <p:cNvCxnSpPr>
            <a:cxnSpLocks/>
          </p:cNvCxnSpPr>
          <p:nvPr/>
        </p:nvCxnSpPr>
        <p:spPr>
          <a:xfrm>
            <a:off x="6686" y="5830116"/>
            <a:ext cx="244955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90">
            <a:extLst>
              <a:ext uri="{FF2B5EF4-FFF2-40B4-BE49-F238E27FC236}">
                <a16:creationId xmlns:a16="http://schemas.microsoft.com/office/drawing/2014/main" id="{036BECDE-5AC2-463E-BAA1-EE17038D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" y="5797856"/>
            <a:ext cx="336522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</a:t>
            </a:r>
            <a:r>
              <a:rPr kumimoji="0" lang="en-US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altLang="th-T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 </a:t>
            </a:r>
            <a:r>
              <a:rPr kumimoji="0" lang="th-TH" alt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</a:t>
            </a: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เป็นข้อมูลประมาณการ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   </a:t>
            </a: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น้ำมันเครื่องบินและน้ำมันก๊าด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 </a:t>
            </a:r>
            <a:r>
              <a:rPr kumimoji="0" lang="th-TH" altLang="th-TH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ไม่รวม</a:t>
            </a: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การใช้ </a:t>
            </a:r>
            <a:r>
              <a:rPr kumimoji="0" lang="en-US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LPG </a:t>
            </a:r>
            <a:r>
              <a:rPr kumimoji="0" lang="th-TH" alt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ที่ใช้เป็นวัตถุดิบในอุตสาหกรรมปิโตรเคมี</a:t>
            </a:r>
          </a:p>
        </p:txBody>
      </p:sp>
    </p:spTree>
    <p:extLst>
      <p:ext uri="{BB962C8B-B14F-4D97-AF65-F5344CB8AC3E}">
        <p14:creationId xmlns:p14="http://schemas.microsoft.com/office/powerpoint/2010/main" val="362444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2A3B282-BB6F-7C64-2407-A974E5061454}"/>
              </a:ext>
            </a:extLst>
          </p:cNvPr>
          <p:cNvGrpSpPr/>
          <p:nvPr/>
        </p:nvGrpSpPr>
        <p:grpSpPr>
          <a:xfrm>
            <a:off x="2708860" y="-1"/>
            <a:ext cx="9511545" cy="927053"/>
            <a:chOff x="2708860" y="-1"/>
            <a:chExt cx="9511545" cy="927053"/>
          </a:xfrm>
        </p:grpSpPr>
        <p:sp>
          <p:nvSpPr>
            <p:cNvPr id="110" name="직사각형 24">
              <a:extLst>
                <a:ext uri="{FF2B5EF4-FFF2-40B4-BE49-F238E27FC236}">
                  <a16:creationId xmlns:a16="http://schemas.microsoft.com/office/drawing/2014/main" id="{97D7C305-2D30-E343-D2D9-75728DBDEDAF}"/>
                </a:ext>
              </a:extLst>
            </p:cNvPr>
            <p:cNvSpPr/>
            <p:nvPr/>
          </p:nvSpPr>
          <p:spPr>
            <a:xfrm flipH="1">
              <a:off x="2708860" y="-1"/>
              <a:ext cx="9511545" cy="837397"/>
            </a:xfrm>
            <a:prstGeom prst="rect">
              <a:avLst/>
            </a:prstGeom>
            <a:solidFill>
              <a:srgbClr val="DDD9C3">
                <a:alpha val="63137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34CA56C-3BAE-B951-7667-8AB18ACBA256}"/>
                </a:ext>
              </a:extLst>
            </p:cNvPr>
            <p:cNvSpPr txBox="1"/>
            <p:nvPr/>
          </p:nvSpPr>
          <p:spPr>
            <a:xfrm>
              <a:off x="2708860" y="96055"/>
              <a:ext cx="94603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แนวโน้มการใช้ไฟฟ้า </a:t>
              </a:r>
              <a:r>
                <a:rPr kumimoji="0" lang="th-TH" altLang="ko-KR" sz="4800" b="1" i="0" u="sng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ปี 2568</a:t>
              </a:r>
            </a:p>
          </p:txBody>
        </p:sp>
      </p:grp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8620F247-40B9-A04F-BE66-3618866D696E}"/>
              </a:ext>
            </a:extLst>
          </p:cNvPr>
          <p:cNvSpPr txBox="1">
            <a:spLocks/>
          </p:cNvSpPr>
          <p:nvPr/>
        </p:nvSpPr>
        <p:spPr>
          <a:xfrm>
            <a:off x="8061188" y="112919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khumvit Set" panose="02000506000000020004" pitchFamily="2" charset="-34"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B138CB-AAB0-4AB5-356B-B193639A64A9}"/>
              </a:ext>
            </a:extLst>
          </p:cNvPr>
          <p:cNvSpPr/>
          <p:nvPr/>
        </p:nvSpPr>
        <p:spPr>
          <a:xfrm>
            <a:off x="4295448" y="5832377"/>
            <a:ext cx="7298982" cy="55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056F52-F924-334C-D1CD-6070060A4EDE}"/>
              </a:ext>
            </a:extLst>
          </p:cNvPr>
          <p:cNvGrpSpPr/>
          <p:nvPr/>
        </p:nvGrpSpPr>
        <p:grpSpPr>
          <a:xfrm>
            <a:off x="4295447" y="1178457"/>
            <a:ext cx="7299008" cy="5222281"/>
            <a:chOff x="7896199" y="2077428"/>
            <a:chExt cx="576066" cy="2321176"/>
          </a:xfrm>
          <a:noFill/>
        </p:grpSpPr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23C31CE3-8D74-8DE6-586B-5A5BD8351DA4}"/>
                </a:ext>
              </a:extLst>
            </p:cNvPr>
            <p:cNvSpPr/>
            <p:nvPr/>
          </p:nvSpPr>
          <p:spPr>
            <a:xfrm rot="10800000">
              <a:off x="7896201" y="2244213"/>
              <a:ext cx="576064" cy="2154391"/>
            </a:xfrm>
            <a:prstGeom prst="round2SameRect">
              <a:avLst>
                <a:gd name="adj1" fmla="val 3414"/>
                <a:gd name="adj2" fmla="val 0"/>
              </a:avLst>
            </a:prstGeom>
            <a:grpFill/>
            <a:ln w="41275">
              <a:solidFill>
                <a:schemeClr val="tx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7AEA352F-03F8-1F8C-F6CC-CB6EDD574364}"/>
                </a:ext>
              </a:extLst>
            </p:cNvPr>
            <p:cNvSpPr/>
            <p:nvPr/>
          </p:nvSpPr>
          <p:spPr>
            <a:xfrm>
              <a:off x="7896199" y="2077428"/>
              <a:ext cx="576064" cy="474006"/>
            </a:xfrm>
            <a:prstGeom prst="round2SameRect">
              <a:avLst>
                <a:gd name="adj1" fmla="val 17299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41275">
              <a:solidFill>
                <a:schemeClr val="tx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C397906-4904-F99E-850D-999CCBEFD1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01537" y="1254080"/>
          <a:ext cx="7292893" cy="51211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การใช้ไฟฟ้า</a:t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</a:br>
                      <a:endParaRPr lang="th-TH" sz="5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GWh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การเปลี่ยนแปลง</a:t>
                      </a: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GWh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47" marR="91447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8738"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%Growth</a:t>
                      </a: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185,124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187,832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192,960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187,046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-5,914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47" marR="914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190,468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strike="noStrike" baseline="30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5" marR="68585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197,256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66</a:t>
                      </a:r>
                      <a:endParaRPr lang="th-TH" sz="2400" b="1" strike="noStrike" baseline="30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5" marR="68585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203,923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67</a:t>
                      </a:r>
                      <a:endParaRPr lang="th-TH" sz="2400" b="1" strike="noStrike" baseline="30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5" marR="68585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214,469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2568</a:t>
                      </a:r>
                      <a:r>
                        <a:rPr lang="en-US" sz="2400" b="1" kern="1200" baseline="30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f</a:t>
                      </a:r>
                      <a:endParaRPr lang="th-TH" sz="2400" b="1" kern="1200" baseline="30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5" marR="68585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220,755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70034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D261AE-E131-9BAC-7809-562A1DFAA2D4}"/>
              </a:ext>
            </a:extLst>
          </p:cNvPr>
          <p:cNvCxnSpPr>
            <a:cxnSpLocks/>
          </p:cNvCxnSpPr>
          <p:nvPr/>
        </p:nvCxnSpPr>
        <p:spPr>
          <a:xfrm>
            <a:off x="9863910" y="1808368"/>
            <a:ext cx="0" cy="4581534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3BB9D-5667-5833-598F-9CFDAB16E0CB}"/>
              </a:ext>
            </a:extLst>
          </p:cNvPr>
          <p:cNvCxnSpPr>
            <a:cxnSpLocks/>
          </p:cNvCxnSpPr>
          <p:nvPr/>
        </p:nvCxnSpPr>
        <p:spPr>
          <a:xfrm>
            <a:off x="8086865" y="1178457"/>
            <a:ext cx="0" cy="5222281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F3C4E-D40C-A8B6-D5E4-6196606D1DEA}"/>
              </a:ext>
            </a:extLst>
          </p:cNvPr>
          <p:cNvCxnSpPr>
            <a:cxnSpLocks/>
          </p:cNvCxnSpPr>
          <p:nvPr/>
        </p:nvCxnSpPr>
        <p:spPr>
          <a:xfrm>
            <a:off x="5637142" y="1178457"/>
            <a:ext cx="0" cy="5222281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069810-EB3E-41EC-6908-3BC313078EEB}"/>
              </a:ext>
            </a:extLst>
          </p:cNvPr>
          <p:cNvCxnSpPr>
            <a:cxnSpLocks/>
          </p:cNvCxnSpPr>
          <p:nvPr/>
        </p:nvCxnSpPr>
        <p:spPr>
          <a:xfrm>
            <a:off x="8086865" y="1738693"/>
            <a:ext cx="3507565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96CE11-D9A3-618F-4012-C887D2C6DDB6}"/>
              </a:ext>
            </a:extLst>
          </p:cNvPr>
          <p:cNvSpPr/>
          <p:nvPr/>
        </p:nvSpPr>
        <p:spPr>
          <a:xfrm>
            <a:off x="4270685" y="5895811"/>
            <a:ext cx="7343681" cy="557525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E9E0E8-42E9-6E5E-6EA6-1084EFEE2477}"/>
              </a:ext>
            </a:extLst>
          </p:cNvPr>
          <p:cNvGrpSpPr/>
          <p:nvPr/>
        </p:nvGrpSpPr>
        <p:grpSpPr>
          <a:xfrm>
            <a:off x="-11374" y="1"/>
            <a:ext cx="3383280" cy="6847230"/>
            <a:chOff x="-11373" y="1"/>
            <a:chExt cx="3281039" cy="684723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67C57-0197-B0F9-AD49-833623EE1E7F}"/>
                </a:ext>
              </a:extLst>
            </p:cNvPr>
            <p:cNvSpPr/>
            <p:nvPr/>
          </p:nvSpPr>
          <p:spPr>
            <a:xfrm>
              <a:off x="-11373" y="1"/>
              <a:ext cx="3281039" cy="684723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직사각형 24">
              <a:extLst>
                <a:ext uri="{FF2B5EF4-FFF2-40B4-BE49-F238E27FC236}">
                  <a16:creationId xmlns:a16="http://schemas.microsoft.com/office/drawing/2014/main" id="{FF0DE5DF-91EC-E6CD-793D-40B22F4BD833}"/>
                </a:ext>
              </a:extLst>
            </p:cNvPr>
            <p:cNvSpPr/>
            <p:nvPr/>
          </p:nvSpPr>
          <p:spPr>
            <a:xfrm flipH="1">
              <a:off x="401359" y="3868505"/>
              <a:ext cx="2338874" cy="18711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 cap="flat">
              <a:solidFill>
                <a:srgbClr val="21596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11814D9-562B-1A94-4835-2D6858066656}"/>
                </a:ext>
              </a:extLst>
            </p:cNvPr>
            <p:cNvGrpSpPr/>
            <p:nvPr/>
          </p:nvGrpSpPr>
          <p:grpSpPr>
            <a:xfrm>
              <a:off x="386057" y="3880532"/>
              <a:ext cx="2369473" cy="1887291"/>
              <a:chOff x="489056" y="3080495"/>
              <a:chExt cx="2369473" cy="1887291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E40C525-58CD-5023-76D4-43C4B37B78AE}"/>
                  </a:ext>
                </a:extLst>
              </p:cNvPr>
              <p:cNvGrpSpPr/>
              <p:nvPr/>
            </p:nvGrpSpPr>
            <p:grpSpPr>
              <a:xfrm>
                <a:off x="489056" y="3080495"/>
                <a:ext cx="2369473" cy="1168039"/>
                <a:chOff x="3957879" y="2496370"/>
                <a:chExt cx="2369473" cy="1168039"/>
              </a:xfrm>
            </p:grpSpPr>
            <p:sp>
              <p:nvSpPr>
                <p:cNvPr id="115" name="Text Box 3">
                  <a:extLst>
                    <a:ext uri="{FF2B5EF4-FFF2-40B4-BE49-F238E27FC236}">
                      <a16:creationId xmlns:a16="http://schemas.microsoft.com/office/drawing/2014/main" id="{8C4241E3-C174-FBFA-F2AE-0E6FA1FD88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7879" y="3141189"/>
                  <a:ext cx="236947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th-TH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GWh</a:t>
                  </a:r>
                  <a:endParaRPr kumimoji="0" lang="th-TH" alt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16" name="Text Box 3">
                  <a:extLst>
                    <a:ext uri="{FF2B5EF4-FFF2-40B4-BE49-F238E27FC236}">
                      <a16:creationId xmlns:a16="http://schemas.microsoft.com/office/drawing/2014/main" id="{39F0CCBC-DBB3-CE51-6AE3-3D97251DF2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9516" y="2496370"/>
                  <a:ext cx="2166200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altLang="th-TH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2</a:t>
                  </a:r>
                  <a:r>
                    <a:rPr kumimoji="0" lang="en-US" altLang="th-TH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2</a:t>
                  </a:r>
                  <a:r>
                    <a:rPr kumimoji="0" lang="th-TH" altLang="th-TH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0,</a:t>
                  </a:r>
                  <a:r>
                    <a:rPr kumimoji="0" lang="en-US" altLang="th-TH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755</a:t>
                  </a:r>
                  <a:endParaRPr kumimoji="0" lang="th-TH" alt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4A2DA7A-8FA9-0AC3-91A3-90CD4122098E}"/>
                  </a:ext>
                </a:extLst>
              </p:cNvPr>
              <p:cNvGrpSpPr/>
              <p:nvPr/>
            </p:nvGrpSpPr>
            <p:grpSpPr>
              <a:xfrm>
                <a:off x="742127" y="4198345"/>
                <a:ext cx="2109966" cy="769441"/>
                <a:chOff x="8338540" y="1412819"/>
                <a:chExt cx="1821801" cy="769441"/>
              </a:xfrm>
            </p:grpSpPr>
            <p:sp>
              <p:nvSpPr>
                <p:cNvPr id="113" name="Down Arrow 152">
                  <a:extLst>
                    <a:ext uri="{FF2B5EF4-FFF2-40B4-BE49-F238E27FC236}">
                      <a16:creationId xmlns:a16="http://schemas.microsoft.com/office/drawing/2014/main" id="{7CEB5A7E-E8D8-64AF-03A9-CBFC1C2FC8A8}"/>
                    </a:ext>
                  </a:extLst>
                </p:cNvPr>
                <p:cNvSpPr/>
                <p:nvPr/>
              </p:nvSpPr>
              <p:spPr>
                <a:xfrm rot="10800000">
                  <a:off x="8338540" y="1422007"/>
                  <a:ext cx="569327" cy="528804"/>
                </a:xfrm>
                <a:prstGeom prst="downArrow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ukhumvit Set" panose="02000506000000020004" pitchFamily="2" charset="-34"/>
                    <a:ea typeface="+mn-ea"/>
                    <a:cs typeface="Sukhumvit Set" panose="02000506000000020004" pitchFamily="2" charset="-34"/>
                  </a:endParaRPr>
                </a:p>
              </p:txBody>
            </p:sp>
            <p:sp>
              <p:nvSpPr>
                <p:cNvPr id="114" name="Text Box 3">
                  <a:extLst>
                    <a:ext uri="{FF2B5EF4-FFF2-40B4-BE49-F238E27FC236}">
                      <a16:creationId xmlns:a16="http://schemas.microsoft.com/office/drawing/2014/main" id="{E7BE3B2A-F4F9-AFF5-B5FD-FAA87EF9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64462" y="1412819"/>
                  <a:ext cx="1495879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2</a:t>
                  </a:r>
                  <a:r>
                    <a:rPr kumimoji="0" lang="th-TH" alt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.</a:t>
                  </a:r>
                  <a:r>
                    <a:rPr kumimoji="0" lang="en-US" alt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9</a:t>
                  </a:r>
                  <a:r>
                    <a:rPr kumimoji="0" lang="th-TH" alt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Arial Unicode MS" pitchFamily="34" charset="-128"/>
                      <a:cs typeface="TH SarabunPSK" panose="020B0500040200020003" pitchFamily="34" charset="-34"/>
                    </a:rPr>
                    <a:t>%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AACA06-BE0D-B453-5362-DAEEE191AA17}"/>
                </a:ext>
              </a:extLst>
            </p:cNvPr>
            <p:cNvGrpSpPr/>
            <p:nvPr/>
          </p:nvGrpSpPr>
          <p:grpSpPr>
            <a:xfrm>
              <a:off x="528436" y="2867865"/>
              <a:ext cx="2062142" cy="633876"/>
              <a:chOff x="5254113" y="2035034"/>
              <a:chExt cx="2425878" cy="397433"/>
            </a:xfrm>
          </p:grpSpPr>
          <p:sp>
            <p:nvSpPr>
              <p:cNvPr id="15" name="Rounded Rectangle 109">
                <a:extLst>
                  <a:ext uri="{FF2B5EF4-FFF2-40B4-BE49-F238E27FC236}">
                    <a16:creationId xmlns:a16="http://schemas.microsoft.com/office/drawing/2014/main" id="{1555C899-0672-D8E0-DF44-82B33C419DC1}"/>
                  </a:ext>
                </a:extLst>
              </p:cNvPr>
              <p:cNvSpPr/>
              <p:nvPr/>
            </p:nvSpPr>
            <p:spPr>
              <a:xfrm>
                <a:off x="5254113" y="2035034"/>
                <a:ext cx="2399320" cy="397433"/>
              </a:xfrm>
              <a:prstGeom prst="roundRect">
                <a:avLst>
                  <a:gd name="adj" fmla="val 4354"/>
                </a:avLst>
              </a:prstGeom>
              <a:solidFill>
                <a:srgbClr val="21596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3">
                <a:extLst>
                  <a:ext uri="{FF2B5EF4-FFF2-40B4-BE49-F238E27FC236}">
                    <a16:creationId xmlns:a16="http://schemas.microsoft.com/office/drawing/2014/main" id="{D52C7E16-49AC-CD7B-777C-F8BB2987D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672" y="2056832"/>
                <a:ext cx="2399319" cy="366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th-T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rPr>
                  <a:t>การใช้ไฟฟ้า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96CE3A-8116-B7EB-F65D-651076F2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52" y="480776"/>
              <a:ext cx="2209444" cy="500095"/>
            </a:xfrm>
            <a:prstGeom prst="rect">
              <a:avLst/>
            </a:prstGeom>
          </p:spPr>
        </p:pic>
        <p:pic>
          <p:nvPicPr>
            <p:cNvPr id="48" name="Picture 5" descr="D:\7. Infographic EPPO\Picture icon\Color Icon\bulb-160207_1280.png">
              <a:extLst>
                <a:ext uri="{FF2B5EF4-FFF2-40B4-BE49-F238E27FC236}">
                  <a16:creationId xmlns:a16="http://schemas.microsoft.com/office/drawing/2014/main" id="{3E9EF77F-456B-1319-D8A9-7C0637618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14" y="1264288"/>
              <a:ext cx="944090" cy="128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D94D0661-D135-EEF4-D86F-3F64936EA131}"/>
              </a:ext>
            </a:extLst>
          </p:cNvPr>
          <p:cNvSpPr txBox="1">
            <a:spLocks/>
          </p:cNvSpPr>
          <p:nvPr/>
        </p:nvSpPr>
        <p:spPr>
          <a:xfrm>
            <a:off x="9266796" y="649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E61EC-8322-49C6-8DD3-A905A7820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8" name="Text Box 90">
            <a:extLst>
              <a:ext uri="{FF2B5EF4-FFF2-40B4-BE49-F238E27FC236}">
                <a16:creationId xmlns:a16="http://schemas.microsoft.com/office/drawing/2014/main" id="{1713FA4F-6939-438D-90B5-BA0470EB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7" y="6260048"/>
            <a:ext cx="2648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altLang="th-TH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 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เป็นข้อมูลประมาณการ 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6260E6-2715-4920-99E7-5B03C155A53C}"/>
              </a:ext>
            </a:extLst>
          </p:cNvPr>
          <p:cNvCxnSpPr>
            <a:cxnSpLocks/>
          </p:cNvCxnSpPr>
          <p:nvPr/>
        </p:nvCxnSpPr>
        <p:spPr>
          <a:xfrm>
            <a:off x="54020" y="6193571"/>
            <a:ext cx="244955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95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CB3CE1-788E-C0E3-B409-41113485B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891" r="6911" b="15770"/>
          <a:stretch/>
        </p:blipFill>
        <p:spPr>
          <a:xfrm>
            <a:off x="0" y="81280"/>
            <a:ext cx="12192000" cy="64440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148B5B-16E0-D9C4-AF19-29B1060A1BE3}"/>
              </a:ext>
            </a:extLst>
          </p:cNvPr>
          <p:cNvSpPr/>
          <p:nvPr/>
        </p:nvSpPr>
        <p:spPr>
          <a:xfrm>
            <a:off x="191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Thai, thailand, thailand icon, thailand map icon - Download on Iconfinder">
            <a:extLst>
              <a:ext uri="{FF2B5EF4-FFF2-40B4-BE49-F238E27FC236}">
                <a16:creationId xmlns:a16="http://schemas.microsoft.com/office/drawing/2014/main" id="{876E9086-EF94-C9E1-EC08-7DC3C0D0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colorTemperature colorTemp="10776"/>
                    </a14:imgEffect>
                    <a14:imgEffect>
                      <a14:saturation sat="2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7">
            <a:off x="9009989" y="2962993"/>
            <a:ext cx="852865" cy="6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EDCA66-A565-F698-95D6-73B52D225A4A}"/>
              </a:ext>
            </a:extLst>
          </p:cNvPr>
          <p:cNvGrpSpPr/>
          <p:nvPr/>
        </p:nvGrpSpPr>
        <p:grpSpPr>
          <a:xfrm>
            <a:off x="-20960" y="890946"/>
            <a:ext cx="8784976" cy="5130342"/>
            <a:chOff x="-20960" y="1590535"/>
            <a:chExt cx="8784976" cy="51303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A7AE24D6-18EF-DA6E-CA52-47B22D8DD67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20960" y="1590535"/>
              <a:ext cx="8784976" cy="5130342"/>
            </a:xfrm>
            <a:prstGeom prst="rect">
              <a:avLst/>
            </a:prstGeom>
            <a:grp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khumvit Set" panose="02000506000000020004" pitchFamily="2" charset="-34"/>
                <a:ea typeface="Tahoma" pitchFamily="34" charset="0"/>
                <a:cs typeface="Sukhumvit Set" panose="02000506000000020004" pitchFamily="2" charset="-34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A4277F-A6BE-FA4E-1CA8-D05C0A49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8" y="1844824"/>
              <a:ext cx="7417240" cy="1678848"/>
            </a:xfrm>
            <a:prstGeom prst="rect">
              <a:avLst/>
            </a:prstGeom>
            <a:grpFill/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6C69FA-8ECF-0403-BB9E-74936ED9A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2022" y="3661530"/>
              <a:ext cx="813690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88B524-7A6A-F314-0575-1D528B6563EF}"/>
              </a:ext>
            </a:extLst>
          </p:cNvPr>
          <p:cNvSpPr txBox="1"/>
          <p:nvPr/>
        </p:nvSpPr>
        <p:spPr>
          <a:xfrm>
            <a:off x="1792578" y="2861016"/>
            <a:ext cx="5157900" cy="102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맑은 고딕" panose="020B0503020000020004" pitchFamily="34" charset="-127"/>
                <a:cs typeface="Kanit" pitchFamily="2" charset="-34"/>
              </a:rPr>
              <a:t>www.eppo.go.th</a:t>
            </a:r>
            <a:endParaRPr kumimoji="0" lang="th-TH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itchFamily="2" charset="-34"/>
              <a:ea typeface="맑은 고딕" panose="020B0503020000020004" pitchFamily="34" charset="-127"/>
              <a:cs typeface="Kanit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5BEE2B-AF57-602D-6AB2-DB7F3AB2B047}"/>
              </a:ext>
            </a:extLst>
          </p:cNvPr>
          <p:cNvGrpSpPr/>
          <p:nvPr/>
        </p:nvGrpSpPr>
        <p:grpSpPr>
          <a:xfrm>
            <a:off x="1815402" y="4014068"/>
            <a:ext cx="4976250" cy="769441"/>
            <a:chOff x="1351229" y="4014068"/>
            <a:chExt cx="4976250" cy="769441"/>
          </a:xfrm>
        </p:grpSpPr>
        <p:pic>
          <p:nvPicPr>
            <p:cNvPr id="6" name="Picture 19" descr="D:\Backup Desktop and Documents\Desktop\01-Jan 63-Template\FB_logo.png">
              <a:extLst>
                <a:ext uri="{FF2B5EF4-FFF2-40B4-BE49-F238E27FC236}">
                  <a16:creationId xmlns:a16="http://schemas.microsoft.com/office/drawing/2014/main" id="{D277EE8A-506C-F16D-04D6-D27E81E00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229" y="4025718"/>
              <a:ext cx="700973" cy="69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4DA095-D946-75CA-6137-B53E765894FD}"/>
                </a:ext>
              </a:extLst>
            </p:cNvPr>
            <p:cNvSpPr txBox="1"/>
            <p:nvPr/>
          </p:nvSpPr>
          <p:spPr>
            <a:xfrm>
              <a:off x="2279576" y="4014068"/>
              <a:ext cx="4047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EPPO Thailand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D57E6-E5B4-04AD-F295-B21A3CCEE923}"/>
              </a:ext>
            </a:extLst>
          </p:cNvPr>
          <p:cNvGrpSpPr/>
          <p:nvPr/>
        </p:nvGrpSpPr>
        <p:grpSpPr>
          <a:xfrm>
            <a:off x="1815403" y="4864789"/>
            <a:ext cx="4976249" cy="769441"/>
            <a:chOff x="1351230" y="4864789"/>
            <a:chExt cx="4976249" cy="769441"/>
          </a:xfrm>
        </p:grpSpPr>
        <p:pic>
          <p:nvPicPr>
            <p:cNvPr id="7" name="Picture 20" descr="D:\Backup Desktop and Documents\Desktop\01-Jan 63-Template\YT_logo.png">
              <a:extLst>
                <a:ext uri="{FF2B5EF4-FFF2-40B4-BE49-F238E27FC236}">
                  <a16:creationId xmlns:a16="http://schemas.microsoft.com/office/drawing/2014/main" id="{7429633A-C8F3-2DD4-892F-58F61DE5F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230" y="4967759"/>
              <a:ext cx="700973" cy="48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830C22-10CB-291A-F644-4F590E7675F3}"/>
                </a:ext>
              </a:extLst>
            </p:cNvPr>
            <p:cNvSpPr txBox="1"/>
            <p:nvPr/>
          </p:nvSpPr>
          <p:spPr>
            <a:xfrm>
              <a:off x="2279576" y="4864789"/>
              <a:ext cx="4047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EPPO Thailand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21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">
            <a:extLst>
              <a:ext uri="{FF2B5EF4-FFF2-40B4-BE49-F238E27FC236}">
                <a16:creationId xmlns:a16="http://schemas.microsoft.com/office/drawing/2014/main" id="{3F5FFB95-D54F-4A6A-9025-578B68C7AF05}"/>
              </a:ext>
            </a:extLst>
          </p:cNvPr>
          <p:cNvSpPr/>
          <p:nvPr/>
        </p:nvSpPr>
        <p:spPr>
          <a:xfrm>
            <a:off x="49473" y="2551595"/>
            <a:ext cx="5274684" cy="2269215"/>
          </a:xfrm>
          <a:custGeom>
            <a:avLst/>
            <a:gdLst/>
            <a:ahLst/>
            <a:cxnLst/>
            <a:rect l="l" t="t" r="r" b="b"/>
            <a:pathLst>
              <a:path w="8206060" h="5292908">
                <a:moveTo>
                  <a:pt x="0" y="0"/>
                </a:moveTo>
                <a:lnTo>
                  <a:pt x="8206059" y="0"/>
                </a:lnTo>
                <a:lnTo>
                  <a:pt x="8206059" y="5292908"/>
                </a:lnTo>
                <a:lnTo>
                  <a:pt x="0" y="5292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2AAE7293-B5B6-40AB-8BC1-D3EAC8186E18}"/>
              </a:ext>
            </a:extLst>
          </p:cNvPr>
          <p:cNvSpPr/>
          <p:nvPr/>
        </p:nvSpPr>
        <p:spPr>
          <a:xfrm>
            <a:off x="-2147681" y="-39177"/>
            <a:ext cx="7483401" cy="898057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4EDB169-4CE3-E32E-F2FA-DB2C2DF19751}"/>
              </a:ext>
            </a:extLst>
          </p:cNvPr>
          <p:cNvSpPr/>
          <p:nvPr/>
        </p:nvSpPr>
        <p:spPr>
          <a:xfrm rot="5400000" flipV="1">
            <a:off x="5380584" y="37623"/>
            <a:ext cx="6857999" cy="6782755"/>
          </a:xfrm>
          <a:prstGeom prst="snip1Rect">
            <a:avLst>
              <a:gd name="adj" fmla="val 0"/>
            </a:avLst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E3ADC3-E756-F423-DE17-8A76D0398D52}"/>
              </a:ext>
            </a:extLst>
          </p:cNvPr>
          <p:cNvGrpSpPr/>
          <p:nvPr/>
        </p:nvGrpSpPr>
        <p:grpSpPr>
          <a:xfrm>
            <a:off x="4563803" y="2054005"/>
            <a:ext cx="3030960" cy="2883652"/>
            <a:chOff x="4584283" y="1766952"/>
            <a:chExt cx="3030960" cy="28836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9D9BF9-286A-171E-4328-12812D34ABC7}"/>
                </a:ext>
              </a:extLst>
            </p:cNvPr>
            <p:cNvSpPr/>
            <p:nvPr/>
          </p:nvSpPr>
          <p:spPr>
            <a:xfrm>
              <a:off x="4660218" y="1766952"/>
              <a:ext cx="2883652" cy="2883652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CD114E9A-1334-FC05-DD0D-6FD923713EB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84283" y="2777791"/>
              <a:ext cx="3030960" cy="12912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h-TH" sz="3200" b="1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การใช้พลังงาน</a:t>
              </a:r>
            </a:p>
            <a:p>
              <a:pPr>
                <a:defRPr/>
              </a:pPr>
              <a:r>
                <a:rPr lang="th-TH" sz="3200" b="1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ขั้นต้น</a:t>
              </a:r>
            </a:p>
            <a:p>
              <a:pPr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71306D5E-F53E-5A53-E5E2-7BC2045D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315" y="340504"/>
            <a:ext cx="1775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 </a:t>
            </a:r>
            <a:r>
              <a:rPr lang="th-TH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2</a:t>
            </a:r>
            <a:r>
              <a:rPr lang="th-TH" sz="2400" b="1" dirty="0">
                <a:solidFill>
                  <a:srgbClr val="1BB765"/>
                </a:solidFill>
                <a:latin typeface="Kanit" pitchFamily="2" charset="-34"/>
                <a:ea typeface="Arial Unicode MS" pitchFamily="34" charset="-128"/>
                <a:cs typeface="Kanit" pitchFamily="2" charset="-34"/>
                <a:sym typeface="Wingdings 3"/>
              </a:rPr>
              <a:t>.</a:t>
            </a:r>
            <a:r>
              <a:rPr lang="en-US" sz="2400" b="1" dirty="0">
                <a:solidFill>
                  <a:srgbClr val="1BB765"/>
                </a:solidFill>
                <a:latin typeface="Kanit" pitchFamily="2" charset="-34"/>
                <a:ea typeface="Arial Unicode MS" pitchFamily="34" charset="-128"/>
                <a:cs typeface="Kanit" pitchFamily="2" charset="-34"/>
                <a:sym typeface="Wingdings 3"/>
              </a:rPr>
              <a:t>2</a:t>
            </a:r>
            <a:r>
              <a:rPr lang="th-TH" altLang="th-TH" sz="2400" b="1" dirty="0">
                <a:solidFill>
                  <a:srgbClr val="1BB765"/>
                </a:solidFill>
                <a:latin typeface="Kanit" pitchFamily="2" charset="-34"/>
                <a:ea typeface="Arial Unicode MS" pitchFamily="34" charset="-128"/>
                <a:cs typeface="Kanit" pitchFamily="2" charset="-34"/>
              </a:rPr>
              <a:t>%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7971E3-5B1A-C4BE-9544-75CD0DE06678}"/>
              </a:ext>
            </a:extLst>
          </p:cNvPr>
          <p:cNvGrpSpPr/>
          <p:nvPr/>
        </p:nvGrpSpPr>
        <p:grpSpPr>
          <a:xfrm>
            <a:off x="8591162" y="3088743"/>
            <a:ext cx="3600838" cy="776063"/>
            <a:chOff x="7946534" y="4788279"/>
            <a:chExt cx="3600838" cy="776063"/>
          </a:xfrm>
        </p:grpSpPr>
        <p:sp>
          <p:nvSpPr>
            <p:cNvPr id="52" name="Text Box 3">
              <a:extLst>
                <a:ext uri="{FF2B5EF4-FFF2-40B4-BE49-F238E27FC236}">
                  <a16:creationId xmlns:a16="http://schemas.microsoft.com/office/drawing/2014/main" id="{504A3287-BE89-187B-6676-A51BE2CC4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6534" y="5225788"/>
              <a:ext cx="3600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thaiDi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12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 </a:t>
              </a:r>
              <a:r>
                <a:rPr lang="th-TH" altLang="th-TH" sz="12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จากปริมาณการใช้ในการผลิตไฟฟ้าที่เพิ่มขึ้น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10DA8C7-7CC7-D731-A0EB-5321C89387ED}"/>
                </a:ext>
              </a:extLst>
            </p:cNvPr>
            <p:cNvGrpSpPr/>
            <p:nvPr/>
          </p:nvGrpSpPr>
          <p:grpSpPr>
            <a:xfrm>
              <a:off x="7949723" y="4788279"/>
              <a:ext cx="2701928" cy="472569"/>
              <a:chOff x="7949723" y="4788279"/>
              <a:chExt cx="2701928" cy="472569"/>
            </a:xfrm>
          </p:grpSpPr>
          <p:sp>
            <p:nvSpPr>
              <p:cNvPr id="67" name="Text Box 3">
                <a:extLst>
                  <a:ext uri="{FF2B5EF4-FFF2-40B4-BE49-F238E27FC236}">
                    <a16:creationId xmlns:a16="http://schemas.microsoft.com/office/drawing/2014/main" id="{91600AC2-6940-39A2-13FF-BAEF784A9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9723" y="4799183"/>
                <a:ext cx="25754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4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ถ่านหิน</a:t>
                </a:r>
              </a:p>
            </p:txBody>
          </p:sp>
          <p:sp>
            <p:nvSpPr>
              <p:cNvPr id="58" name="Text Box 3">
                <a:extLst>
                  <a:ext uri="{FF2B5EF4-FFF2-40B4-BE49-F238E27FC236}">
                    <a16:creationId xmlns:a16="http://schemas.microsoft.com/office/drawing/2014/main" id="{CB4B8682-E0B7-D6F4-D69F-6C9FEA43A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9146" y="4788279"/>
                <a:ext cx="17325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1BB765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  <a:sym typeface="Wingdings 3"/>
                  </a:rPr>
                  <a:t> </a:t>
                </a:r>
                <a:r>
                  <a:rPr lang="en-US" sz="2400" b="1" dirty="0">
                    <a:solidFill>
                      <a:srgbClr val="00B05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  <a:sym typeface="Wingdings 3"/>
                  </a:rPr>
                  <a:t>1</a:t>
                </a:r>
                <a:r>
                  <a:rPr lang="th-TH" sz="2400" b="1" dirty="0">
                    <a:solidFill>
                      <a:srgbClr val="00B05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  <a:sym typeface="Wingdings 3"/>
                  </a:rPr>
                  <a:t>.</a:t>
                </a:r>
                <a:r>
                  <a:rPr lang="en-US" sz="2400" b="1" dirty="0">
                    <a:solidFill>
                      <a:srgbClr val="00B05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  <a:sym typeface="Wingdings 3"/>
                  </a:rPr>
                  <a:t>9</a:t>
                </a:r>
                <a:r>
                  <a:rPr lang="th-TH" altLang="th-TH" sz="2400" b="1" dirty="0">
                    <a:solidFill>
                      <a:srgbClr val="00B05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%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59A7488-9B32-50AA-DB20-A6AB0723CC7C}"/>
              </a:ext>
            </a:extLst>
          </p:cNvPr>
          <p:cNvGrpSpPr/>
          <p:nvPr/>
        </p:nvGrpSpPr>
        <p:grpSpPr>
          <a:xfrm>
            <a:off x="6240015" y="328128"/>
            <a:ext cx="5832649" cy="778399"/>
            <a:chOff x="7461719" y="808974"/>
            <a:chExt cx="4603064" cy="778399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F0D3F145-D7DD-FD2A-2D79-B15E2EE85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5860" y="1218041"/>
              <a:ext cx="431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8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1800" b="1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12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จากความต้องการใช้ก๊าซธรรมชาติเป็นเชื้อเพลิงในการผลิตไฟฟ้าที่เพิ่มขึ้น</a:t>
              </a:r>
            </a:p>
          </p:txBody>
        </p:sp>
        <p:sp>
          <p:nvSpPr>
            <p:cNvPr id="71" name="Text Box 3">
              <a:extLst>
                <a:ext uri="{FF2B5EF4-FFF2-40B4-BE49-F238E27FC236}">
                  <a16:creationId xmlns:a16="http://schemas.microsoft.com/office/drawing/2014/main" id="{B0E68899-17DE-DBEB-B242-423E71E6E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1719" y="808974"/>
              <a:ext cx="2617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ก๊าซธรรมชาติ</a:t>
              </a:r>
              <a:r>
                <a:rPr lang="en-US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และ </a:t>
              </a:r>
              <a:r>
                <a:rPr lang="en-US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LNG</a:t>
              </a:r>
              <a:endParaRPr lang="th-TH" altLang="th-TH" sz="2400" b="1" dirty="0"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137533AE-5E8F-75BE-0E39-0BE44450D934}"/>
              </a:ext>
            </a:extLst>
          </p:cNvPr>
          <p:cNvSpPr/>
          <p:nvPr/>
        </p:nvSpPr>
        <p:spPr>
          <a:xfrm>
            <a:off x="3902804" y="1553903"/>
            <a:ext cx="4210663" cy="3952206"/>
          </a:xfrm>
          <a:prstGeom prst="arc">
            <a:avLst>
              <a:gd name="adj1" fmla="val 16257922"/>
              <a:gd name="adj2" fmla="val 536496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4FDD3B-6CEE-20DA-7A33-7E73C378E537}"/>
              </a:ext>
            </a:extLst>
          </p:cNvPr>
          <p:cNvGrpSpPr/>
          <p:nvPr/>
        </p:nvGrpSpPr>
        <p:grpSpPr>
          <a:xfrm>
            <a:off x="7764017" y="3145286"/>
            <a:ext cx="769441" cy="769441"/>
            <a:chOff x="7832463" y="2320269"/>
            <a:chExt cx="1008112" cy="100811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EE5B8CF-3AFE-ABF4-B961-BD59AA1312C0}"/>
                </a:ext>
              </a:extLst>
            </p:cNvPr>
            <p:cNvSpPr/>
            <p:nvPr/>
          </p:nvSpPr>
          <p:spPr>
            <a:xfrm>
              <a:off x="7832463" y="2320269"/>
              <a:ext cx="1008112" cy="1008112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6" descr="D:\7. Infographic EPPO\Picture icon\Monthly Report Info\EPPO 2016\6-01.png">
              <a:extLst>
                <a:ext uri="{FF2B5EF4-FFF2-40B4-BE49-F238E27FC236}">
                  <a16:creationId xmlns:a16="http://schemas.microsoft.com/office/drawing/2014/main" id="{1E88E260-3F8B-DEDD-D28E-611020B28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16"/>
            <a:stretch/>
          </p:blipFill>
          <p:spPr bwMode="auto">
            <a:xfrm>
              <a:off x="7948052" y="2503528"/>
              <a:ext cx="752498" cy="61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6C41288-04E9-8278-D0D3-3580B9837487}"/>
              </a:ext>
            </a:extLst>
          </p:cNvPr>
          <p:cNvGrpSpPr/>
          <p:nvPr/>
        </p:nvGrpSpPr>
        <p:grpSpPr>
          <a:xfrm>
            <a:off x="5717712" y="1050325"/>
            <a:ext cx="769441" cy="769441"/>
            <a:chOff x="6397099" y="903078"/>
            <a:chExt cx="769441" cy="76944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0556A3-516E-23A2-5565-3BE4AF8CF511}"/>
                </a:ext>
              </a:extLst>
            </p:cNvPr>
            <p:cNvSpPr/>
            <p:nvPr/>
          </p:nvSpPr>
          <p:spPr>
            <a:xfrm>
              <a:off x="6397099" y="903078"/>
              <a:ext cx="769441" cy="76944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3" descr="D:\7. Infographic EPPO\Picture icon\Monthly Report Info\EPPO 2015\10-01.png">
              <a:extLst>
                <a:ext uri="{FF2B5EF4-FFF2-40B4-BE49-F238E27FC236}">
                  <a16:creationId xmlns:a16="http://schemas.microsoft.com/office/drawing/2014/main" id="{94FDE4BE-6B12-1C8B-FCF7-45D866B37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33" y="1030590"/>
              <a:ext cx="552054" cy="36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B418136-F62F-185C-9D7A-80C5EDEB3617}"/>
              </a:ext>
            </a:extLst>
          </p:cNvPr>
          <p:cNvSpPr/>
          <p:nvPr/>
        </p:nvSpPr>
        <p:spPr>
          <a:xfrm>
            <a:off x="7223489" y="4451760"/>
            <a:ext cx="783411" cy="783411"/>
          </a:xfrm>
          <a:prstGeom prst="ellipse">
            <a:avLst/>
          </a:prstGeom>
          <a:solidFill>
            <a:schemeClr val="bg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ACB8E24-24A8-DD4D-5DF5-7FA6BB7E41FB}"/>
              </a:ext>
            </a:extLst>
          </p:cNvPr>
          <p:cNvGrpSpPr/>
          <p:nvPr/>
        </p:nvGrpSpPr>
        <p:grpSpPr>
          <a:xfrm>
            <a:off x="7280783" y="1764243"/>
            <a:ext cx="783411" cy="783411"/>
            <a:chOff x="7627546" y="3474033"/>
            <a:chExt cx="783411" cy="78341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0AA6FD4-70D9-DF13-334A-71A5336BAB91}"/>
                </a:ext>
              </a:extLst>
            </p:cNvPr>
            <p:cNvSpPr/>
            <p:nvPr/>
          </p:nvSpPr>
          <p:spPr>
            <a:xfrm>
              <a:off x="7627546" y="3474033"/>
              <a:ext cx="783411" cy="78341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7290F7C-9645-3B0A-60E0-C50FBE2856EF}"/>
                </a:ext>
              </a:extLst>
            </p:cNvPr>
            <p:cNvGrpSpPr/>
            <p:nvPr/>
          </p:nvGrpSpPr>
          <p:grpSpPr>
            <a:xfrm>
              <a:off x="7744668" y="3530455"/>
              <a:ext cx="572737" cy="566951"/>
              <a:chOff x="7744668" y="3530455"/>
              <a:chExt cx="572737" cy="566951"/>
            </a:xfrm>
          </p:grpSpPr>
          <p:pic>
            <p:nvPicPr>
              <p:cNvPr id="98" name="Picture 3" descr="D:\7. Infographic EPPO\Picture icon\Monthly Report Info\EPPO 2016\3-01.png">
                <a:extLst>
                  <a:ext uri="{FF2B5EF4-FFF2-40B4-BE49-F238E27FC236}">
                    <a16:creationId xmlns:a16="http://schemas.microsoft.com/office/drawing/2014/main" id="{A9E5E8A5-5D99-064C-048B-5D30578940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919"/>
              <a:stretch/>
            </p:blipFill>
            <p:spPr bwMode="auto">
              <a:xfrm>
                <a:off x="7869980" y="3530455"/>
                <a:ext cx="447425" cy="45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5" descr="D:\7. Infographic EPPO\Picture icon\Color Icon\FreeGreatPicture.com-29364-barrels-of-oil.jpg">
                <a:extLst>
                  <a:ext uri="{FF2B5EF4-FFF2-40B4-BE49-F238E27FC236}">
                    <a16:creationId xmlns:a16="http://schemas.microsoft.com/office/drawing/2014/main" id="{5DA12B3A-BA48-CF00-BB29-19E9C0A57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4668" y="3696036"/>
                <a:ext cx="489384" cy="401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A925D7-5811-5EEF-060D-73B93B24056E}"/>
              </a:ext>
            </a:extLst>
          </p:cNvPr>
          <p:cNvGrpSpPr/>
          <p:nvPr/>
        </p:nvGrpSpPr>
        <p:grpSpPr>
          <a:xfrm>
            <a:off x="8161051" y="1524330"/>
            <a:ext cx="3764596" cy="923832"/>
            <a:chOff x="8434873" y="1997320"/>
            <a:chExt cx="3764596" cy="923832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A3710CE-BE1A-7790-40D8-C506BB800AF1}"/>
                </a:ext>
              </a:extLst>
            </p:cNvPr>
            <p:cNvGrpSpPr/>
            <p:nvPr/>
          </p:nvGrpSpPr>
          <p:grpSpPr>
            <a:xfrm>
              <a:off x="8434873" y="2002836"/>
              <a:ext cx="3764596" cy="918316"/>
              <a:chOff x="8434873" y="2002836"/>
              <a:chExt cx="3764596" cy="918316"/>
            </a:xfrm>
          </p:grpSpPr>
          <p:sp>
            <p:nvSpPr>
              <p:cNvPr id="112" name="Text Box 3">
                <a:extLst>
                  <a:ext uri="{FF2B5EF4-FFF2-40B4-BE49-F238E27FC236}">
                    <a16:creationId xmlns:a16="http://schemas.microsoft.com/office/drawing/2014/main" id="{BF25C206-A8A0-834A-E2CE-47AD01B69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1635" y="2397932"/>
                <a:ext cx="372783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1600" b="1" u="sng" dirty="0">
                    <a:solidFill>
                      <a:srgbClr val="1BB765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เพิ่มขึ้น</a:t>
                </a:r>
                <a:r>
                  <a:rPr lang="en-US" altLang="th-TH" sz="1600" b="1" u="sng" dirty="0">
                    <a:solidFill>
                      <a:srgbClr val="1BB765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 </a:t>
                </a:r>
                <a:r>
                  <a:rPr lang="th-TH" altLang="th-TH" sz="12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จากความต้องการใช้น้ำมันสำเร็จรูปส่วนใหญ่</a:t>
                </a:r>
                <a:br>
                  <a:rPr lang="th-TH" altLang="th-TH" sz="12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</a:br>
                <a:r>
                  <a:rPr lang="th-TH" altLang="th-TH" sz="12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ที่เพิ่มขึ้น</a:t>
                </a:r>
                <a:endParaRPr lang="th-TH" altLang="th-TH" sz="1200" b="1" strike="sngStrike" dirty="0">
                  <a:latin typeface="Kanit" pitchFamily="2" charset="-34"/>
                  <a:ea typeface="Arial Unicode MS" pitchFamily="34" charset="-128"/>
                  <a:cs typeface="Kanit" pitchFamily="2" charset="-34"/>
                </a:endParaRPr>
              </a:p>
            </p:txBody>
          </p:sp>
          <p:sp>
            <p:nvSpPr>
              <p:cNvPr id="114" name="Text Box 3">
                <a:extLst>
                  <a:ext uri="{FF2B5EF4-FFF2-40B4-BE49-F238E27FC236}">
                    <a16:creationId xmlns:a16="http://schemas.microsoft.com/office/drawing/2014/main" id="{814F4A8D-A0CD-F308-D2DC-334FFE6FC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4873" y="2002836"/>
                <a:ext cx="31189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4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น้ำมัน</a:t>
                </a:r>
              </a:p>
            </p:txBody>
          </p:sp>
        </p:grpSp>
        <p:sp>
          <p:nvSpPr>
            <p:cNvPr id="117" name="Text Box 3">
              <a:extLst>
                <a:ext uri="{FF2B5EF4-FFF2-40B4-BE49-F238E27FC236}">
                  <a16:creationId xmlns:a16="http://schemas.microsoft.com/office/drawing/2014/main" id="{AE32AF69-62F9-83B0-2DE5-B70057F9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4576" y="1997320"/>
              <a:ext cx="15477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 1</a:t>
              </a:r>
              <a:r>
                <a:rPr lang="th-TH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.5</a:t>
              </a: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%</a:t>
              </a:r>
              <a:endParaRPr lang="th-TH" altLang="th-TH" sz="2400" b="1" dirty="0">
                <a:solidFill>
                  <a:srgbClr val="FF3300"/>
                </a:solidFill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C341168-6EE9-811E-3C8F-32F287949146}"/>
              </a:ext>
            </a:extLst>
          </p:cNvPr>
          <p:cNvGrpSpPr/>
          <p:nvPr/>
        </p:nvGrpSpPr>
        <p:grpSpPr>
          <a:xfrm>
            <a:off x="932292" y="2052907"/>
            <a:ext cx="3811339" cy="523220"/>
            <a:chOff x="1337935" y="3050449"/>
            <a:chExt cx="3811339" cy="523220"/>
          </a:xfrm>
        </p:grpSpPr>
        <p:sp>
          <p:nvSpPr>
            <p:cNvPr id="133" name="Text Box 3">
              <a:extLst>
                <a:ext uri="{FF2B5EF4-FFF2-40B4-BE49-F238E27FC236}">
                  <a16:creationId xmlns:a16="http://schemas.microsoft.com/office/drawing/2014/main" id="{372F5335-B505-7844-40B7-F638A5E0F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1" y="3175959"/>
              <a:ext cx="27408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th-TH" sz="1400" b="1" dirty="0">
                  <a:solidFill>
                    <a:schemeClr val="accent6">
                      <a:lumMod val="75000"/>
                    </a:schemeClr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พันบาร์เรลเทียบเท่าน้ำมันดิบต่อวัน</a:t>
              </a:r>
              <a:endParaRPr lang="th-TH" altLang="th-TH" sz="1200" b="1" dirty="0">
                <a:solidFill>
                  <a:schemeClr val="accent6">
                    <a:lumMod val="75000"/>
                  </a:schemeClr>
                </a:solidFill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  <p:sp>
          <p:nvSpPr>
            <p:cNvPr id="134" name="Text Box 3">
              <a:extLst>
                <a:ext uri="{FF2B5EF4-FFF2-40B4-BE49-F238E27FC236}">
                  <a16:creationId xmlns:a16="http://schemas.microsoft.com/office/drawing/2014/main" id="{5FCBD763-8DF7-2029-4F2C-5F1784FC8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935" y="3050449"/>
              <a:ext cx="1289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b="1" dirty="0">
                  <a:solidFill>
                    <a:schemeClr val="accent6">
                      <a:lumMod val="75000"/>
                    </a:schemeClr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2,046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5447DF-66B3-410C-81B5-C8DDF7448AB8}"/>
              </a:ext>
            </a:extLst>
          </p:cNvPr>
          <p:cNvGrpSpPr/>
          <p:nvPr/>
        </p:nvGrpSpPr>
        <p:grpSpPr>
          <a:xfrm>
            <a:off x="6340258" y="5913867"/>
            <a:ext cx="4724294" cy="748775"/>
            <a:chOff x="6686077" y="5620172"/>
            <a:chExt cx="4724294" cy="748775"/>
          </a:xfrm>
        </p:grpSpPr>
        <p:sp>
          <p:nvSpPr>
            <p:cNvPr id="55" name="Text Box 3">
              <a:extLst>
                <a:ext uri="{FF2B5EF4-FFF2-40B4-BE49-F238E27FC236}">
                  <a16:creationId xmlns:a16="http://schemas.microsoft.com/office/drawing/2014/main" id="{F47D3162-43AE-29E6-C128-19BA97DB9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579" y="6030393"/>
              <a:ext cx="47077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12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 </a:t>
              </a:r>
              <a:r>
                <a:rPr lang="th-TH" altLang="th-TH" sz="12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จากไฟฟ้านำเข้าที่เพิ่มขึ้น</a:t>
              </a:r>
            </a:p>
          </p:txBody>
        </p:sp>
        <p:sp>
          <p:nvSpPr>
            <p:cNvPr id="66" name="Text Box 3">
              <a:extLst>
                <a:ext uri="{FF2B5EF4-FFF2-40B4-BE49-F238E27FC236}">
                  <a16:creationId xmlns:a16="http://schemas.microsoft.com/office/drawing/2014/main" id="{88720125-8E0E-79EC-82C2-7E34578AF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077" y="5653447"/>
              <a:ext cx="29448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0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ไฟฟ้าพลังน้ำ/ ไฟฟ้านำเข้า</a:t>
              </a: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1DD9DF4-1A22-0BD2-AA94-C3948C3A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9971" y="5620172"/>
              <a:ext cx="17325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 </a:t>
              </a: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  <a:sym typeface="Wingdings 3"/>
                </a:rPr>
                <a:t>7</a:t>
              </a:r>
              <a:r>
                <a:rPr lang="th-TH" sz="2400" b="1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  <a:sym typeface="Wingdings 3"/>
                </a:rPr>
                <a:t>.</a:t>
              </a: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  <a:sym typeface="Wingdings 3"/>
                </a:rPr>
                <a:t>3</a:t>
              </a:r>
              <a:r>
                <a:rPr lang="th-TH" altLang="th-TH" sz="2400" b="1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5D929433-7E2B-4891-8172-61A760AF0129}"/>
              </a:ext>
            </a:extLst>
          </p:cNvPr>
          <p:cNvSpPr/>
          <p:nvPr/>
        </p:nvSpPr>
        <p:spPr>
          <a:xfrm>
            <a:off x="5701063" y="5140968"/>
            <a:ext cx="783411" cy="783411"/>
          </a:xfrm>
          <a:prstGeom prst="ellipse">
            <a:avLst/>
          </a:prstGeom>
          <a:solidFill>
            <a:schemeClr val="bg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3">
            <a:extLst>
              <a:ext uri="{FF2B5EF4-FFF2-40B4-BE49-F238E27FC236}">
                <a16:creationId xmlns:a16="http://schemas.microsoft.com/office/drawing/2014/main" id="{585BA47E-33B4-486E-83D2-10D0238B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588" y="138122"/>
            <a:ext cx="5289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การใช้พลังงานขั้นต้น</a:t>
            </a:r>
          </a:p>
        </p:txBody>
      </p:sp>
      <p:sp>
        <p:nvSpPr>
          <p:cNvPr id="110" name="Text Box 3">
            <a:extLst>
              <a:ext uri="{FF2B5EF4-FFF2-40B4-BE49-F238E27FC236}">
                <a16:creationId xmlns:a16="http://schemas.microsoft.com/office/drawing/2014/main" id="{00BEDF8B-EB93-47AD-A17E-B9B1E0FD5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1" y="4921493"/>
            <a:ext cx="521486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</a:pPr>
            <a:r>
              <a:rPr lang="th-TH" altLang="th-TH" sz="2000" b="1" u="sng" dirty="0">
                <a:solidFill>
                  <a:srgbClr val="00B050"/>
                </a:solidFill>
                <a:latin typeface="Kanit" pitchFamily="2" charset="-34"/>
                <a:ea typeface="Arial Unicode MS" pitchFamily="34" charset="-128"/>
                <a:cs typeface="Kanit" pitchFamily="2" charset="-34"/>
              </a:rPr>
              <a:t>เพิ่มขึ้น</a:t>
            </a:r>
            <a:r>
              <a:rPr lang="th-TH" altLang="th-TH" sz="1600" b="1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</a:t>
            </a:r>
            <a:r>
              <a:rPr lang="th-TH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จากการจากการใช้ ก๊าซธรรมชาติเพิ่มขึ้น </a:t>
            </a:r>
            <a:r>
              <a:rPr lang="en-US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2.2% </a:t>
            </a:r>
            <a:br>
              <a:rPr lang="en-US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</a:br>
            <a:r>
              <a:rPr lang="th-TH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ปิโตรเลียมเพิ่มขึ้น </a:t>
            </a:r>
            <a:r>
              <a:rPr lang="en-US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1.5%</a:t>
            </a:r>
            <a:r>
              <a:rPr lang="th-TH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 ถ่านหินนำเข้าเพิ่มขึ้น </a:t>
            </a:r>
            <a:r>
              <a:rPr lang="en-US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1.9% </a:t>
            </a:r>
            <a:r>
              <a:rPr lang="th-TH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และไฟฟ้าพลังน้ำ/ไฟฟ้านำเข้าเพิ่มขึ้น </a:t>
            </a:r>
            <a:r>
              <a:rPr lang="en-US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7.3% </a:t>
            </a:r>
            <a:r>
              <a:rPr lang="th-TH" altLang="th-TH" sz="1400" dirty="0">
                <a:latin typeface="Kanit" pitchFamily="2" charset="-34"/>
                <a:ea typeface="Arial Unicode MS" pitchFamily="34" charset="-128"/>
                <a:cs typeface="Kanit" pitchFamily="2" charset="-34"/>
              </a:rPr>
              <a:t>ในขณะที่การใช้ลิกไนต์ลดลง</a:t>
            </a:r>
            <a:endParaRPr lang="th-TH" altLang="th-TH" sz="1800" dirty="0"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5E6783-3893-4748-BCAD-AFC8FAFABB6B}"/>
              </a:ext>
            </a:extLst>
          </p:cNvPr>
          <p:cNvGrpSpPr/>
          <p:nvPr/>
        </p:nvGrpSpPr>
        <p:grpSpPr>
          <a:xfrm>
            <a:off x="1482941" y="1112423"/>
            <a:ext cx="2909458" cy="1151602"/>
            <a:chOff x="6719963" y="1479580"/>
            <a:chExt cx="2985036" cy="1216745"/>
          </a:xfrm>
        </p:grpSpPr>
        <p:sp>
          <p:nvSpPr>
            <p:cNvPr id="115" name="Down Arrow 152">
              <a:extLst>
                <a:ext uri="{FF2B5EF4-FFF2-40B4-BE49-F238E27FC236}">
                  <a16:creationId xmlns:a16="http://schemas.microsoft.com/office/drawing/2014/main" id="{47396ABD-5AEE-43EC-80EB-2FE864FAEC32}"/>
                </a:ext>
              </a:extLst>
            </p:cNvPr>
            <p:cNvSpPr/>
            <p:nvPr/>
          </p:nvSpPr>
          <p:spPr>
            <a:xfrm rot="10800000">
              <a:off x="6719963" y="1479580"/>
              <a:ext cx="822077" cy="94885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116" name="Text Box 3">
              <a:extLst>
                <a:ext uri="{FF2B5EF4-FFF2-40B4-BE49-F238E27FC236}">
                  <a16:creationId xmlns:a16="http://schemas.microsoft.com/office/drawing/2014/main" id="{A80D30EF-30F3-47D8-957C-249CEA967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391" y="1623209"/>
              <a:ext cx="2347608" cy="107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2.0%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123FB27-83A9-41FC-A939-04067CD9DDF9}"/>
              </a:ext>
            </a:extLst>
          </p:cNvPr>
          <p:cNvGrpSpPr/>
          <p:nvPr/>
        </p:nvGrpSpPr>
        <p:grpSpPr>
          <a:xfrm>
            <a:off x="8324809" y="4471187"/>
            <a:ext cx="3600838" cy="776063"/>
            <a:chOff x="7946534" y="4788279"/>
            <a:chExt cx="3600838" cy="776063"/>
          </a:xfrm>
        </p:grpSpPr>
        <p:sp>
          <p:nvSpPr>
            <p:cNvPr id="119" name="Text Box 3">
              <a:extLst>
                <a:ext uri="{FF2B5EF4-FFF2-40B4-BE49-F238E27FC236}">
                  <a16:creationId xmlns:a16="http://schemas.microsoft.com/office/drawing/2014/main" id="{B9EB4704-07D4-4E9C-B095-D5A9382E8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6534" y="5225788"/>
              <a:ext cx="3600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thaiDi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u="sng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ลดลง</a:t>
              </a:r>
              <a:r>
                <a:rPr lang="th-TH" altLang="th-TH" sz="12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 </a:t>
              </a:r>
              <a:r>
                <a:rPr lang="th-TH" altLang="th-TH" sz="12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จากปริมาณการใช้ในการผลิตไฟฟ้าที่ลดลง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5D27045-D37F-4B31-98AC-51835003DF04}"/>
                </a:ext>
              </a:extLst>
            </p:cNvPr>
            <p:cNvGrpSpPr/>
            <p:nvPr/>
          </p:nvGrpSpPr>
          <p:grpSpPr>
            <a:xfrm>
              <a:off x="7949723" y="4788279"/>
              <a:ext cx="2681580" cy="472569"/>
              <a:chOff x="7949723" y="4788279"/>
              <a:chExt cx="2681580" cy="472569"/>
            </a:xfrm>
          </p:grpSpPr>
          <p:sp>
            <p:nvSpPr>
              <p:cNvPr id="121" name="Text Box 3">
                <a:extLst>
                  <a:ext uri="{FF2B5EF4-FFF2-40B4-BE49-F238E27FC236}">
                    <a16:creationId xmlns:a16="http://schemas.microsoft.com/office/drawing/2014/main" id="{1C652927-8D7A-40E9-A9BA-4D08B7A46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9723" y="4799183"/>
                <a:ext cx="25754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400" b="1" dirty="0"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ลิกไนต์</a:t>
                </a:r>
              </a:p>
            </p:txBody>
          </p:sp>
          <p:sp>
            <p:nvSpPr>
              <p:cNvPr id="122" name="Text Box 3">
                <a:extLst>
                  <a:ext uri="{FF2B5EF4-FFF2-40B4-BE49-F238E27FC236}">
                    <a16:creationId xmlns:a16="http://schemas.microsoft.com/office/drawing/2014/main" id="{3B4ED5CC-6A75-490E-B8B3-765E11880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98798" y="4788279"/>
                <a:ext cx="173250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3300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  <a:sym typeface="Wingdings 3"/>
                  </a:rPr>
                  <a:t></a:t>
                </a:r>
                <a:r>
                  <a:rPr lang="en-US" sz="2400" b="1" dirty="0">
                    <a:solidFill>
                      <a:srgbClr val="1BB765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  <a:sym typeface="Wingdings 3"/>
                  </a:rPr>
                  <a:t> </a:t>
                </a:r>
                <a:r>
                  <a:rPr lang="en-US" sz="2400" b="1" dirty="0">
                    <a:solidFill>
                      <a:srgbClr val="FF330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  <a:sym typeface="Wingdings 3"/>
                  </a:rPr>
                  <a:t>1.0</a:t>
                </a:r>
                <a:r>
                  <a:rPr lang="th-TH" altLang="th-TH" sz="2400" b="1" dirty="0">
                    <a:solidFill>
                      <a:srgbClr val="FF3300"/>
                    </a:solidFill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%</a:t>
                </a:r>
              </a:p>
            </p:txBody>
          </p:sp>
        </p:grpSp>
      </p:grpSp>
      <p:pic>
        <p:nvPicPr>
          <p:cNvPr id="123" name="Picture 4" descr="D:\7. Infographic EPPO\Picture icon\Monthly Report Info\EPPO 2016\banner EPPO_Artboard 3.png">
            <a:extLst>
              <a:ext uri="{FF2B5EF4-FFF2-40B4-BE49-F238E27FC236}">
                <a16:creationId xmlns:a16="http://schemas.microsoft.com/office/drawing/2014/main" id="{287D96D8-47D4-4E76-A596-29BCFDFAF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5796037" y="5137650"/>
            <a:ext cx="560723" cy="6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D:\7. Infographic EPPO\Picture icon\Monthly Report Info\EPPO 2016\6-01.png">
            <a:extLst>
              <a:ext uri="{FF2B5EF4-FFF2-40B4-BE49-F238E27FC236}">
                <a16:creationId xmlns:a16="http://schemas.microsoft.com/office/drawing/2014/main" id="{11E7F5D8-B353-43EF-B04F-C7BABE39A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6"/>
          <a:stretch/>
        </p:blipFill>
        <p:spPr bwMode="auto">
          <a:xfrm>
            <a:off x="7311922" y="4613517"/>
            <a:ext cx="574344" cy="4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7A13501E-DF4C-41D9-95EB-45A2F46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393" y="6380089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3</a:t>
            </a: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979A219E-D958-457A-8C70-77FC78A6C23C}"/>
              </a:ext>
            </a:extLst>
          </p:cNvPr>
          <p:cNvSpPr/>
          <p:nvPr/>
        </p:nvSpPr>
        <p:spPr>
          <a:xfrm>
            <a:off x="2997139" y="6226074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67701D7-3FE6-490E-AA56-411AE7124D02}"/>
              </a:ext>
            </a:extLst>
          </p:cNvPr>
          <p:cNvCxnSpPr>
            <a:cxnSpLocks/>
          </p:cNvCxnSpPr>
          <p:nvPr/>
        </p:nvCxnSpPr>
        <p:spPr>
          <a:xfrm>
            <a:off x="6168008" y="5997994"/>
            <a:ext cx="5943600" cy="232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149928EF-7A76-E106-5BC8-C2BF3DC2A7E5}"/>
              </a:ext>
            </a:extLst>
          </p:cNvPr>
          <p:cNvSpPr/>
          <p:nvPr/>
        </p:nvSpPr>
        <p:spPr>
          <a:xfrm rot="10249767" flipH="1">
            <a:off x="2086635" y="1101717"/>
            <a:ext cx="5505419" cy="5161921"/>
          </a:xfrm>
          <a:prstGeom prst="arc">
            <a:avLst>
              <a:gd name="adj1" fmla="val 16531997"/>
              <a:gd name="adj2" fmla="val 3267374"/>
            </a:avLst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5592B6-1E78-7865-0BC8-0988307199AF}"/>
              </a:ext>
            </a:extLst>
          </p:cNvPr>
          <p:cNvGrpSpPr/>
          <p:nvPr/>
        </p:nvGrpSpPr>
        <p:grpSpPr>
          <a:xfrm>
            <a:off x="6334671" y="4876629"/>
            <a:ext cx="769441" cy="769441"/>
            <a:chOff x="589193" y="3051083"/>
            <a:chExt cx="769441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E376AF-EA7C-1ED4-5250-47B8BB81EE3C}"/>
                </a:ext>
              </a:extLst>
            </p:cNvPr>
            <p:cNvSpPr/>
            <p:nvPr/>
          </p:nvSpPr>
          <p:spPr>
            <a:xfrm>
              <a:off x="589193" y="3051083"/>
              <a:ext cx="769441" cy="76944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D:\7. Infographic EPPO\Picture icon\Color Icon\purple-airplane-md.png">
              <a:extLst>
                <a:ext uri="{FF2B5EF4-FFF2-40B4-BE49-F238E27FC236}">
                  <a16:creationId xmlns:a16="http://schemas.microsoft.com/office/drawing/2014/main" id="{7C98CA4D-AA52-EF6B-5DB5-8F07D1BC8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9611" y="3240271"/>
              <a:ext cx="518907" cy="46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567E64-F512-0969-5C49-553942E7457C}"/>
              </a:ext>
            </a:extLst>
          </p:cNvPr>
          <p:cNvGrpSpPr/>
          <p:nvPr/>
        </p:nvGrpSpPr>
        <p:grpSpPr>
          <a:xfrm>
            <a:off x="5254551" y="5733256"/>
            <a:ext cx="769441" cy="769441"/>
            <a:chOff x="1621347" y="2497276"/>
            <a:chExt cx="769441" cy="7694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EF1478-293D-36ED-9E74-E7114B6A2448}"/>
                </a:ext>
              </a:extLst>
            </p:cNvPr>
            <p:cNvSpPr/>
            <p:nvPr/>
          </p:nvSpPr>
          <p:spPr>
            <a:xfrm>
              <a:off x="1621347" y="2497276"/>
              <a:ext cx="769441" cy="76944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D:\7. Infographic EPPO\Picture icon\Color Icon\Bio (4).png">
              <a:extLst>
                <a:ext uri="{FF2B5EF4-FFF2-40B4-BE49-F238E27FC236}">
                  <a16:creationId xmlns:a16="http://schemas.microsoft.com/office/drawing/2014/main" id="{C58D2697-BF04-1A36-9867-B5BC50C30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1822354" y="2563866"/>
              <a:ext cx="391189" cy="58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920B3D1-2DF7-A7BF-8BBD-1D9483DA1E8E}"/>
              </a:ext>
            </a:extLst>
          </p:cNvPr>
          <p:cNvGrpSpPr/>
          <p:nvPr/>
        </p:nvGrpSpPr>
        <p:grpSpPr>
          <a:xfrm>
            <a:off x="6096000" y="6181294"/>
            <a:ext cx="2736304" cy="467447"/>
            <a:chOff x="2027745" y="5883114"/>
            <a:chExt cx="2736304" cy="46744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8A2BD0-AAC9-D251-8024-8CE2AE10AE06}"/>
                </a:ext>
              </a:extLst>
            </p:cNvPr>
            <p:cNvSpPr txBox="1"/>
            <p:nvPr/>
          </p:nvSpPr>
          <p:spPr>
            <a:xfrm>
              <a:off x="3097030" y="5888896"/>
              <a:ext cx="1667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 6</a:t>
              </a:r>
              <a:r>
                <a:rPr lang="en-US" sz="2400" b="1" dirty="0">
                  <a:solidFill>
                    <a:srgbClr val="FF33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  <a:sym typeface="Wingdings 3"/>
                </a:rPr>
                <a:t>.5</a:t>
              </a:r>
              <a:r>
                <a:rPr lang="th-TH" altLang="th-TH" sz="2400" b="1" dirty="0">
                  <a:solidFill>
                    <a:srgbClr val="FF33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  <p:sp>
          <p:nvSpPr>
            <p:cNvPr id="91" name="Text Box 3">
              <a:extLst>
                <a:ext uri="{FF2B5EF4-FFF2-40B4-BE49-F238E27FC236}">
                  <a16:creationId xmlns:a16="http://schemas.microsoft.com/office/drawing/2014/main" id="{A4B2A00D-69D0-A581-88FF-761BF899E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745" y="5883114"/>
              <a:ext cx="143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น้ำมันเตา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CF3BEC-4E81-4745-A887-80E8E27A4367}"/>
              </a:ext>
            </a:extLst>
          </p:cNvPr>
          <p:cNvGrpSpPr/>
          <p:nvPr/>
        </p:nvGrpSpPr>
        <p:grpSpPr>
          <a:xfrm>
            <a:off x="2710970" y="1567295"/>
            <a:ext cx="5473262" cy="3805921"/>
            <a:chOff x="8816432" y="2110275"/>
            <a:chExt cx="4619547" cy="3477075"/>
          </a:xfrm>
        </p:grpSpPr>
        <p:graphicFrame>
          <p:nvGraphicFramePr>
            <p:cNvPr id="96" name="Chart 95">
              <a:extLst>
                <a:ext uri="{FF2B5EF4-FFF2-40B4-BE49-F238E27FC236}">
                  <a16:creationId xmlns:a16="http://schemas.microsoft.com/office/drawing/2014/main" id="{0FD3A9AF-C9D4-47B0-83EA-4F04414F02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7893620"/>
                </p:ext>
              </p:extLst>
            </p:nvPr>
          </p:nvGraphicFramePr>
          <p:xfrm>
            <a:off x="8816432" y="2110275"/>
            <a:ext cx="4619547" cy="3477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1CA1ED-E2A8-4A4B-A96B-E378AD08C837}"/>
                </a:ext>
              </a:extLst>
            </p:cNvPr>
            <p:cNvSpPr txBox="1"/>
            <p:nvPr/>
          </p:nvSpPr>
          <p:spPr>
            <a:xfrm>
              <a:off x="10275062" y="3606743"/>
              <a:ext cx="1426805" cy="7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การใช้รวม </a:t>
              </a:r>
            </a:p>
            <a:p>
              <a:pPr algn="ctr"/>
              <a:r>
                <a:rPr lang="en-US" b="1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141</a:t>
              </a:r>
              <a:endParaRPr lang="th-TH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endParaRPr>
            </a:p>
            <a:p>
              <a:pPr algn="ctr"/>
              <a:r>
                <a:rPr lang="th-TH" sz="1400" b="1" dirty="0"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ล้านลิตรต่อวัน</a:t>
              </a:r>
            </a:p>
          </p:txBody>
        </p:sp>
      </p:grpSp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EFE68D91-394F-4790-AD8C-6ACDAADF0E17}"/>
              </a:ext>
            </a:extLst>
          </p:cNvPr>
          <p:cNvSpPr/>
          <p:nvPr/>
        </p:nvSpPr>
        <p:spPr>
          <a:xfrm>
            <a:off x="-384720" y="-27384"/>
            <a:ext cx="7483401" cy="735301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3968581-B6FA-4AEF-86DD-FEE4B192799D}"/>
              </a:ext>
            </a:extLst>
          </p:cNvPr>
          <p:cNvSpPr txBox="1"/>
          <p:nvPr/>
        </p:nvSpPr>
        <p:spPr>
          <a:xfrm>
            <a:off x="127495" y="127475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การจัดหาและการใช้น้ำมันสำเร็จรูป</a:t>
            </a:r>
          </a:p>
        </p:txBody>
      </p:sp>
      <p:pic>
        <p:nvPicPr>
          <p:cNvPr id="106" name="Picture 5" descr="D:\7. Infographic EPPO\Picture icon\Monthly Report Info\EPPO 2014\11-01.png">
            <a:extLst>
              <a:ext uri="{FF2B5EF4-FFF2-40B4-BE49-F238E27FC236}">
                <a16:creationId xmlns:a16="http://schemas.microsoft.com/office/drawing/2014/main" id="{D1DECE52-6470-41E8-B9DB-4307D731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58" y="153271"/>
            <a:ext cx="867906" cy="5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D:\7. Infographic EPPO\Picture icon\Monthly Report Info\EPPO 2014\6-01.png">
            <a:extLst>
              <a:ext uri="{FF2B5EF4-FFF2-40B4-BE49-F238E27FC236}">
                <a16:creationId xmlns:a16="http://schemas.microsoft.com/office/drawing/2014/main" id="{669F5A26-C9AF-459F-839B-02679C91F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50000" b="163"/>
          <a:stretch/>
        </p:blipFill>
        <p:spPr bwMode="auto">
          <a:xfrm flipH="1">
            <a:off x="5295124" y="377453"/>
            <a:ext cx="584852" cy="3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Parallelogram 108">
            <a:extLst>
              <a:ext uri="{FF2B5EF4-FFF2-40B4-BE49-F238E27FC236}">
                <a16:creationId xmlns:a16="http://schemas.microsoft.com/office/drawing/2014/main" id="{D66E7EB6-1E25-4ACA-B09E-A887AF5A5B92}"/>
              </a:ext>
            </a:extLst>
          </p:cNvPr>
          <p:cNvSpPr/>
          <p:nvPr/>
        </p:nvSpPr>
        <p:spPr>
          <a:xfrm>
            <a:off x="412495" y="5293563"/>
            <a:ext cx="3065338" cy="749350"/>
          </a:xfrm>
          <a:prstGeom prst="parallelogram">
            <a:avLst>
              <a:gd name="adj" fmla="val 850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arallelogram 109">
            <a:extLst>
              <a:ext uri="{FF2B5EF4-FFF2-40B4-BE49-F238E27FC236}">
                <a16:creationId xmlns:a16="http://schemas.microsoft.com/office/drawing/2014/main" id="{0D00A910-15B5-4680-AE90-B954C503929A}"/>
              </a:ext>
            </a:extLst>
          </p:cNvPr>
          <p:cNvSpPr/>
          <p:nvPr/>
        </p:nvSpPr>
        <p:spPr>
          <a:xfrm>
            <a:off x="213751" y="1588847"/>
            <a:ext cx="3226499" cy="749350"/>
          </a:xfrm>
          <a:prstGeom prst="parallelogram">
            <a:avLst>
              <a:gd name="adj" fmla="val 88308"/>
            </a:avLst>
          </a:prstGeom>
          <a:solidFill>
            <a:srgbClr val="778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82CB84B8-1316-4442-B449-245D6A75AB87}"/>
              </a:ext>
            </a:extLst>
          </p:cNvPr>
          <p:cNvSpPr/>
          <p:nvPr/>
        </p:nvSpPr>
        <p:spPr>
          <a:xfrm>
            <a:off x="1749970" y="1743546"/>
            <a:ext cx="2329806" cy="749350"/>
          </a:xfrm>
          <a:prstGeom prst="parallelogram">
            <a:avLst>
              <a:gd name="adj" fmla="val 8359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Parallelogram 111">
            <a:extLst>
              <a:ext uri="{FF2B5EF4-FFF2-40B4-BE49-F238E27FC236}">
                <a16:creationId xmlns:a16="http://schemas.microsoft.com/office/drawing/2014/main" id="{B4241E91-E0DA-40DE-B19E-18EA841C5037}"/>
              </a:ext>
            </a:extLst>
          </p:cNvPr>
          <p:cNvSpPr/>
          <p:nvPr/>
        </p:nvSpPr>
        <p:spPr>
          <a:xfrm>
            <a:off x="101635" y="3364563"/>
            <a:ext cx="2987556" cy="749350"/>
          </a:xfrm>
          <a:prstGeom prst="parallelogram">
            <a:avLst>
              <a:gd name="adj" fmla="val 86702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28C22C-840C-43F6-85AA-653442AC437B}"/>
              </a:ext>
            </a:extLst>
          </p:cNvPr>
          <p:cNvSpPr txBox="1"/>
          <p:nvPr/>
        </p:nvSpPr>
        <p:spPr>
          <a:xfrm>
            <a:off x="763062" y="1719471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การผลิต</a:t>
            </a:r>
            <a:endParaRPr lang="th-TH" alt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0E231BB-B6A3-4479-A5A4-545EE1E08B91}"/>
              </a:ext>
            </a:extLst>
          </p:cNvPr>
          <p:cNvSpPr txBox="1"/>
          <p:nvPr/>
        </p:nvSpPr>
        <p:spPr>
          <a:xfrm>
            <a:off x="828040" y="5419172"/>
            <a:ext cx="186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การส่งออก</a:t>
            </a:r>
            <a:endParaRPr lang="th-TH" alt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B13F31-308E-424D-B39F-EDDE607E2474}"/>
              </a:ext>
            </a:extLst>
          </p:cNvPr>
          <p:cNvSpPr txBox="1"/>
          <p:nvPr/>
        </p:nvSpPr>
        <p:spPr>
          <a:xfrm>
            <a:off x="2004079" y="1835370"/>
            <a:ext cx="1891589" cy="50698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178.2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Tahoma" pitchFamily="34" charset="0"/>
              <a:cs typeface="Kanit" pitchFamily="2" charset="-34"/>
            </a:endParaRPr>
          </a:p>
          <a:p>
            <a:pPr algn="ctr"/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ล้านลิตรต่อวัน</a:t>
            </a:r>
          </a:p>
        </p:txBody>
      </p:sp>
      <p:sp>
        <p:nvSpPr>
          <p:cNvPr id="116" name="Parallelogram 115">
            <a:extLst>
              <a:ext uri="{FF2B5EF4-FFF2-40B4-BE49-F238E27FC236}">
                <a16:creationId xmlns:a16="http://schemas.microsoft.com/office/drawing/2014/main" id="{09E9A52F-9A66-40E6-BFCA-CE68CF380D08}"/>
              </a:ext>
            </a:extLst>
          </p:cNvPr>
          <p:cNvSpPr/>
          <p:nvPr/>
        </p:nvSpPr>
        <p:spPr>
          <a:xfrm>
            <a:off x="1501455" y="3565887"/>
            <a:ext cx="2146273" cy="750035"/>
          </a:xfrm>
          <a:prstGeom prst="parallelogram">
            <a:avLst>
              <a:gd name="adj" fmla="val 8527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arallelogram 116">
            <a:extLst>
              <a:ext uri="{FF2B5EF4-FFF2-40B4-BE49-F238E27FC236}">
                <a16:creationId xmlns:a16="http://schemas.microsoft.com/office/drawing/2014/main" id="{441669F1-FFEB-48C9-B47F-D05F37438B90}"/>
              </a:ext>
            </a:extLst>
          </p:cNvPr>
          <p:cNvSpPr/>
          <p:nvPr/>
        </p:nvSpPr>
        <p:spPr>
          <a:xfrm>
            <a:off x="1943807" y="5462855"/>
            <a:ext cx="2135969" cy="748263"/>
          </a:xfrm>
          <a:prstGeom prst="parallelogram">
            <a:avLst>
              <a:gd name="adj" fmla="val 9558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itchFamily="2" charset="-34"/>
              <a:cs typeface="Kanit" pitchFamily="2" charset="-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5121BCE-E957-4A7A-A498-A1B2B1C77F3B}"/>
              </a:ext>
            </a:extLst>
          </p:cNvPr>
          <p:cNvSpPr txBox="1"/>
          <p:nvPr/>
        </p:nvSpPr>
        <p:spPr>
          <a:xfrm>
            <a:off x="1820677" y="3678938"/>
            <a:ext cx="1329395" cy="50698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8.4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Tahoma" pitchFamily="34" charset="0"/>
              <a:cs typeface="Kanit" pitchFamily="2" charset="-34"/>
            </a:endParaRPr>
          </a:p>
          <a:p>
            <a:pPr algn="ctr"/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ล้านลิตรต่อวัน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4BBE887-69F0-4B7A-BBF8-71BF29C44B49}"/>
              </a:ext>
            </a:extLst>
          </p:cNvPr>
          <p:cNvSpPr txBox="1"/>
          <p:nvPr/>
        </p:nvSpPr>
        <p:spPr>
          <a:xfrm>
            <a:off x="2115702" y="5571696"/>
            <a:ext cx="1600359" cy="50698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29.6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Tahoma" pitchFamily="34" charset="0"/>
              <a:cs typeface="Kanit" pitchFamily="2" charset="-34"/>
            </a:endParaRPr>
          </a:p>
          <a:p>
            <a:pPr algn="ctr"/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ล้านลิตรต่อวัน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F5EE14-B469-44AF-ADD8-7D3997077E1E}"/>
              </a:ext>
            </a:extLst>
          </p:cNvPr>
          <p:cNvSpPr txBox="1"/>
          <p:nvPr/>
        </p:nvSpPr>
        <p:spPr>
          <a:xfrm>
            <a:off x="524338" y="3508274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การนำเข้า</a:t>
            </a:r>
            <a:endParaRPr lang="th-TH" alt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ea typeface="Arial Unicode MS" pitchFamily="34" charset="-128"/>
              <a:cs typeface="Kanit" pitchFamily="2" charset="-34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A175CF9-597F-4E44-BCCA-108E1975C512}"/>
              </a:ext>
            </a:extLst>
          </p:cNvPr>
          <p:cNvGrpSpPr/>
          <p:nvPr/>
        </p:nvGrpSpPr>
        <p:grpSpPr>
          <a:xfrm>
            <a:off x="358751" y="2443948"/>
            <a:ext cx="1488777" cy="625012"/>
            <a:chOff x="9138764" y="3896826"/>
            <a:chExt cx="1488777" cy="625012"/>
          </a:xfrm>
        </p:grpSpPr>
        <p:sp>
          <p:nvSpPr>
            <p:cNvPr id="122" name="Down Arrow 152">
              <a:extLst>
                <a:ext uri="{FF2B5EF4-FFF2-40B4-BE49-F238E27FC236}">
                  <a16:creationId xmlns:a16="http://schemas.microsoft.com/office/drawing/2014/main" id="{609181DC-AADA-45EA-A312-8DCB8FEF86F5}"/>
                </a:ext>
              </a:extLst>
            </p:cNvPr>
            <p:cNvSpPr/>
            <p:nvPr/>
          </p:nvSpPr>
          <p:spPr>
            <a:xfrm rot="10800000">
              <a:off x="9138764" y="3896826"/>
              <a:ext cx="534090" cy="499901"/>
            </a:xfrm>
            <a:prstGeom prst="downArrow">
              <a:avLst/>
            </a:prstGeom>
            <a:solidFill>
              <a:srgbClr val="1BB7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27F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khumvit Set" panose="02000506000000020004" pitchFamily="2" charset="-34"/>
                <a:cs typeface="Sukhumvit Set" panose="02000506000000020004" pitchFamily="2" charset="-34"/>
              </a:endParaRPr>
            </a:p>
          </p:txBody>
        </p:sp>
        <p:sp>
          <p:nvSpPr>
            <p:cNvPr id="123" name="Text Box 3">
              <a:extLst>
                <a:ext uri="{FF2B5EF4-FFF2-40B4-BE49-F238E27FC236}">
                  <a16:creationId xmlns:a16="http://schemas.microsoft.com/office/drawing/2014/main" id="{76AC5114-527A-4FA8-842D-7FF7C4C0D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2451" y="3998618"/>
              <a:ext cx="11150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</a:t>
              </a:r>
              <a:r>
                <a:rPr lang="th-TH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US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8</a:t>
              </a:r>
              <a:r>
                <a:rPr lang="th-TH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F28B0F-EA6A-49F9-BFF2-74CC3B81BFD2}"/>
              </a:ext>
            </a:extLst>
          </p:cNvPr>
          <p:cNvGrpSpPr/>
          <p:nvPr/>
        </p:nvGrpSpPr>
        <p:grpSpPr>
          <a:xfrm>
            <a:off x="407368" y="4273932"/>
            <a:ext cx="1584176" cy="523220"/>
            <a:chOff x="9423539" y="4008350"/>
            <a:chExt cx="1584176" cy="523220"/>
          </a:xfrm>
        </p:grpSpPr>
        <p:sp>
          <p:nvSpPr>
            <p:cNvPr id="128" name="Down Arrow 152">
              <a:extLst>
                <a:ext uri="{FF2B5EF4-FFF2-40B4-BE49-F238E27FC236}">
                  <a16:creationId xmlns:a16="http://schemas.microsoft.com/office/drawing/2014/main" id="{C2198968-CB57-4F1C-93D1-108DE72ED3AF}"/>
                </a:ext>
              </a:extLst>
            </p:cNvPr>
            <p:cNvSpPr/>
            <p:nvPr/>
          </p:nvSpPr>
          <p:spPr>
            <a:xfrm rot="10800000" flipV="1">
              <a:off x="9423539" y="4018971"/>
              <a:ext cx="523506" cy="46704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29" name="Text Box 3">
              <a:extLst>
                <a:ext uri="{FF2B5EF4-FFF2-40B4-BE49-F238E27FC236}">
                  <a16:creationId xmlns:a16="http://schemas.microsoft.com/office/drawing/2014/main" id="{426316B8-2FBB-44F4-A1A4-DC08943D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2625" y="4008350"/>
              <a:ext cx="11150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25.5</a:t>
              </a:r>
              <a:r>
                <a:rPr lang="th-TH" alt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sp>
        <p:nvSpPr>
          <p:cNvPr id="136" name="Slide Number Placeholder 3">
            <a:extLst>
              <a:ext uri="{FF2B5EF4-FFF2-40B4-BE49-F238E27FC236}">
                <a16:creationId xmlns:a16="http://schemas.microsoft.com/office/drawing/2014/main" id="{246A25B5-3806-4599-86A1-EBEBFA56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847" y="6377209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4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6603A0C-4453-40DA-BFBD-A031E70BED2C}"/>
              </a:ext>
            </a:extLst>
          </p:cNvPr>
          <p:cNvGrpSpPr/>
          <p:nvPr/>
        </p:nvGrpSpPr>
        <p:grpSpPr>
          <a:xfrm>
            <a:off x="667759" y="6149553"/>
            <a:ext cx="1560210" cy="591815"/>
            <a:chOff x="9342538" y="3939755"/>
            <a:chExt cx="1560210" cy="591815"/>
          </a:xfrm>
        </p:grpSpPr>
        <p:sp>
          <p:nvSpPr>
            <p:cNvPr id="84" name="Down Arrow 152">
              <a:extLst>
                <a:ext uri="{FF2B5EF4-FFF2-40B4-BE49-F238E27FC236}">
                  <a16:creationId xmlns:a16="http://schemas.microsoft.com/office/drawing/2014/main" id="{DACC9154-F312-438A-9CE3-03879E201E21}"/>
                </a:ext>
              </a:extLst>
            </p:cNvPr>
            <p:cNvSpPr/>
            <p:nvPr/>
          </p:nvSpPr>
          <p:spPr>
            <a:xfrm rot="10800000">
              <a:off x="9342538" y="3939755"/>
              <a:ext cx="523506" cy="467041"/>
            </a:xfrm>
            <a:prstGeom prst="downArrow">
              <a:avLst/>
            </a:prstGeom>
            <a:solidFill>
              <a:srgbClr val="1BB7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27F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85" name="Text Box 3">
              <a:extLst>
                <a:ext uri="{FF2B5EF4-FFF2-40B4-BE49-F238E27FC236}">
                  <a16:creationId xmlns:a16="http://schemas.microsoft.com/office/drawing/2014/main" id="{6BA731B2-434A-453E-BA03-3B5202176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658" y="4008350"/>
              <a:ext cx="11150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2.2</a:t>
              </a:r>
              <a:r>
                <a:rPr lang="th-TH" altLang="th-TH" b="1" dirty="0">
                  <a:solidFill>
                    <a:srgbClr val="1BB76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%</a:t>
              </a:r>
            </a:p>
          </p:txBody>
        </p:sp>
      </p:grpSp>
      <p:sp>
        <p:nvSpPr>
          <p:cNvPr id="94" name="Freeform 5">
            <a:extLst>
              <a:ext uri="{FF2B5EF4-FFF2-40B4-BE49-F238E27FC236}">
                <a16:creationId xmlns:a16="http://schemas.microsoft.com/office/drawing/2014/main" id="{FAB0871D-AE15-462D-AA80-77A968D5E712}"/>
              </a:ext>
            </a:extLst>
          </p:cNvPr>
          <p:cNvSpPr/>
          <p:nvPr/>
        </p:nvSpPr>
        <p:spPr>
          <a:xfrm>
            <a:off x="462392" y="787213"/>
            <a:ext cx="2105216" cy="409539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59EFA73-2C3E-48AE-BB63-EEBFDFD6D23B}"/>
              </a:ext>
            </a:extLst>
          </p:cNvPr>
          <p:cNvGrpSpPr/>
          <p:nvPr/>
        </p:nvGrpSpPr>
        <p:grpSpPr>
          <a:xfrm>
            <a:off x="2862703" y="720635"/>
            <a:ext cx="2297193" cy="548125"/>
            <a:chOff x="8637458" y="1788231"/>
            <a:chExt cx="3630618" cy="5481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BCF4508-B962-49AA-9C92-F1E8ECA9EBC7}"/>
                </a:ext>
              </a:extLst>
            </p:cNvPr>
            <p:cNvSpPr/>
            <p:nvPr/>
          </p:nvSpPr>
          <p:spPr>
            <a:xfrm>
              <a:off x="9418642" y="1833229"/>
              <a:ext cx="2849434" cy="4162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2">
              <a:extLst>
                <a:ext uri="{FF2B5EF4-FFF2-40B4-BE49-F238E27FC236}">
                  <a16:creationId xmlns:a16="http://schemas.microsoft.com/office/drawing/2014/main" id="{867FA3EC-048D-4F67-BDAD-07AF4DA3883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788231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18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A9AA523-849C-52B4-BDF5-9ABF70F14CDD}"/>
              </a:ext>
            </a:extLst>
          </p:cNvPr>
          <p:cNvCxnSpPr>
            <a:cxnSpLocks/>
          </p:cNvCxnSpPr>
          <p:nvPr/>
        </p:nvCxnSpPr>
        <p:spPr>
          <a:xfrm>
            <a:off x="6841152" y="1052736"/>
            <a:ext cx="5303520" cy="0"/>
          </a:xfrm>
          <a:prstGeom prst="line">
            <a:avLst/>
          </a:prstGeom>
          <a:ln w="28575">
            <a:solidFill>
              <a:srgbClr val="C050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447D223-9CEA-4213-A4E5-8333FBC7AD96}"/>
              </a:ext>
            </a:extLst>
          </p:cNvPr>
          <p:cNvCxnSpPr>
            <a:cxnSpLocks/>
          </p:cNvCxnSpPr>
          <p:nvPr/>
        </p:nvCxnSpPr>
        <p:spPr>
          <a:xfrm>
            <a:off x="7680176" y="3573016"/>
            <a:ext cx="4480560" cy="0"/>
          </a:xfrm>
          <a:prstGeom prst="line">
            <a:avLst/>
          </a:prstGeom>
          <a:ln w="28575">
            <a:solidFill>
              <a:srgbClr val="C050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72E70E0-FC27-4202-BED8-3FB80E9B5923}"/>
              </a:ext>
            </a:extLst>
          </p:cNvPr>
          <p:cNvCxnSpPr>
            <a:cxnSpLocks/>
          </p:cNvCxnSpPr>
          <p:nvPr/>
        </p:nvCxnSpPr>
        <p:spPr>
          <a:xfrm>
            <a:off x="7389792" y="4797152"/>
            <a:ext cx="475488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D9544FF-96BE-40A4-82AE-95DCD08391B6}"/>
              </a:ext>
            </a:extLst>
          </p:cNvPr>
          <p:cNvCxnSpPr>
            <a:cxnSpLocks/>
          </p:cNvCxnSpPr>
          <p:nvPr/>
        </p:nvCxnSpPr>
        <p:spPr>
          <a:xfrm>
            <a:off x="7464151" y="2348880"/>
            <a:ext cx="4663440" cy="0"/>
          </a:xfrm>
          <a:prstGeom prst="line">
            <a:avLst/>
          </a:prstGeom>
          <a:ln w="28575">
            <a:solidFill>
              <a:srgbClr val="C050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2D248A8-21E8-F3C5-7795-020EA567D734}"/>
              </a:ext>
            </a:extLst>
          </p:cNvPr>
          <p:cNvGrpSpPr/>
          <p:nvPr/>
        </p:nvGrpSpPr>
        <p:grpSpPr>
          <a:xfrm>
            <a:off x="7145097" y="116632"/>
            <a:ext cx="5053487" cy="586406"/>
            <a:chOff x="183218" y="239709"/>
            <a:chExt cx="5053487" cy="586406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932FCB0-E090-7DBD-D4D6-EB1DBBA0DECE}"/>
                </a:ext>
              </a:extLst>
            </p:cNvPr>
            <p:cNvGrpSpPr/>
            <p:nvPr/>
          </p:nvGrpSpPr>
          <p:grpSpPr>
            <a:xfrm>
              <a:off x="3584343" y="239709"/>
              <a:ext cx="1652362" cy="576933"/>
              <a:chOff x="4316451" y="1336174"/>
              <a:chExt cx="2632028" cy="918990"/>
            </a:xfrm>
          </p:grpSpPr>
          <p:sp>
            <p:nvSpPr>
              <p:cNvPr id="137" name="Down Arrow 152">
                <a:extLst>
                  <a:ext uri="{FF2B5EF4-FFF2-40B4-BE49-F238E27FC236}">
                    <a16:creationId xmlns:a16="http://schemas.microsoft.com/office/drawing/2014/main" id="{2A0FDAFD-A937-EBE5-C686-06CE4AC2E3F4}"/>
                  </a:ext>
                </a:extLst>
              </p:cNvPr>
              <p:cNvSpPr/>
              <p:nvPr/>
            </p:nvSpPr>
            <p:spPr>
              <a:xfrm flipH="1" flipV="1">
                <a:off x="4316451" y="1336174"/>
                <a:ext cx="830166" cy="771076"/>
              </a:xfrm>
              <a:prstGeom prst="downArrow">
                <a:avLst/>
              </a:prstGeom>
              <a:solidFill>
                <a:srgbClr val="1BB76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1BB765"/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endParaRPr>
              </a:p>
            </p:txBody>
          </p:sp>
          <p:sp>
            <p:nvSpPr>
              <p:cNvPr id="139" name="Text Box 3">
                <a:extLst>
                  <a:ext uri="{FF2B5EF4-FFF2-40B4-BE49-F238E27FC236}">
                    <a16:creationId xmlns:a16="http://schemas.microsoft.com/office/drawing/2014/main" id="{D7A6AE69-76F1-1FF0-F15E-031E76E7F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412" y="1421733"/>
                <a:ext cx="2295067" cy="833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b="1" dirty="0">
                    <a:solidFill>
                      <a:srgbClr val="1BB7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1.8</a:t>
                </a:r>
                <a:r>
                  <a:rPr lang="th-TH" altLang="th-TH" b="1" dirty="0">
                    <a:solidFill>
                      <a:srgbClr val="1BB76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Arial Unicode MS" pitchFamily="34" charset="-128"/>
                    <a:cs typeface="Kanit" pitchFamily="2" charset="-34"/>
                  </a:rPr>
                  <a:t>%</a:t>
                </a:r>
              </a:p>
            </p:txBody>
          </p:sp>
        </p:grpSp>
        <p:sp>
          <p:nvSpPr>
            <p:cNvPr id="135" name="Text Box 3">
              <a:extLst>
                <a:ext uri="{FF2B5EF4-FFF2-40B4-BE49-F238E27FC236}">
                  <a16:creationId xmlns:a16="http://schemas.microsoft.com/office/drawing/2014/main" id="{86C270A5-6254-DE97-1C2A-D8D6E5687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18" y="302895"/>
              <a:ext cx="32845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การใช้น้ำมันสำเร็จรูป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81A350-CC03-E5CD-344B-76531F3FDB9A}"/>
              </a:ext>
            </a:extLst>
          </p:cNvPr>
          <p:cNvGrpSpPr/>
          <p:nvPr/>
        </p:nvGrpSpPr>
        <p:grpSpPr>
          <a:xfrm>
            <a:off x="7176120" y="1153957"/>
            <a:ext cx="4787008" cy="2211746"/>
            <a:chOff x="-453946" y="1177161"/>
            <a:chExt cx="4787008" cy="2211746"/>
          </a:xfrm>
        </p:grpSpPr>
        <p:sp>
          <p:nvSpPr>
            <p:cNvPr id="142" name="Text Box 3">
              <a:extLst>
                <a:ext uri="{FF2B5EF4-FFF2-40B4-BE49-F238E27FC236}">
                  <a16:creationId xmlns:a16="http://schemas.microsoft.com/office/drawing/2014/main" id="{24D617AD-DF20-189F-10AA-3A441F463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45" y="2804132"/>
              <a:ext cx="38949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/>
              <a:r>
                <a:rPr lang="th-TH" altLang="th-TH" sz="20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20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เล็กน้อยส่วนหนึ่งเป็นผลมาจากการขยายตัวของ</a:t>
              </a:r>
              <a:r>
                <a:rPr lang="th-TH" altLang="th-TH" sz="1200" spc="-3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โครงข่ายรถไฟฟ้าและการเพิ่มขึ้นของยานยนต์ไฟฟ้าประเภท </a:t>
              </a:r>
              <a:r>
                <a:rPr lang="en-US" altLang="th-TH" sz="1200" spc="-3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BEV</a:t>
              </a:r>
              <a:endParaRPr lang="th-TH" altLang="th-TH" sz="1800" spc="-30" dirty="0"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84285EE1-C195-E0C0-EEC0-998F93B66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906" y="1562217"/>
              <a:ext cx="43204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/>
              <a:r>
                <a:rPr lang="th-TH" altLang="th-TH" sz="20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14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1200" spc="-3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จากจากฐานการใช้ที่สูงกว่าปกติในช่วงเดียวกันของปีก่อน และการใช้ในภาคขนส่งทางบกที่ลดลง</a:t>
              </a:r>
              <a:endParaRPr lang="th-TH" altLang="th-TH" sz="1200" dirty="0"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944D2BD2-88BC-2B46-7632-888D337F0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3946" y="1177161"/>
              <a:ext cx="1544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กลุ่มดีเซล</a:t>
              </a:r>
            </a:p>
          </p:txBody>
        </p:sp>
        <p:sp>
          <p:nvSpPr>
            <p:cNvPr id="145" name="Text Box 3">
              <a:extLst>
                <a:ext uri="{FF2B5EF4-FFF2-40B4-BE49-F238E27FC236}">
                  <a16:creationId xmlns:a16="http://schemas.microsoft.com/office/drawing/2014/main" id="{B8984141-B111-B417-599E-66155E2C7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26" y="2447268"/>
              <a:ext cx="1739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กลุ่มเบนซิน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A70AC66-8FC8-23EE-7340-0DB9FF47E2F7}"/>
                </a:ext>
              </a:extLst>
            </p:cNvPr>
            <p:cNvSpPr txBox="1"/>
            <p:nvPr/>
          </p:nvSpPr>
          <p:spPr>
            <a:xfrm>
              <a:off x="1839593" y="2444092"/>
              <a:ext cx="153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</a:t>
              </a:r>
              <a:r>
                <a:rPr lang="th-TH" sz="2400" b="1" dirty="0">
                  <a:solidFill>
                    <a:srgbClr val="FF0000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 </a:t>
              </a: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0.3%</a:t>
              </a:r>
              <a:endParaRPr lang="th-TH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825601C-AAF0-09C2-74F8-E94DF5B38E66}"/>
              </a:ext>
            </a:extLst>
          </p:cNvPr>
          <p:cNvGrpSpPr/>
          <p:nvPr/>
        </p:nvGrpSpPr>
        <p:grpSpPr>
          <a:xfrm>
            <a:off x="7176120" y="4947354"/>
            <a:ext cx="5052500" cy="1114586"/>
            <a:chOff x="193102" y="3685368"/>
            <a:chExt cx="7200618" cy="1198864"/>
          </a:xfrm>
        </p:grpSpPr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5C74E2DB-7420-C0F5-871E-8EFA1162D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02" y="4056610"/>
              <a:ext cx="7200618" cy="827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/>
              <a:r>
                <a:rPr lang="th-TH" altLang="th-TH" sz="20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20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1200" spc="-4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จากความต้องการเดินทางของนักท่องเที่ยวทั้งชาวไทยและชาวต่างชาติ</a:t>
              </a:r>
              <a:r>
                <a:rPr lang="th-TH" altLang="th-TH" sz="1200" spc="-2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เพิ่มสูงขึ้น สอดคล้องกับจำนวนนักท่องเที่ยว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ต่างชาติที่ </a:t>
              </a:r>
              <a:r>
                <a:rPr lang="en-GB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35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GB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55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ล้านคน เพิ่มขึ้นจาก 2</a:t>
              </a:r>
              <a:r>
                <a:rPr lang="en-GB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8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.</a:t>
              </a:r>
              <a:r>
                <a:rPr lang="en-GB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1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5 ล้านคน ในปีก่อน</a:t>
              </a:r>
              <a:endParaRPr lang="th-TH" altLang="th-TH" sz="1800" dirty="0">
                <a:latin typeface="Kanit" pitchFamily="2" charset="-34"/>
                <a:ea typeface="Arial Unicode MS" pitchFamily="34" charset="-128"/>
                <a:cs typeface="Kanit" pitchFamily="2" charset="-34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E549DD1-D97F-EA8D-664A-631F0C51A08A}"/>
                </a:ext>
              </a:extLst>
            </p:cNvPr>
            <p:cNvSpPr txBox="1"/>
            <p:nvPr/>
          </p:nvSpPr>
          <p:spPr>
            <a:xfrm>
              <a:off x="5428857" y="3685368"/>
              <a:ext cx="1834576" cy="49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</a:t>
              </a:r>
              <a:r>
                <a:rPr lang="th-TH" sz="2400" b="1" dirty="0">
                  <a:solidFill>
                    <a:srgbClr val="FF0000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 </a:t>
              </a:r>
              <a:r>
                <a:rPr lang="th-TH" sz="22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1</a:t>
              </a:r>
              <a:r>
                <a:rPr lang="en-US" sz="22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8</a:t>
              </a:r>
              <a:r>
                <a:rPr lang="th-TH" sz="22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.</a:t>
              </a:r>
              <a:r>
                <a:rPr lang="en-US" sz="22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7%</a:t>
              </a:r>
              <a:endParaRPr lang="th-TH" sz="22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endParaRPr>
            </a:p>
          </p:txBody>
        </p:sp>
        <p:sp>
          <p:nvSpPr>
            <p:cNvPr id="150" name="Text Box 3">
              <a:extLst>
                <a:ext uri="{FF2B5EF4-FFF2-40B4-BE49-F238E27FC236}">
                  <a16:creationId xmlns:a16="http://schemas.microsoft.com/office/drawing/2014/main" id="{665E1ACC-E2F1-CA0D-5EB8-E0CF2B71A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02" y="3685368"/>
              <a:ext cx="5536071" cy="49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น้ำมันเครื่องบินและน้ำมันก๊าด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522D439-A09C-90D2-9735-E9585575A46E}"/>
              </a:ext>
            </a:extLst>
          </p:cNvPr>
          <p:cNvGrpSpPr/>
          <p:nvPr/>
        </p:nvGrpSpPr>
        <p:grpSpPr>
          <a:xfrm>
            <a:off x="7848953" y="3645024"/>
            <a:ext cx="4157885" cy="841895"/>
            <a:chOff x="846247" y="5358267"/>
            <a:chExt cx="4526022" cy="906467"/>
          </a:xfrm>
        </p:grpSpPr>
        <p:sp>
          <p:nvSpPr>
            <p:cNvPr id="152" name="Text Box 3">
              <a:extLst>
                <a:ext uri="{FF2B5EF4-FFF2-40B4-BE49-F238E27FC236}">
                  <a16:creationId xmlns:a16="http://schemas.microsoft.com/office/drawing/2014/main" id="{13FEC420-D436-667F-489A-A60B3FAB5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247" y="5833936"/>
              <a:ext cx="4478442" cy="430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/>
              <a:r>
                <a:rPr lang="th-TH" altLang="th-TH" sz="2000" b="1" u="sng" dirty="0">
                  <a:solidFill>
                    <a:srgbClr val="1BB765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เพิ่มขึ้น</a:t>
              </a:r>
              <a:r>
                <a:rPr lang="th-TH" altLang="th-TH" sz="14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 </a:t>
              </a:r>
              <a:r>
                <a:rPr lang="th-TH" altLang="th-TH" sz="1200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จากการใช้ในภาคครัวเรือนและภาคขนส่งที่เพิ่มขึ้น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335F322-2E86-D5D3-A3E0-4CC71BFC2DBB}"/>
                </a:ext>
              </a:extLst>
            </p:cNvPr>
            <p:cNvSpPr txBox="1"/>
            <p:nvPr/>
          </p:nvSpPr>
          <p:spPr>
            <a:xfrm>
              <a:off x="3705250" y="5430799"/>
              <a:ext cx="1667019" cy="49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</a:t>
              </a:r>
              <a:r>
                <a:rPr lang="th-TH" sz="2400" b="1" dirty="0">
                  <a:solidFill>
                    <a:srgbClr val="FF0000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 </a:t>
              </a:r>
              <a:r>
                <a:rPr lang="en-US" sz="2400" b="1" dirty="0">
                  <a:solidFill>
                    <a:srgbClr val="1BB765"/>
                  </a:solidFill>
                  <a:latin typeface="Kanit" pitchFamily="2" charset="-34"/>
                  <a:ea typeface="Tahoma" pitchFamily="34" charset="0"/>
                  <a:cs typeface="Kanit" pitchFamily="2" charset="-34"/>
                  <a:sym typeface="Wingdings 3"/>
                </a:rPr>
                <a:t>1.0%</a:t>
              </a:r>
              <a:endParaRPr lang="th-TH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endParaRPr>
            </a:p>
          </p:txBody>
        </p:sp>
        <p:sp>
          <p:nvSpPr>
            <p:cNvPr id="154" name="Text Box 3">
              <a:extLst>
                <a:ext uri="{FF2B5EF4-FFF2-40B4-BE49-F238E27FC236}">
                  <a16:creationId xmlns:a16="http://schemas.microsoft.com/office/drawing/2014/main" id="{E71E540E-DDBD-B8CF-4876-A4D697B98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44" y="5358267"/>
              <a:ext cx="3232040" cy="49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ก๊าซปิโตรเลียมเหลว</a:t>
              </a:r>
              <a:r>
                <a:rPr lang="th-TH" altLang="th-TH" sz="2400" b="1" dirty="0">
                  <a:solidFill>
                    <a:srgbClr val="FF0000"/>
                  </a:solidFill>
                  <a:latin typeface="Kanit" pitchFamily="2" charset="-34"/>
                  <a:ea typeface="Arial Unicode MS" pitchFamily="34" charset="-128"/>
                  <a:cs typeface="Kanit" pitchFamily="2" charset="-34"/>
                </a:rPr>
                <a:t>*</a:t>
              </a: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87F5A33-0E86-F4AF-23B7-8802DB9AD529}"/>
              </a:ext>
            </a:extLst>
          </p:cNvPr>
          <p:cNvSpPr/>
          <p:nvPr/>
        </p:nvSpPr>
        <p:spPr>
          <a:xfrm>
            <a:off x="7820093" y="4478923"/>
            <a:ext cx="3892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หมายเหตุ</a:t>
            </a:r>
            <a:r>
              <a:rPr lang="en-US" sz="1000" i="1" u="sng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:</a:t>
            </a:r>
            <a:r>
              <a:rPr lang="en-US" sz="1000" i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  </a:t>
            </a:r>
            <a:r>
              <a:rPr lang="th-TH" sz="10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*   </a:t>
            </a:r>
            <a:r>
              <a:rPr kumimoji="0" lang="th-TH" altLang="th-TH" sz="10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cs typeface="Kanit" pitchFamily="2" charset="-34"/>
              </a:rPr>
              <a:t>ไม่รวม</a:t>
            </a:r>
            <a:r>
              <a:rPr kumimoji="0" lang="th-TH" altLang="th-TH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cs typeface="Kanit" pitchFamily="2" charset="-34"/>
              </a:rPr>
              <a:t>การใช้ </a:t>
            </a:r>
            <a:r>
              <a:rPr kumimoji="0" lang="en-US" altLang="th-TH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cs typeface="Kanit" pitchFamily="2" charset="-34"/>
              </a:rPr>
              <a:t>LPG </a:t>
            </a:r>
            <a:r>
              <a:rPr kumimoji="0" lang="th-TH" altLang="th-TH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cs typeface="Kanit" pitchFamily="2" charset="-34"/>
              </a:rPr>
              <a:t>ที่ใช้เป็นวัตถุดิบในอุตสาหกรรมปิโตรเคมี</a:t>
            </a:r>
            <a:endParaRPr lang="th-TH" sz="1000" dirty="0">
              <a:latin typeface="Kanit" pitchFamily="2" charset="-34"/>
              <a:ea typeface="Tahoma" panose="020B0604030504040204" pitchFamily="34" charset="0"/>
              <a:cs typeface="Kanit" pitchFamily="2" charset="-34"/>
            </a:endParaRPr>
          </a:p>
        </p:txBody>
      </p:sp>
      <p:sp>
        <p:nvSpPr>
          <p:cNvPr id="156" name="Text Box 3">
            <a:extLst>
              <a:ext uri="{FF2B5EF4-FFF2-40B4-BE49-F238E27FC236}">
                <a16:creationId xmlns:a16="http://schemas.microsoft.com/office/drawing/2014/main" id="{B08FEF0A-9D11-88D5-E085-7440838A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959" y="1157931"/>
            <a:ext cx="173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</a:t>
            </a:r>
            <a:r>
              <a:rPr lang="th-TH" sz="2400" b="1" dirty="0">
                <a:solidFill>
                  <a:srgbClr val="FF0000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 </a:t>
            </a:r>
            <a:r>
              <a:rPr lang="en-US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0.</a:t>
            </a:r>
            <a:r>
              <a:rPr lang="th-TH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05</a:t>
            </a:r>
            <a:r>
              <a:rPr lang="en-US" sz="2400" b="1" dirty="0">
                <a:solidFill>
                  <a:srgbClr val="1BB765"/>
                </a:solidFill>
                <a:latin typeface="Kanit" pitchFamily="2" charset="-34"/>
                <a:ea typeface="Tahoma" pitchFamily="34" charset="0"/>
                <a:cs typeface="Kanit" pitchFamily="2" charset="-34"/>
                <a:sym typeface="Wingdings 3"/>
              </a:rPr>
              <a:t>%</a:t>
            </a:r>
            <a:endParaRPr lang="th-TH" sz="2400" b="1" dirty="0">
              <a:solidFill>
                <a:srgbClr val="1BB765"/>
              </a:solidFill>
              <a:latin typeface="Kanit" pitchFamily="2" charset="-34"/>
              <a:ea typeface="Tahoma" pitchFamily="34" charset="0"/>
              <a:cs typeface="Kanit" pitchFamily="2" charset="-34"/>
              <a:sym typeface="Wingdings 3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5BD7E98-B5F7-40E9-B62A-B20DFFADDEE1}"/>
              </a:ext>
            </a:extLst>
          </p:cNvPr>
          <p:cNvSpPr txBox="1"/>
          <p:nvPr/>
        </p:nvSpPr>
        <p:spPr>
          <a:xfrm>
            <a:off x="9400691" y="749204"/>
            <a:ext cx="2698356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141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  </a:t>
            </a:r>
            <a:r>
              <a:rPr lang="th-TH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ล้านลิตรต่อวัน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93A80D2-5FBB-2735-81F7-7840D5072BA1}"/>
              </a:ext>
            </a:extLst>
          </p:cNvPr>
          <p:cNvGrpSpPr/>
          <p:nvPr/>
        </p:nvGrpSpPr>
        <p:grpSpPr>
          <a:xfrm>
            <a:off x="6910735" y="2371527"/>
            <a:ext cx="769441" cy="769441"/>
            <a:chOff x="3996484" y="1842470"/>
            <a:chExt cx="769441" cy="769441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3BC8FD0-64AF-3FF1-46F3-EE2F9CBD3ADD}"/>
                </a:ext>
              </a:extLst>
            </p:cNvPr>
            <p:cNvSpPr/>
            <p:nvPr/>
          </p:nvSpPr>
          <p:spPr>
            <a:xfrm>
              <a:off x="3996484" y="1842470"/>
              <a:ext cx="769441" cy="76944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2" descr="C:\Users\User\Desktop\Energy Graph_Edit Pattern\Infographic\Color Icon\d0f04558e66455938fec9e0a2dec521b.png">
              <a:extLst>
                <a:ext uri="{FF2B5EF4-FFF2-40B4-BE49-F238E27FC236}">
                  <a16:creationId xmlns:a16="http://schemas.microsoft.com/office/drawing/2014/main" id="{BBC1E2BE-D43B-8CBD-03A7-41C48EE62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07" y="1986239"/>
              <a:ext cx="459671" cy="45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548A0C2-77FE-8AEB-2D49-C50302EE17A9}"/>
              </a:ext>
            </a:extLst>
          </p:cNvPr>
          <p:cNvGrpSpPr/>
          <p:nvPr/>
        </p:nvGrpSpPr>
        <p:grpSpPr>
          <a:xfrm>
            <a:off x="5985276" y="1014020"/>
            <a:ext cx="974820" cy="974820"/>
            <a:chOff x="5817119" y="221868"/>
            <a:chExt cx="1008112" cy="1008112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37037A9-A599-8124-08FF-8A22A1054D77}"/>
                </a:ext>
              </a:extLst>
            </p:cNvPr>
            <p:cNvSpPr/>
            <p:nvPr/>
          </p:nvSpPr>
          <p:spPr>
            <a:xfrm>
              <a:off x="5817119" y="221868"/>
              <a:ext cx="1008112" cy="1008112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2" descr="D:\7. Infographic EPPO\Picture icon\Color Icon\gas_pump_nozzle_400_clr_4870.png">
              <a:extLst>
                <a:ext uri="{FF2B5EF4-FFF2-40B4-BE49-F238E27FC236}">
                  <a16:creationId xmlns:a16="http://schemas.microsoft.com/office/drawing/2014/main" id="{0E56A32D-F883-553D-E799-266F38CAB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1"/>
            <a:stretch/>
          </p:blipFill>
          <p:spPr bwMode="auto">
            <a:xfrm flipH="1">
              <a:off x="5983202" y="409241"/>
              <a:ext cx="688862" cy="66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8565113-6075-FA99-98F5-23E45E73AE54}"/>
              </a:ext>
            </a:extLst>
          </p:cNvPr>
          <p:cNvGrpSpPr/>
          <p:nvPr/>
        </p:nvGrpSpPr>
        <p:grpSpPr>
          <a:xfrm>
            <a:off x="6982743" y="3595663"/>
            <a:ext cx="769441" cy="769441"/>
            <a:chOff x="2723461" y="2910036"/>
            <a:chExt cx="769441" cy="76944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A1C2B5-0858-EF4A-3BB1-1B74CA986DF7}"/>
                </a:ext>
              </a:extLst>
            </p:cNvPr>
            <p:cNvSpPr/>
            <p:nvPr/>
          </p:nvSpPr>
          <p:spPr>
            <a:xfrm>
              <a:off x="2723461" y="2910036"/>
              <a:ext cx="769441" cy="769441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7" descr="D:\7. Infographic EPPO\Picture icon\Color Icon\imag04.png">
              <a:extLst>
                <a:ext uri="{FF2B5EF4-FFF2-40B4-BE49-F238E27FC236}">
                  <a16:creationId xmlns:a16="http://schemas.microsoft.com/office/drawing/2014/main" id="{25F99390-F168-524F-0A29-0B9863DC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418" y="2967403"/>
              <a:ext cx="481526" cy="5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92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F38F8-2B9F-436C-81CA-241A1F9BA78A}"/>
              </a:ext>
            </a:extLst>
          </p:cNvPr>
          <p:cNvSpPr/>
          <p:nvPr/>
        </p:nvSpPr>
        <p:spPr>
          <a:xfrm>
            <a:off x="5357267" y="-12902"/>
            <a:ext cx="6834733" cy="6895285"/>
          </a:xfrm>
          <a:prstGeom prst="rect">
            <a:avLst/>
          </a:prstGeom>
          <a:solidFill>
            <a:schemeClr val="bg2"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7D7325-A04A-C53E-0F72-1B0738DB9041}"/>
              </a:ext>
            </a:extLst>
          </p:cNvPr>
          <p:cNvGrpSpPr/>
          <p:nvPr/>
        </p:nvGrpSpPr>
        <p:grpSpPr>
          <a:xfrm>
            <a:off x="5704419" y="4069991"/>
            <a:ext cx="5902306" cy="2383346"/>
            <a:chOff x="5709285" y="4294664"/>
            <a:chExt cx="5956342" cy="23430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25A40E-9305-1F1F-5D4A-0BBFBDA62076}"/>
                </a:ext>
              </a:extLst>
            </p:cNvPr>
            <p:cNvSpPr/>
            <p:nvPr/>
          </p:nvSpPr>
          <p:spPr>
            <a:xfrm>
              <a:off x="5709285" y="5685525"/>
              <a:ext cx="5956342" cy="157199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714F7A-75D5-4D2D-F59B-50ECA30A18C3}"/>
                </a:ext>
              </a:extLst>
            </p:cNvPr>
            <p:cNvGrpSpPr/>
            <p:nvPr/>
          </p:nvGrpSpPr>
          <p:grpSpPr>
            <a:xfrm>
              <a:off x="5709285" y="4294664"/>
              <a:ext cx="5956342" cy="2343057"/>
              <a:chOff x="5709285" y="4155764"/>
              <a:chExt cx="5956342" cy="234305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87AF75E-4EBD-F6C4-10D1-A2D64FA80727}"/>
                  </a:ext>
                </a:extLst>
              </p:cNvPr>
              <p:cNvGrpSpPr/>
              <p:nvPr/>
            </p:nvGrpSpPr>
            <p:grpSpPr>
              <a:xfrm>
                <a:off x="5913139" y="4155764"/>
                <a:ext cx="5740424" cy="2343057"/>
                <a:chOff x="5916949" y="4155764"/>
                <a:chExt cx="5740424" cy="2450165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FC0B69C-DFFA-ACE3-6E14-0D911D582739}"/>
                    </a:ext>
                  </a:extLst>
                </p:cNvPr>
                <p:cNvGrpSpPr/>
                <p:nvPr/>
              </p:nvGrpSpPr>
              <p:grpSpPr>
                <a:xfrm>
                  <a:off x="6898682" y="4188787"/>
                  <a:ext cx="4758691" cy="2417142"/>
                  <a:chOff x="6898682" y="4188787"/>
                  <a:chExt cx="4758691" cy="2417142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7BA33E36-D5C0-6F7C-4CAF-434F922AE754}"/>
                      </a:ext>
                    </a:extLst>
                  </p:cNvPr>
                  <p:cNvGrpSpPr/>
                  <p:nvPr/>
                </p:nvGrpSpPr>
                <p:grpSpPr>
                  <a:xfrm>
                    <a:off x="9953897" y="4632487"/>
                    <a:ext cx="1703476" cy="1970769"/>
                    <a:chOff x="9953897" y="4632487"/>
                    <a:chExt cx="1703476" cy="1970769"/>
                  </a:xfrm>
                </p:grpSpPr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9775316A-E5BF-0533-3442-248A328399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897" y="4632487"/>
                      <a:ext cx="495376" cy="1970769"/>
                      <a:chOff x="2248185" y="5009967"/>
                      <a:chExt cx="495376" cy="1778442"/>
                    </a:xfrm>
                  </p:grpSpPr>
                  <p:sp>
                    <p:nvSpPr>
                      <p:cNvPr id="103" name="Rectangle: Top Corners Rounded 102">
                        <a:extLst>
                          <a:ext uri="{FF2B5EF4-FFF2-40B4-BE49-F238E27FC236}">
                            <a16:creationId xmlns:a16="http://schemas.microsoft.com/office/drawing/2014/main" id="{8D251D6B-CDC7-C0EA-AF30-08442FA75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8185" y="5009967"/>
                        <a:ext cx="495376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104" name="Rectangle: Top Corners Rounded 103">
                        <a:extLst>
                          <a:ext uri="{FF2B5EF4-FFF2-40B4-BE49-F238E27FC236}">
                            <a16:creationId xmlns:a16="http://schemas.microsoft.com/office/drawing/2014/main" id="{372ABD50-D4DF-0184-6A6C-ABF835D6267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248185" y="5372591"/>
                        <a:ext cx="495376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40737C1-2587-EAA7-5AB6-3CB78EE395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6112" y="4632487"/>
                      <a:ext cx="495376" cy="1970769"/>
                      <a:chOff x="2789335" y="5009967"/>
                      <a:chExt cx="495376" cy="1778442"/>
                    </a:xfrm>
                  </p:grpSpPr>
                  <p:sp>
                    <p:nvSpPr>
                      <p:cNvPr id="101" name="Rectangle: Top Corners Rounded 100">
                        <a:extLst>
                          <a:ext uri="{FF2B5EF4-FFF2-40B4-BE49-F238E27FC236}">
                            <a16:creationId xmlns:a16="http://schemas.microsoft.com/office/drawing/2014/main" id="{69FF8245-04D4-6F58-7114-D781533A2E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9335" y="5009967"/>
                        <a:ext cx="495376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102" name="Rectangle: Top Corners Rounded 101">
                        <a:extLst>
                          <a:ext uri="{FF2B5EF4-FFF2-40B4-BE49-F238E27FC236}">
                            <a16:creationId xmlns:a16="http://schemas.microsoft.com/office/drawing/2014/main" id="{64E3F5D1-E566-0C5B-65F4-D170D2DD39C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789335" y="5372591"/>
                        <a:ext cx="495376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A93EE39D-F5D6-4E32-8D5D-8336567974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14135" y="4632487"/>
                      <a:ext cx="643238" cy="1970769"/>
                      <a:chOff x="2813331" y="5009967"/>
                      <a:chExt cx="469687" cy="1778442"/>
                    </a:xfrm>
                  </p:grpSpPr>
                  <p:sp>
                    <p:nvSpPr>
                      <p:cNvPr id="99" name="Rectangle: Top Corners Rounded 98">
                        <a:extLst>
                          <a:ext uri="{FF2B5EF4-FFF2-40B4-BE49-F238E27FC236}">
                            <a16:creationId xmlns:a16="http://schemas.microsoft.com/office/drawing/2014/main" id="{999570A2-8B7B-4BBE-3E0F-364C6F07DB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3331" y="5009967"/>
                        <a:ext cx="469687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00B0F0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100" name="Rectangle: Top Corners Rounded 99">
                        <a:extLst>
                          <a:ext uri="{FF2B5EF4-FFF2-40B4-BE49-F238E27FC236}">
                            <a16:creationId xmlns:a16="http://schemas.microsoft.com/office/drawing/2014/main" id="{FD7165EB-98DD-25F7-9A45-5958801E75A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813331" y="5372591"/>
                        <a:ext cx="469687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C6F2CAFF-E7F1-6120-FA97-CE9D9F2932E7}"/>
                      </a:ext>
                    </a:extLst>
                  </p:cNvPr>
                  <p:cNvGrpSpPr/>
                  <p:nvPr/>
                </p:nvGrpSpPr>
                <p:grpSpPr>
                  <a:xfrm>
                    <a:off x="6898682" y="4188787"/>
                    <a:ext cx="3013642" cy="2417142"/>
                    <a:chOff x="6898682" y="4188787"/>
                    <a:chExt cx="3013642" cy="2417142"/>
                  </a:xfrm>
                </p:grpSpPr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1FFEC0EF-8663-266B-D1FD-31BDAB9105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22639" y="4188787"/>
                      <a:ext cx="1189685" cy="2417142"/>
                      <a:chOff x="4081756" y="4570908"/>
                      <a:chExt cx="1060726" cy="2217498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D3445237-76FC-0AF5-9B61-71F297A5C9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81756" y="4570908"/>
                        <a:ext cx="1060726" cy="2217498"/>
                        <a:chOff x="7896195" y="1730628"/>
                        <a:chExt cx="576078" cy="2706479"/>
                      </a:xfrm>
                      <a:noFill/>
                    </p:grpSpPr>
                    <p:sp>
                      <p:nvSpPr>
                        <p:cNvPr id="57" name="Rectangle: Top Corners Rounded 56">
                          <a:extLst>
                            <a:ext uri="{FF2B5EF4-FFF2-40B4-BE49-F238E27FC236}">
                              <a16:creationId xmlns:a16="http://schemas.microsoft.com/office/drawing/2014/main" id="{F0D7AE92-E286-151E-5F83-CEC210914A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96209" y="1730628"/>
                          <a:ext cx="576064" cy="946752"/>
                        </a:xfrm>
                        <a:prstGeom prst="round2SameRect">
                          <a:avLst>
                            <a:gd name="adj1" fmla="val 36153"/>
                            <a:gd name="adj2" fmla="val 0"/>
                          </a:avLst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FFFFFF"/>
                          </a:solidFill>
                        </a:ln>
                      </p:spPr>
                      <p:style>
                        <a:lnRef idx="2">
                          <a:schemeClr val="accent5">
                            <a:shade val="50000"/>
                          </a:schemeClr>
                        </a:lnRef>
                        <a:fillRef idx="1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  <p:sp>
                      <p:nvSpPr>
                        <p:cNvPr id="58" name="Rectangle: Top Corners Rounded 57">
                          <a:extLst>
                            <a:ext uri="{FF2B5EF4-FFF2-40B4-BE49-F238E27FC236}">
                              <a16:creationId xmlns:a16="http://schemas.microsoft.com/office/drawing/2014/main" id="{1889C207-0D14-6935-998D-1FE9FB00E1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7896195" y="2221986"/>
                          <a:ext cx="576064" cy="2215121"/>
                        </a:xfrm>
                        <a:prstGeom prst="round2SameRect">
                          <a:avLst>
                            <a:gd name="adj1" fmla="val 11049"/>
                            <a:gd name="adj2" fmla="val 0"/>
                          </a:avLst>
                        </a:prstGeom>
                        <a:noFill/>
                        <a:ln>
                          <a:solidFill>
                            <a:srgbClr val="FFFFFF"/>
                          </a:solidFill>
                        </a:ln>
                      </p:spPr>
                      <p:style>
                        <a:lnRef idx="2">
                          <a:schemeClr val="accent5">
                            <a:shade val="50000"/>
                          </a:schemeClr>
                        </a:lnRef>
                        <a:fillRef idx="1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</p:grp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id="{BEEB02CC-16D6-8445-5405-32308CA14C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56963" y="5013052"/>
                        <a:ext cx="0" cy="1755438"/>
                      </a:xfrm>
                      <a:prstGeom prst="line">
                        <a:avLst/>
                      </a:prstGeom>
                      <a:ln w="28575">
                        <a:solidFill>
                          <a:srgbClr val="FFFFFF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EB192B45-B6EB-6059-97A1-6B62C2D79C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98682" y="4632488"/>
                      <a:ext cx="495376" cy="1970769"/>
                      <a:chOff x="2295175" y="5009967"/>
                      <a:chExt cx="495376" cy="1778442"/>
                    </a:xfrm>
                  </p:grpSpPr>
                  <p:sp>
                    <p:nvSpPr>
                      <p:cNvPr id="61" name="Rectangle: Top Corners Rounded 60">
                        <a:extLst>
                          <a:ext uri="{FF2B5EF4-FFF2-40B4-BE49-F238E27FC236}">
                            <a16:creationId xmlns:a16="http://schemas.microsoft.com/office/drawing/2014/main" id="{865D6EE8-1E97-F9DE-7528-E9C7C4BD01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5175" y="5009967"/>
                        <a:ext cx="495376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62" name="Rectangle: Top Corners Rounded 61">
                        <a:extLst>
                          <a:ext uri="{FF2B5EF4-FFF2-40B4-BE49-F238E27FC236}">
                            <a16:creationId xmlns:a16="http://schemas.microsoft.com/office/drawing/2014/main" id="{F96A2E4F-C420-5CA5-9315-76974FB863D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295175" y="5372591"/>
                        <a:ext cx="495376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7AFD31F1-1FC8-72B0-DF1A-EDED76CDCE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79695" y="4632488"/>
                      <a:ext cx="495376" cy="1970769"/>
                      <a:chOff x="2856645" y="5009967"/>
                      <a:chExt cx="495376" cy="1778442"/>
                    </a:xfrm>
                  </p:grpSpPr>
                  <p:sp>
                    <p:nvSpPr>
                      <p:cNvPr id="63" name="Rectangle: Top Corners Rounded 62">
                        <a:extLst>
                          <a:ext uri="{FF2B5EF4-FFF2-40B4-BE49-F238E27FC236}">
                            <a16:creationId xmlns:a16="http://schemas.microsoft.com/office/drawing/2014/main" id="{FCB2DAF1-CEC8-E618-4D9D-F56DE0430E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6645" y="5009967"/>
                        <a:ext cx="495376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64" name="Rectangle: Top Corners Rounded 63">
                        <a:extLst>
                          <a:ext uri="{FF2B5EF4-FFF2-40B4-BE49-F238E27FC236}">
                            <a16:creationId xmlns:a16="http://schemas.microsoft.com/office/drawing/2014/main" id="{BD3B263F-0506-E6D5-C942-2AB814CB274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856645" y="5372591"/>
                        <a:ext cx="495376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319BAD3B-01B5-9F64-0D3E-6528FB8DF9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0992" y="4632488"/>
                      <a:ext cx="630447" cy="1970769"/>
                      <a:chOff x="2856645" y="5009967"/>
                      <a:chExt cx="495376" cy="1778442"/>
                    </a:xfrm>
                  </p:grpSpPr>
                  <p:sp>
                    <p:nvSpPr>
                      <p:cNvPr id="74" name="Rectangle: Top Corners Rounded 73">
                        <a:extLst>
                          <a:ext uri="{FF2B5EF4-FFF2-40B4-BE49-F238E27FC236}">
                            <a16:creationId xmlns:a16="http://schemas.microsoft.com/office/drawing/2014/main" id="{3CEE53B1-C32F-09CE-98A1-B807641E8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6645" y="5009967"/>
                        <a:ext cx="495376" cy="367826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00B0F0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  <p:sp>
                    <p:nvSpPr>
                      <p:cNvPr id="75" name="Rectangle: Top Corners Rounded 74">
                        <a:extLst>
                          <a:ext uri="{FF2B5EF4-FFF2-40B4-BE49-F238E27FC236}">
                            <a16:creationId xmlns:a16="http://schemas.microsoft.com/office/drawing/2014/main" id="{EC99F3D3-AF56-F70E-8BEE-54ED9C5210D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856645" y="5372591"/>
                        <a:ext cx="495376" cy="1415818"/>
                      </a:xfrm>
                      <a:prstGeom prst="round2SameRect">
                        <a:avLst>
                          <a:gd name="adj1" fmla="val 27513"/>
                          <a:gd name="adj2" fmla="val 0"/>
                        </a:avLst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/>
                      </a:p>
                    </p:txBody>
                  </p:sp>
                </p:grp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84875573-0874-A3F8-6531-EB0B776D1F5C}"/>
                    </a:ext>
                  </a:extLst>
                </p:cNvPr>
                <p:cNvGrpSpPr/>
                <p:nvPr/>
              </p:nvGrpSpPr>
              <p:grpSpPr>
                <a:xfrm>
                  <a:off x="5916949" y="4155764"/>
                  <a:ext cx="5677986" cy="591218"/>
                  <a:chOff x="5916949" y="4155764"/>
                  <a:chExt cx="5677986" cy="591218"/>
                </a:xfrm>
              </p:grpSpPr>
              <p:sp>
                <p:nvSpPr>
                  <p:cNvPr id="131" name="Rectangle: Rounded Corners 130">
                    <a:extLst>
                      <a:ext uri="{FF2B5EF4-FFF2-40B4-BE49-F238E27FC236}">
                        <a16:creationId xmlns:a16="http://schemas.microsoft.com/office/drawing/2014/main" id="{87A3CF15-4C68-2595-7B5D-53C4377215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66354" y="3781754"/>
                    <a:ext cx="441636" cy="1189656"/>
                  </a:xfrm>
                  <a:prstGeom prst="roundRect">
                    <a:avLst/>
                  </a:prstGeom>
                  <a:noFill/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/>
                  </a:p>
                </p:txBody>
              </p:sp>
              <p:sp>
                <p:nvSpPr>
                  <p:cNvPr id="132" name="Rectangle: Rounded Corners 131">
                    <a:extLst>
                      <a:ext uri="{FF2B5EF4-FFF2-40B4-BE49-F238E27FC236}">
                        <a16:creationId xmlns:a16="http://schemas.microsoft.com/office/drawing/2014/main" id="{3890EFE2-1E78-D91E-4463-F3C69152FC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635380" y="3637846"/>
                    <a:ext cx="441635" cy="1477475"/>
                  </a:xfrm>
                  <a:prstGeom prst="roundRect">
                    <a:avLst/>
                  </a:prstGeom>
                  <a:noFill/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  <p:sp>
                <p:nvSpPr>
                  <p:cNvPr id="133" name="Rectangle: Rounded Corners 132">
                    <a:extLst>
                      <a:ext uri="{FF2B5EF4-FFF2-40B4-BE49-F238E27FC236}">
                        <a16:creationId xmlns:a16="http://schemas.microsoft.com/office/drawing/2014/main" id="{06785A11-7918-CED3-B5F0-C6DDB4BE95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85149" y="4162912"/>
                    <a:ext cx="315870" cy="852270"/>
                  </a:xfrm>
                  <a:prstGeom prst="roundRect">
                    <a:avLst/>
                  </a:prstGeom>
                  <a:noFill/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/>
                  </a:p>
                </p:txBody>
              </p:sp>
            </p:grp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31C3CE-A90B-D7D1-7AFB-7CF89800B703}"/>
                  </a:ext>
                </a:extLst>
              </p:cNvPr>
              <p:cNvSpPr/>
              <p:nvPr/>
            </p:nvSpPr>
            <p:spPr>
              <a:xfrm>
                <a:off x="5709285" y="5014148"/>
                <a:ext cx="5956342" cy="3350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265796-1339-EB1B-AC9E-D82D4C59919A}"/>
              </a:ext>
            </a:extLst>
          </p:cNvPr>
          <p:cNvGrpSpPr/>
          <p:nvPr/>
        </p:nvGrpSpPr>
        <p:grpSpPr>
          <a:xfrm>
            <a:off x="102973" y="1786450"/>
            <a:ext cx="5411089" cy="1874739"/>
            <a:chOff x="7469842" y="4545378"/>
            <a:chExt cx="5041140" cy="1799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8294EB-31DE-4D94-1A81-795B14B17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7693732" y="4545378"/>
              <a:ext cx="2111914" cy="7600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56BD59B3-6F64-EB1A-E5BC-57CB7E43BE3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469841" y="5167250"/>
              <a:ext cx="5041139" cy="1177794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th-TH" sz="13800" b="1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เบนซิน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91EA7-0E76-580E-443E-3D18FC25E767}"/>
              </a:ext>
            </a:extLst>
          </p:cNvPr>
          <p:cNvGrpSpPr/>
          <p:nvPr/>
        </p:nvGrpSpPr>
        <p:grpSpPr>
          <a:xfrm>
            <a:off x="176473" y="3765667"/>
            <a:ext cx="4886172" cy="2543653"/>
            <a:chOff x="7434949" y="169708"/>
            <a:chExt cx="4568436" cy="28108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806E261-186E-38FE-7B84-4F8ACB9CBC4C}"/>
                </a:ext>
              </a:extLst>
            </p:cNvPr>
            <p:cNvSpPr/>
            <p:nvPr/>
          </p:nvSpPr>
          <p:spPr>
            <a:xfrm>
              <a:off x="7434949" y="169708"/>
              <a:ext cx="4568436" cy="2810800"/>
            </a:xfrm>
            <a:prstGeom prst="roundRect">
              <a:avLst>
                <a:gd name="adj" fmla="val 1129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D0672F-B593-59B5-860A-B00A727D1A25}"/>
                </a:ext>
              </a:extLst>
            </p:cNvPr>
            <p:cNvGrpSpPr/>
            <p:nvPr/>
          </p:nvGrpSpPr>
          <p:grpSpPr>
            <a:xfrm>
              <a:off x="7448852" y="169709"/>
              <a:ext cx="4516489" cy="2544455"/>
              <a:chOff x="7054108" y="769462"/>
              <a:chExt cx="4516489" cy="25444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FCC786-5988-B5E0-6B40-52618C96552D}"/>
                  </a:ext>
                </a:extLst>
              </p:cNvPr>
              <p:cNvSpPr txBox="1"/>
              <p:nvPr/>
            </p:nvSpPr>
            <p:spPr>
              <a:xfrm>
                <a:off x="9068041" y="769462"/>
                <a:ext cx="2293196" cy="35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  <a:defRPr/>
                </a:pPr>
                <a:endParaRPr lang="en-US" sz="3200" b="1" dirty="0">
                  <a:solidFill>
                    <a:srgbClr val="FFC000"/>
                  </a:solidFill>
                  <a:latin typeface="Sukhumvit Set" panose="02000506000000020004" pitchFamily="2" charset="-34"/>
                  <a:ea typeface="Tahoma" panose="020B0604030504040204" pitchFamily="34" charset="0"/>
                  <a:cs typeface="Sukhumvit Set" panose="02000506000000020004" pitchFamily="2" charset="-3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B8BC5B-79CD-91CD-6353-34171C0702B6}"/>
                  </a:ext>
                </a:extLst>
              </p:cNvPr>
              <p:cNvSpPr txBox="1"/>
              <p:nvPr/>
            </p:nvSpPr>
            <p:spPr>
              <a:xfrm>
                <a:off x="7054108" y="918332"/>
                <a:ext cx="4516489" cy="2395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>
                  <a:lnSpc>
                    <a:spcPct val="150000"/>
                  </a:lnSpc>
                  <a:tabLst>
                    <a:tab pos="228600" algn="l"/>
                  </a:tabLst>
                  <a:defRPr/>
                </a:pPr>
                <a:r>
                  <a:rPr lang="th-TH" sz="1200" dirty="0">
                    <a:solidFill>
                      <a:srgbClr val="FF0000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	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การใช้น้ำมันกลุ่มเบนซินเพิ่มขึ้นเล็กน้อยที่ 0.3</a:t>
                </a:r>
                <a:r>
                  <a:rPr lang="en-US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ส่วนหนึ่งเป็นผล</a:t>
                </a:r>
                <a:br>
                  <a:rPr lang="en-US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</a:b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มาจากการขยายตัวของโครงข่ายรถไฟฟ้าและการเพิ่มขึ้นของยานยนต์</a:t>
                </a:r>
                <a:r>
                  <a:rPr lang="th-TH" sz="1300" spc="-3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ไฟฟ้าประเภท </a:t>
                </a:r>
                <a:r>
                  <a:rPr lang="en-US" sz="1300" spc="-3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BEV </a:t>
                </a:r>
                <a:r>
                  <a:rPr lang="th-TH" sz="1300" spc="-3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จากข้อมูล ณ เดือนธันวาคม 2567 มี </a:t>
                </a:r>
                <a:r>
                  <a:rPr lang="en-US" sz="1300" spc="-3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BEV </a:t>
                </a:r>
                <a:r>
                  <a:rPr lang="th-TH" sz="1300" spc="-3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ที่จดทะเบียน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สะสม อยู่ที่ 227,490 คัน เพิ่มขึ้นจากปีก่อนถึง 72.5</a:t>
                </a:r>
                <a:r>
                  <a:rPr lang="en-US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โดยส่วนใหญ่ 70</a:t>
                </a:r>
                <a:r>
                  <a:rPr lang="en-US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 เป็นรถยนต์นั่งและรถกระบะ ส่วนรถจักรยานยนต์อยู่ที่สัดส่วน 28</a:t>
                </a:r>
                <a:r>
                  <a:rPr lang="en-US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 </a:t>
                </a:r>
                <a:r>
                  <a:rPr lang="th-TH" sz="1300" dirty="0"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ส่วนสถานีอัดประจุไฟฟ้าอยู่ที่ 3,429 สถานี ทั้งนี้ จำนวนรถเบนซินสะสม ณ เดือนธันวาคม 2567 อยู่ที่ 30.33 ล้านคัน</a:t>
                </a:r>
                <a:endParaRPr lang="th-TH" sz="1300" strike="sngStrike" dirty="0">
                  <a:solidFill>
                    <a:srgbClr val="FF0000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43FED1-0412-C1E3-A45C-007248D33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49431"/>
              </p:ext>
            </p:extLst>
          </p:nvPr>
        </p:nvGraphicFramePr>
        <p:xfrm>
          <a:off x="5750890" y="4135851"/>
          <a:ext cx="5925948" cy="223615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8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062">
                  <a:extLst>
                    <a:ext uri="{9D8B030D-6E8A-4147-A177-3AD203B41FA5}">
                      <a16:colId xmlns:a16="http://schemas.microsoft.com/office/drawing/2014/main" val="909152541"/>
                    </a:ext>
                  </a:extLst>
                </a:gridCol>
                <a:gridCol w="620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680">
                  <a:extLst>
                    <a:ext uri="{9D8B030D-6E8A-4147-A177-3AD203B41FA5}">
                      <a16:colId xmlns:a16="http://schemas.microsoft.com/office/drawing/2014/main" val="462083873"/>
                    </a:ext>
                  </a:extLst>
                </a:gridCol>
                <a:gridCol w="532532">
                  <a:extLst>
                    <a:ext uri="{9D8B030D-6E8A-4147-A177-3AD203B41FA5}">
                      <a16:colId xmlns:a16="http://schemas.microsoft.com/office/drawing/2014/main" val="1024304417"/>
                    </a:ext>
                  </a:extLst>
                </a:gridCol>
                <a:gridCol w="712509">
                  <a:extLst>
                    <a:ext uri="{9D8B030D-6E8A-4147-A177-3AD203B41FA5}">
                      <a16:colId xmlns:a16="http://schemas.microsoft.com/office/drawing/2014/main" val="3894994919"/>
                    </a:ext>
                  </a:extLst>
                </a:gridCol>
              </a:tblGrid>
              <a:tr h="3704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ชนิดน้ำมัน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ปริมาณ</a:t>
                      </a:r>
                      <a:r>
                        <a:rPr lang="th-TH" sz="12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การใช้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2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(ล้านลิตร/วัน)</a:t>
                      </a:r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2567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0" marR="0" lvl="0" indent="0" algn="ctr" defTabSz="91443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 – ธ.ค.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ราคาเฉลี่ยถ่วงน้ำหนัก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(บาท/ลิตร)</a:t>
                      </a:r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  <a:b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 – ธ.ค. 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Growth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(%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YoY) </a:t>
                      </a:r>
                      <a:endParaRPr lang="en-US" sz="1100" dirty="0">
                        <a:solidFill>
                          <a:schemeClr val="tx1"/>
                        </a:solidFill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Share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b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(%)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   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</a:p>
                    <a:p>
                      <a:pPr marL="0" marR="0" lvl="0" indent="0" algn="l" defTabSz="91443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 –ธ.ค.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กลุ่มเบนซิน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30.16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31.3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31.38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37.46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36.38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36.88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05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เบนซิน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95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0.4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-10.0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45.42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44.6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45.33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แก๊สโซฮอล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29.63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30.9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30.96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98.7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37.32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36.2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36.03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41313" indent="-11112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91 (E10)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7.02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23.5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37.40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36.52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41313" indent="-11112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95 (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E10)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16.28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97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18.09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57.7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37.86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6.81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37.34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41313" indent="-11112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95 (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E20)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5.50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88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5.42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-7.5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36.38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34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.54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35.27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061703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pPr marL="341313" indent="-11112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95 (E85)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0.1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0.06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-56.1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32.12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34.8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35.00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6938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D27034-0B49-5158-0FB8-724623764DEB}"/>
              </a:ext>
            </a:extLst>
          </p:cNvPr>
          <p:cNvCxnSpPr>
            <a:cxnSpLocks/>
          </p:cNvCxnSpPr>
          <p:nvPr/>
        </p:nvCxnSpPr>
        <p:spPr>
          <a:xfrm flipV="1">
            <a:off x="5556470" y="3861048"/>
            <a:ext cx="6066192" cy="2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953F634-DA44-3508-08E3-EE1DBCCD4412}"/>
              </a:ext>
            </a:extLst>
          </p:cNvPr>
          <p:cNvGrpSpPr/>
          <p:nvPr/>
        </p:nvGrpSpPr>
        <p:grpSpPr>
          <a:xfrm>
            <a:off x="1415653" y="1376139"/>
            <a:ext cx="3630617" cy="611664"/>
            <a:chOff x="8637458" y="1833228"/>
            <a:chExt cx="3630617" cy="61166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848FB77-EEDC-8FC3-43F0-1F294A5D85C2}"/>
                </a:ext>
              </a:extLst>
            </p:cNvPr>
            <p:cNvSpPr/>
            <p:nvPr/>
          </p:nvSpPr>
          <p:spPr>
            <a:xfrm>
              <a:off x="9928998" y="1833228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10096371-D418-0D9E-45F5-9BBA1881AAA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412FDE02-48FE-483C-B9BF-2502FA3D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393" y="6469278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5</a:t>
            </a:r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4ADF1908-ABDA-4968-9619-3C5D1228EBCE}"/>
              </a:ext>
            </a:extLst>
          </p:cNvPr>
          <p:cNvSpPr/>
          <p:nvPr/>
        </p:nvSpPr>
        <p:spPr>
          <a:xfrm>
            <a:off x="188590" y="209089"/>
            <a:ext cx="1507774" cy="305382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E705584-98B3-46E8-8AD8-340F739435FF}"/>
              </a:ext>
            </a:extLst>
          </p:cNvPr>
          <p:cNvGrpSpPr/>
          <p:nvPr/>
        </p:nvGrpSpPr>
        <p:grpSpPr>
          <a:xfrm>
            <a:off x="5443358" y="108571"/>
            <a:ext cx="6629306" cy="3849601"/>
            <a:chOff x="5454342" y="167574"/>
            <a:chExt cx="6629306" cy="384960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4D1BDE7-0587-4454-AE3B-0649A3CA653B}"/>
                </a:ext>
              </a:extLst>
            </p:cNvPr>
            <p:cNvSpPr txBox="1"/>
            <p:nvPr/>
          </p:nvSpPr>
          <p:spPr>
            <a:xfrm rot="5400000">
              <a:off x="11316611" y="1592027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latin typeface="Kanit" pitchFamily="2" charset="-34"/>
                  <a:cs typeface="Kanit" pitchFamily="2" charset="-34"/>
                </a:rPr>
                <a:t>ราคา (บาท/ลิตร)</a:t>
              </a:r>
              <a:endParaRPr lang="en-US" sz="1200" b="1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B2AAA8-EDFE-4882-9D99-9566D99340D0}"/>
                </a:ext>
              </a:extLst>
            </p:cNvPr>
            <p:cNvSpPr txBox="1"/>
            <p:nvPr/>
          </p:nvSpPr>
          <p:spPr>
            <a:xfrm rot="16200000">
              <a:off x="4455304" y="1592026"/>
              <a:ext cx="2275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latin typeface="Kanit" pitchFamily="2" charset="-34"/>
                  <a:cs typeface="Kanit" pitchFamily="2" charset="-34"/>
                </a:rPr>
                <a:t>ปริมาณการใช้ (ล้านลิตร/วัน)</a:t>
              </a:r>
              <a:endParaRPr lang="en-US" sz="1200" b="1" dirty="0">
                <a:latin typeface="Kanit" pitchFamily="2" charset="-34"/>
                <a:cs typeface="Kanit" pitchFamily="2" charset="-34"/>
              </a:endParaRPr>
            </a:p>
          </p:txBody>
        </p:sp>
        <p:graphicFrame>
          <p:nvGraphicFramePr>
            <p:cNvPr id="80" name="Chart 79">
              <a:extLst>
                <a:ext uri="{FF2B5EF4-FFF2-40B4-BE49-F238E27FC236}">
                  <a16:creationId xmlns:a16="http://schemas.microsoft.com/office/drawing/2014/main" id="{64C08557-638A-4D66-A9CB-669B9592B1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7347028"/>
                </p:ext>
              </p:extLst>
            </p:nvPr>
          </p:nvGraphicFramePr>
          <p:xfrm>
            <a:off x="5670858" y="167574"/>
            <a:ext cx="6183362" cy="3849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102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F38F8-2B9F-436C-81CA-241A1F9BA78A}"/>
              </a:ext>
            </a:extLst>
          </p:cNvPr>
          <p:cNvSpPr/>
          <p:nvPr/>
        </p:nvSpPr>
        <p:spPr>
          <a:xfrm>
            <a:off x="-9732" y="0"/>
            <a:ext cx="6797235" cy="6858000"/>
          </a:xfrm>
          <a:prstGeom prst="rect">
            <a:avLst/>
          </a:prstGeom>
          <a:solidFill>
            <a:schemeClr val="bg2"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31C3CE-A90B-D7D1-7AFB-7CF89800B703}"/>
              </a:ext>
            </a:extLst>
          </p:cNvPr>
          <p:cNvSpPr/>
          <p:nvPr/>
        </p:nvSpPr>
        <p:spPr>
          <a:xfrm>
            <a:off x="334892" y="5256076"/>
            <a:ext cx="5962474" cy="353528"/>
          </a:xfrm>
          <a:prstGeom prst="rect">
            <a:avLst/>
          </a:prstGeom>
          <a:solidFill>
            <a:schemeClr val="accent5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DC78E-1AD1-1E17-0AB4-F7B319845548}"/>
              </a:ext>
            </a:extLst>
          </p:cNvPr>
          <p:cNvGrpSpPr/>
          <p:nvPr/>
        </p:nvGrpSpPr>
        <p:grpSpPr>
          <a:xfrm>
            <a:off x="601938" y="4372295"/>
            <a:ext cx="5695429" cy="2294398"/>
            <a:chOff x="771505" y="4533571"/>
            <a:chExt cx="5695429" cy="229439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5BC304-01AA-8E41-323E-06546AD39807}"/>
                </a:ext>
              </a:extLst>
            </p:cNvPr>
            <p:cNvGrpSpPr/>
            <p:nvPr/>
          </p:nvGrpSpPr>
          <p:grpSpPr>
            <a:xfrm>
              <a:off x="1749202" y="4577085"/>
              <a:ext cx="4717732" cy="2250884"/>
              <a:chOff x="1749202" y="4577085"/>
              <a:chExt cx="4717732" cy="2250884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775316A-E5BF-0533-3442-248A32839947}"/>
                  </a:ext>
                </a:extLst>
              </p:cNvPr>
              <p:cNvGrpSpPr/>
              <p:nvPr/>
            </p:nvGrpSpPr>
            <p:grpSpPr>
              <a:xfrm>
                <a:off x="4751261" y="5049526"/>
                <a:ext cx="495376" cy="1778442"/>
                <a:chOff x="2274855" y="5009967"/>
                <a:chExt cx="495376" cy="1778442"/>
              </a:xfrm>
            </p:grpSpPr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8D251D6B-CDC7-C0EA-AF30-08442FA75CCB}"/>
                    </a:ext>
                  </a:extLst>
                </p:cNvPr>
                <p:cNvSpPr/>
                <p:nvPr/>
              </p:nvSpPr>
              <p:spPr>
                <a:xfrm>
                  <a:off x="2274855" y="5009967"/>
                  <a:ext cx="495376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104" name="Rectangle: Top Corners Rounded 103">
                  <a:extLst>
                    <a:ext uri="{FF2B5EF4-FFF2-40B4-BE49-F238E27FC236}">
                      <a16:creationId xmlns:a16="http://schemas.microsoft.com/office/drawing/2014/main" id="{372ABD50-D4DF-0184-6A6C-ABF835D62674}"/>
                    </a:ext>
                  </a:extLst>
                </p:cNvPr>
                <p:cNvSpPr/>
                <p:nvPr/>
              </p:nvSpPr>
              <p:spPr>
                <a:xfrm rot="10800000">
                  <a:off x="2274855" y="5372591"/>
                  <a:ext cx="495376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40737C1-2587-EAA7-5AB6-3CB78EE395C2}"/>
                  </a:ext>
                </a:extLst>
              </p:cNvPr>
              <p:cNvGrpSpPr/>
              <p:nvPr/>
            </p:nvGrpSpPr>
            <p:grpSpPr>
              <a:xfrm>
                <a:off x="5284738" y="5049526"/>
                <a:ext cx="495376" cy="1778442"/>
                <a:chOff x="2816005" y="5009967"/>
                <a:chExt cx="495376" cy="1778442"/>
              </a:xfrm>
            </p:grpSpPr>
            <p:sp>
              <p:nvSpPr>
                <p:cNvPr id="101" name="Rectangle: Top Corners Rounded 100">
                  <a:extLst>
                    <a:ext uri="{FF2B5EF4-FFF2-40B4-BE49-F238E27FC236}">
                      <a16:creationId xmlns:a16="http://schemas.microsoft.com/office/drawing/2014/main" id="{69FF8245-04D4-6F58-7114-D781533A2EB5}"/>
                    </a:ext>
                  </a:extLst>
                </p:cNvPr>
                <p:cNvSpPr/>
                <p:nvPr/>
              </p:nvSpPr>
              <p:spPr>
                <a:xfrm>
                  <a:off x="2816005" y="5009967"/>
                  <a:ext cx="495376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64E3F5D1-E566-0C5B-65F4-D170D2DD39C2}"/>
                    </a:ext>
                  </a:extLst>
                </p:cNvPr>
                <p:cNvSpPr/>
                <p:nvPr/>
              </p:nvSpPr>
              <p:spPr>
                <a:xfrm rot="10800000">
                  <a:off x="2816005" y="5372591"/>
                  <a:ext cx="495376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93EE39D-F5D6-4E32-8D5D-8336567974BD}"/>
                  </a:ext>
                </a:extLst>
              </p:cNvPr>
              <p:cNvGrpSpPr/>
              <p:nvPr/>
            </p:nvGrpSpPr>
            <p:grpSpPr>
              <a:xfrm>
                <a:off x="5823694" y="5049526"/>
                <a:ext cx="643240" cy="1778442"/>
                <a:chOff x="2832804" y="5009967"/>
                <a:chExt cx="469688" cy="1778442"/>
              </a:xfrm>
            </p:grpSpPr>
            <p:sp>
              <p:nvSpPr>
                <p:cNvPr id="99" name="Rectangle: Top Corners Rounded 98">
                  <a:extLst>
                    <a:ext uri="{FF2B5EF4-FFF2-40B4-BE49-F238E27FC236}">
                      <a16:creationId xmlns:a16="http://schemas.microsoft.com/office/drawing/2014/main" id="{999570A2-8B7B-4BBE-3E0F-364C6F07DB70}"/>
                    </a:ext>
                  </a:extLst>
                </p:cNvPr>
                <p:cNvSpPr/>
                <p:nvPr/>
              </p:nvSpPr>
              <p:spPr>
                <a:xfrm>
                  <a:off x="2832804" y="5009967"/>
                  <a:ext cx="469687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5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100" name="Rectangle: Top Corners Rounded 99">
                  <a:extLst>
                    <a:ext uri="{FF2B5EF4-FFF2-40B4-BE49-F238E27FC236}">
                      <a16:creationId xmlns:a16="http://schemas.microsoft.com/office/drawing/2014/main" id="{FD7165EB-98DD-25F7-9A45-5958801E75A4}"/>
                    </a:ext>
                  </a:extLst>
                </p:cNvPr>
                <p:cNvSpPr/>
                <p:nvPr/>
              </p:nvSpPr>
              <p:spPr>
                <a:xfrm rot="10800000">
                  <a:off x="2832805" y="5372591"/>
                  <a:ext cx="469687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FFEC0EF-8663-266B-D1FD-31BDAB910574}"/>
                  </a:ext>
                </a:extLst>
              </p:cNvPr>
              <p:cNvGrpSpPr/>
              <p:nvPr/>
            </p:nvGrpSpPr>
            <p:grpSpPr>
              <a:xfrm>
                <a:off x="3559650" y="4577085"/>
                <a:ext cx="1129412" cy="2247795"/>
                <a:chOff x="4081756" y="4540611"/>
                <a:chExt cx="1060726" cy="2247795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3445237-76FC-0AF5-9B61-71F297A5C9B2}"/>
                    </a:ext>
                  </a:extLst>
                </p:cNvPr>
                <p:cNvGrpSpPr/>
                <p:nvPr/>
              </p:nvGrpSpPr>
              <p:grpSpPr>
                <a:xfrm>
                  <a:off x="4081756" y="4540611"/>
                  <a:ext cx="1060726" cy="2247795"/>
                  <a:chOff x="7896195" y="1693650"/>
                  <a:chExt cx="576078" cy="2743457"/>
                </a:xfrm>
                <a:noFill/>
              </p:grpSpPr>
              <p:sp>
                <p:nvSpPr>
                  <p:cNvPr id="57" name="Rectangle: Top Corners Rounded 56">
                    <a:extLst>
                      <a:ext uri="{FF2B5EF4-FFF2-40B4-BE49-F238E27FC236}">
                        <a16:creationId xmlns:a16="http://schemas.microsoft.com/office/drawing/2014/main" id="{F0D7AE92-E286-151E-5F83-CEC210914AD2}"/>
                      </a:ext>
                    </a:extLst>
                  </p:cNvPr>
                  <p:cNvSpPr/>
                  <p:nvPr/>
                </p:nvSpPr>
                <p:spPr>
                  <a:xfrm>
                    <a:off x="7896209" y="1693650"/>
                    <a:ext cx="576064" cy="1015443"/>
                  </a:xfrm>
                  <a:prstGeom prst="round2SameRect">
                    <a:avLst>
                      <a:gd name="adj1" fmla="val 36153"/>
                      <a:gd name="adj2" fmla="val 0"/>
                    </a:avLst>
                  </a:prstGeom>
                  <a:solidFill>
                    <a:srgbClr val="5B9BD5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  <p:sp>
                <p:nvSpPr>
                  <p:cNvPr id="58" name="Rectangle: Top Corners Rounded 57">
                    <a:extLst>
                      <a:ext uri="{FF2B5EF4-FFF2-40B4-BE49-F238E27FC236}">
                        <a16:creationId xmlns:a16="http://schemas.microsoft.com/office/drawing/2014/main" id="{1889C207-0D14-6935-998D-1FE9FB00E1B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896195" y="2221986"/>
                    <a:ext cx="576064" cy="2215121"/>
                  </a:xfrm>
                  <a:prstGeom prst="round2SameRect">
                    <a:avLst>
                      <a:gd name="adj1" fmla="val 11049"/>
                      <a:gd name="adj2" fmla="val 0"/>
                    </a:avLst>
                  </a:prstGeom>
                  <a:noFill/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</p:grp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EEB02CC-16D6-8445-5405-32308CA14C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6963" y="5013052"/>
                  <a:ext cx="0" cy="175543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B192B45-B6EB-6059-97A1-6B62C2D79C50}"/>
                  </a:ext>
                </a:extLst>
              </p:cNvPr>
              <p:cNvGrpSpPr/>
              <p:nvPr/>
            </p:nvGrpSpPr>
            <p:grpSpPr>
              <a:xfrm>
                <a:off x="1749202" y="5049527"/>
                <a:ext cx="495376" cy="1778442"/>
                <a:chOff x="2295175" y="5009967"/>
                <a:chExt cx="495376" cy="1778442"/>
              </a:xfrm>
            </p:grpSpPr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865D6EE8-1E97-F9DE-7528-E9C7C4BD0130}"/>
                    </a:ext>
                  </a:extLst>
                </p:cNvPr>
                <p:cNvSpPr/>
                <p:nvPr/>
              </p:nvSpPr>
              <p:spPr>
                <a:xfrm>
                  <a:off x="2295175" y="5009967"/>
                  <a:ext cx="495376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F96A2E4F-C420-5CA5-9315-76974FB863D0}"/>
                    </a:ext>
                  </a:extLst>
                </p:cNvPr>
                <p:cNvSpPr/>
                <p:nvPr/>
              </p:nvSpPr>
              <p:spPr>
                <a:xfrm rot="10800000">
                  <a:off x="2295175" y="5372591"/>
                  <a:ext cx="495376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AFD31F1-1FC8-72B0-DF1A-EDED76CDCE32}"/>
                  </a:ext>
                </a:extLst>
              </p:cNvPr>
              <p:cNvGrpSpPr/>
              <p:nvPr/>
            </p:nvGrpSpPr>
            <p:grpSpPr>
              <a:xfrm>
                <a:off x="2314182" y="5049527"/>
                <a:ext cx="495376" cy="1778442"/>
                <a:chOff x="2856645" y="5009967"/>
                <a:chExt cx="495376" cy="1778442"/>
              </a:xfrm>
            </p:grpSpPr>
            <p:sp>
              <p:nvSpPr>
                <p:cNvPr id="63" name="Rectangle: Top Corners Rounded 62">
                  <a:extLst>
                    <a:ext uri="{FF2B5EF4-FFF2-40B4-BE49-F238E27FC236}">
                      <a16:creationId xmlns:a16="http://schemas.microsoft.com/office/drawing/2014/main" id="{FCB2DAF1-CEC8-E618-4D9D-F56DE0430E27}"/>
                    </a:ext>
                  </a:extLst>
                </p:cNvPr>
                <p:cNvSpPr/>
                <p:nvPr/>
              </p:nvSpPr>
              <p:spPr>
                <a:xfrm>
                  <a:off x="2856645" y="5009967"/>
                  <a:ext cx="495376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64" name="Rectangle: Top Corners Rounded 63">
                  <a:extLst>
                    <a:ext uri="{FF2B5EF4-FFF2-40B4-BE49-F238E27FC236}">
                      <a16:creationId xmlns:a16="http://schemas.microsoft.com/office/drawing/2014/main" id="{BD3B263F-0506-E6D5-C942-2AB814CB2743}"/>
                    </a:ext>
                  </a:extLst>
                </p:cNvPr>
                <p:cNvSpPr/>
                <p:nvPr/>
              </p:nvSpPr>
              <p:spPr>
                <a:xfrm rot="10800000">
                  <a:off x="2856645" y="5372591"/>
                  <a:ext cx="495376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9BAD3B-01B5-9F64-0D3E-6528FB8DF94E}"/>
                  </a:ext>
                </a:extLst>
              </p:cNvPr>
              <p:cNvGrpSpPr/>
              <p:nvPr/>
            </p:nvGrpSpPr>
            <p:grpSpPr>
              <a:xfrm>
                <a:off x="2867006" y="5049527"/>
                <a:ext cx="630447" cy="1778442"/>
                <a:chOff x="2856645" y="5009967"/>
                <a:chExt cx="495376" cy="1778442"/>
              </a:xfrm>
            </p:grpSpPr>
            <p:sp>
              <p:nvSpPr>
                <p:cNvPr id="74" name="Rectangle: Top Corners Rounded 73">
                  <a:extLst>
                    <a:ext uri="{FF2B5EF4-FFF2-40B4-BE49-F238E27FC236}">
                      <a16:creationId xmlns:a16="http://schemas.microsoft.com/office/drawing/2014/main" id="{3CEE53B1-C32F-09CE-98A1-B807641E861C}"/>
                    </a:ext>
                  </a:extLst>
                </p:cNvPr>
                <p:cNvSpPr/>
                <p:nvPr/>
              </p:nvSpPr>
              <p:spPr>
                <a:xfrm>
                  <a:off x="2856645" y="5009967"/>
                  <a:ext cx="495376" cy="3678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5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75" name="Rectangle: Top Corners Rounded 74">
                  <a:extLst>
                    <a:ext uri="{FF2B5EF4-FFF2-40B4-BE49-F238E27FC236}">
                      <a16:creationId xmlns:a16="http://schemas.microsoft.com/office/drawing/2014/main" id="{EC99F3D3-AF56-F70E-8BEE-54ED9C5210DB}"/>
                    </a:ext>
                  </a:extLst>
                </p:cNvPr>
                <p:cNvSpPr/>
                <p:nvPr/>
              </p:nvSpPr>
              <p:spPr>
                <a:xfrm rot="10800000">
                  <a:off x="2856645" y="5372591"/>
                  <a:ext cx="495376" cy="1415818"/>
                </a:xfrm>
                <a:prstGeom prst="round2SameRect">
                  <a:avLst>
                    <a:gd name="adj1" fmla="val 27513"/>
                    <a:gd name="adj2" fmla="val 0"/>
                  </a:avLst>
                </a:prstGeom>
                <a:no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3F73EA9-E49B-71B0-0725-9682E7441C00}"/>
                </a:ext>
              </a:extLst>
            </p:cNvPr>
            <p:cNvGrpSpPr/>
            <p:nvPr/>
          </p:nvGrpSpPr>
          <p:grpSpPr>
            <a:xfrm>
              <a:off x="771505" y="4533571"/>
              <a:ext cx="5596538" cy="585979"/>
              <a:chOff x="161190" y="4818860"/>
              <a:chExt cx="5596538" cy="585979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87A3CF15-4C68-2595-7B5D-53C437721540}"/>
                  </a:ext>
                </a:extLst>
              </p:cNvPr>
              <p:cNvSpPr/>
              <p:nvPr/>
            </p:nvSpPr>
            <p:spPr>
              <a:xfrm rot="5400000">
                <a:off x="1778718" y="4389273"/>
                <a:ext cx="441636" cy="1300809"/>
              </a:xfrm>
              <a:prstGeom prst="round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3890EFE2-1E78-D91E-4463-F3C69152FC90}"/>
                  </a:ext>
                </a:extLst>
              </p:cNvPr>
              <p:cNvSpPr/>
              <p:nvPr/>
            </p:nvSpPr>
            <p:spPr>
              <a:xfrm rot="5400000">
                <a:off x="4798172" y="4303138"/>
                <a:ext cx="441637" cy="1477475"/>
              </a:xfrm>
              <a:prstGeom prst="round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 dirty="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06785A11-7918-CED3-B5F0-C6DDB4BE95AC}"/>
                  </a:ext>
                </a:extLst>
              </p:cNvPr>
              <p:cNvSpPr/>
              <p:nvPr/>
            </p:nvSpPr>
            <p:spPr>
              <a:xfrm rot="5400000">
                <a:off x="429390" y="4820769"/>
                <a:ext cx="315870" cy="852270"/>
              </a:xfrm>
              <a:prstGeom prst="round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43FED1-0412-C1E3-A45C-007248D33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72070"/>
              </p:ext>
            </p:extLst>
          </p:nvPr>
        </p:nvGraphicFramePr>
        <p:xfrm>
          <a:off x="489178" y="4368562"/>
          <a:ext cx="5852161" cy="22372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632">
                  <a:extLst>
                    <a:ext uri="{9D8B030D-6E8A-4147-A177-3AD203B41FA5}">
                      <a16:colId xmlns:a16="http://schemas.microsoft.com/office/drawing/2014/main" val="909152541"/>
                    </a:ext>
                  </a:extLst>
                </a:gridCol>
                <a:gridCol w="613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9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8146">
                  <a:extLst>
                    <a:ext uri="{9D8B030D-6E8A-4147-A177-3AD203B41FA5}">
                      <a16:colId xmlns:a16="http://schemas.microsoft.com/office/drawing/2014/main" val="462083873"/>
                    </a:ext>
                  </a:extLst>
                </a:gridCol>
                <a:gridCol w="527922">
                  <a:extLst>
                    <a:ext uri="{9D8B030D-6E8A-4147-A177-3AD203B41FA5}">
                      <a16:colId xmlns:a16="http://schemas.microsoft.com/office/drawing/2014/main" val="1024304417"/>
                    </a:ext>
                  </a:extLst>
                </a:gridCol>
                <a:gridCol w="701616">
                  <a:extLst>
                    <a:ext uri="{9D8B030D-6E8A-4147-A177-3AD203B41FA5}">
                      <a16:colId xmlns:a16="http://schemas.microsoft.com/office/drawing/2014/main" val="3894994919"/>
                    </a:ext>
                  </a:extLst>
                </a:gridCol>
              </a:tblGrid>
              <a:tr h="5008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ชนิดน้ำมัน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ปริมาณการใช้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(ล้านลิตร/วัน)</a:t>
                      </a:r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</a:p>
                    <a:p>
                      <a:pPr marL="0" marR="0" lvl="0" indent="0" algn="ctr" defTabSz="91443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ม.ค.-ธ.ค.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ราคาเฉลี่ยถ่วงน้ำหนัก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(บาท/ลิตร)</a:t>
                      </a:r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(ม.ค. –ธ.ค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.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Growth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(%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YoY) </a:t>
                      </a:r>
                      <a:endParaRPr lang="en-US" sz="1100" dirty="0">
                        <a:solidFill>
                          <a:schemeClr val="tx1"/>
                        </a:solidFill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Share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b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(%)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</a:p>
                    <a:p>
                      <a:pPr marL="0" marR="0" lvl="0" indent="0" algn="ctr" defTabSz="91443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 –ธ.ค.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3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5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กลุ่มดีเซล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73.08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8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93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68.78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-0.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32.56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32.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31.65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B7</a:t>
                      </a:r>
                      <a:r>
                        <a:rPr lang="th-TH" sz="1100" b="1" baseline="300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</a:t>
                      </a:r>
                      <a:endParaRPr lang="en-US" sz="1100" b="1" baseline="300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62.91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63.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66.37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96.0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33.07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32.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73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31.52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B10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2.27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77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-84.5</a:t>
                      </a:r>
                      <a:endParaRPr lang="th-TH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33.07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1.66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28.42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B20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0.1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-0.5</a:t>
                      </a:r>
                      <a:endParaRPr lang="th-TH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33.09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32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.09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31.49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Base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 3.58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1.99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-44.1</a:t>
                      </a:r>
                      <a:endParaRPr lang="th-TH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 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 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49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Premium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1.01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0.8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-37.3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0.7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42.34 </a:t>
                      </a:r>
                      <a:r>
                        <a:rPr lang="en-US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43.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69</a:t>
                      </a:r>
                      <a:r>
                        <a:rPr lang="en-US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cs typeface="Kanit" pitchFamily="2" charset="-34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+mn-ea"/>
                          <a:cs typeface="Kanit" pitchFamily="2" charset="-34"/>
                        </a:rPr>
                        <a:t>47.20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061703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806E261-186E-38FE-7B84-4F8ACB9CBC4C}"/>
              </a:ext>
            </a:extLst>
          </p:cNvPr>
          <p:cNvSpPr/>
          <p:nvPr/>
        </p:nvSpPr>
        <p:spPr>
          <a:xfrm>
            <a:off x="7036717" y="3130021"/>
            <a:ext cx="4941828" cy="1942143"/>
          </a:xfrm>
          <a:prstGeom prst="roundRect">
            <a:avLst>
              <a:gd name="adj" fmla="val 11294"/>
            </a:avLst>
          </a:prstGeom>
          <a:solidFill>
            <a:srgbClr val="7C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7337DA-71B6-160B-0912-3B98B1029B9F}"/>
              </a:ext>
            </a:extLst>
          </p:cNvPr>
          <p:cNvGrpSpPr/>
          <p:nvPr/>
        </p:nvGrpSpPr>
        <p:grpSpPr>
          <a:xfrm>
            <a:off x="7036717" y="5682704"/>
            <a:ext cx="4799442" cy="842640"/>
            <a:chOff x="4483872" y="8418574"/>
            <a:chExt cx="2045807" cy="1634543"/>
          </a:xfrm>
        </p:grpSpPr>
        <p:sp>
          <p:nvSpPr>
            <p:cNvPr id="143" name="Text Box 1045">
              <a:extLst>
                <a:ext uri="{FF2B5EF4-FFF2-40B4-BE49-F238E27FC236}">
                  <a16:creationId xmlns:a16="http://schemas.microsoft.com/office/drawing/2014/main" id="{57C7EA89-7319-DB6F-8F7C-EDDF050132E9}"/>
                </a:ext>
              </a:extLst>
            </p:cNvPr>
            <p:cNvSpPr txBox="1"/>
            <p:nvPr/>
          </p:nvSpPr>
          <p:spPr>
            <a:xfrm>
              <a:off x="4490389" y="8526155"/>
              <a:ext cx="2039290" cy="15269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tabLst>
                  <a:tab pos="173038" algn="l"/>
                </a:tabLst>
              </a:pPr>
              <a:r>
                <a:rPr lang="th-TH" sz="800" i="1" u="sng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หมายเหตุ</a:t>
              </a:r>
            </a:p>
            <a:p>
              <a:pPr>
                <a:tabLst>
                  <a:tab pos="173038" algn="l"/>
                </a:tabLst>
              </a:pPr>
              <a:endParaRPr lang="th-TH" sz="800" i="1" u="sng" dirty="0">
                <a:solidFill>
                  <a:schemeClr val="tx1"/>
                </a:solidFill>
                <a:latin typeface="Kanit" pitchFamily="2" charset="-34"/>
                <a:ea typeface="Tahoma" pitchFamily="34" charset="0"/>
                <a:cs typeface="Kanit" pitchFamily="2" charset="-34"/>
              </a:endParaRPr>
            </a:p>
            <a:p>
              <a:pPr marL="228600" indent="-228600">
                <a:buAutoNum type="arabicPlain"/>
              </a:pPr>
              <a:r>
                <a:rPr lang="th-TH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วันที่ 1</a:t>
              </a:r>
              <a:r>
                <a:rPr lang="en-US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r>
                <a:rPr lang="th-TH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พ.ค. </a:t>
              </a:r>
              <a:r>
                <a:rPr lang="en-US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67</a:t>
              </a:r>
              <a:r>
                <a:rPr lang="th-TH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ปรับลดชนิดน้ำมันดีเซลหมุนเร็ว โดยยกเลิกน้ำมันดีเซลหมุนเร็วบี 10 (น้ำมันบี 10) และกำหนดให้น้ำมั</a:t>
              </a:r>
              <a:r>
                <a:rPr lang="th-TH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นดีเซลหมุนเร็วธรรมดา </a:t>
              </a:r>
              <a:r>
                <a:rPr lang="en-US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(</a:t>
              </a:r>
              <a:r>
                <a:rPr lang="th-TH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น้ำมันบี </a:t>
              </a:r>
              <a:r>
                <a:rPr lang="en-US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7) </a:t>
              </a:r>
              <a:r>
                <a:rPr lang="th-TH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เป็นน้ำมันดีเซลฐานของประเทศ และ น้ำมันดีเซลหมุนเร็วบี </a:t>
              </a:r>
              <a:r>
                <a:rPr lang="en-US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20 (</a:t>
              </a:r>
              <a:r>
                <a:rPr lang="th-TH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น้ำมันบี </a:t>
              </a:r>
              <a:r>
                <a:rPr lang="en-US" sz="800" spc="-3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20)  </a:t>
              </a:r>
              <a:br>
                <a:rPr lang="th-TH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</a:br>
              <a:r>
                <a:rPr lang="th-TH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เป็นน้ำมันดีเซลทางเลือก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E9F5492A-BA22-C65A-DCE3-54E7A4991EB4}"/>
                </a:ext>
              </a:extLst>
            </p:cNvPr>
            <p:cNvSpPr/>
            <p:nvPr/>
          </p:nvSpPr>
          <p:spPr>
            <a:xfrm>
              <a:off x="4483872" y="8418574"/>
              <a:ext cx="2045807" cy="1558224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1EDBBB-9965-1397-7F69-7A71696BA79B}"/>
              </a:ext>
            </a:extLst>
          </p:cNvPr>
          <p:cNvGrpSpPr/>
          <p:nvPr/>
        </p:nvGrpSpPr>
        <p:grpSpPr>
          <a:xfrm>
            <a:off x="6887226" y="1810949"/>
            <a:ext cx="5271764" cy="1177794"/>
            <a:chOff x="5924080" y="4911515"/>
            <a:chExt cx="4220763" cy="117779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389AC4A-C786-E630-51FE-A07A2ECB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24080" y="5099932"/>
              <a:ext cx="1428514" cy="8659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56BD59B3-6F64-EB1A-E5BC-57CB7E43BE3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191133" y="4911515"/>
              <a:ext cx="3953710" cy="1177794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11500" b="1" dirty="0">
                  <a:latin typeface="Kanit" pitchFamily="2" charset="-34"/>
                  <a:ea typeface="Tahoma" pitchFamily="34" charset="0"/>
                  <a:cs typeface="Kanit" pitchFamily="2" charset="-34"/>
                </a:rPr>
                <a:t>ดีเซล</a:t>
              </a:r>
              <a:endParaRPr lang="th-TH" sz="13800" b="1" dirty="0"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A3F9CE-D968-A058-ACA8-B9866626695D}"/>
              </a:ext>
            </a:extLst>
          </p:cNvPr>
          <p:cNvCxnSpPr>
            <a:cxnSpLocks/>
          </p:cNvCxnSpPr>
          <p:nvPr/>
        </p:nvCxnSpPr>
        <p:spPr>
          <a:xfrm flipV="1">
            <a:off x="340059" y="4240358"/>
            <a:ext cx="6066192" cy="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F30B1C-840C-49A0-80BF-2ADE9E57C671}"/>
              </a:ext>
            </a:extLst>
          </p:cNvPr>
          <p:cNvSpPr txBox="1"/>
          <p:nvPr/>
        </p:nvSpPr>
        <p:spPr>
          <a:xfrm>
            <a:off x="7145458" y="2996952"/>
            <a:ext cx="4690702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th-TH" sz="1200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	</a:t>
            </a:r>
          </a:p>
          <a:p>
            <a:pPr algn="thaiDist">
              <a:lnSpc>
                <a:spcPct val="150000"/>
              </a:lnSpc>
              <a:tabLst>
                <a:tab pos="228600" algn="l"/>
              </a:tabLst>
              <a:defRPr/>
            </a:pPr>
            <a:r>
              <a:rPr lang="th-TH" sz="1200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	</a:t>
            </a:r>
            <a:r>
              <a:rPr lang="th-TH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การใช้น้ำมันดีเซลเพิ่มขึ้นเล็กน้อยที่ร้อยละ 0.05 จากฐานการใช้</a:t>
            </a:r>
            <a:br>
              <a:rPr lang="th-TH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th-TH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ที่สูงกว่าปกติในปีก่อน เนื่องจากมีนโยบายให้ใช้น้ำมันดีเซลในโรงไฟฟ้าทดแทนก๊าซธรรมชาติในช่วงต้นปี 2566 ที่ก๊าซธรรมชาติเหลว </a:t>
            </a:r>
            <a:r>
              <a:rPr lang="th-TH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(</a:t>
            </a:r>
            <a:r>
              <a:rPr lang="en-US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LNG)</a:t>
            </a:r>
            <a:r>
              <a:rPr lang="th-TH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 </a:t>
            </a:r>
            <a:br>
              <a:rPr lang="th-TH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th-TH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มีราคาสูง ประกอบกับความต้องการใช้ในภาคขนส่งทางบกที่ลดลง </a:t>
            </a:r>
            <a:br>
              <a:rPr lang="th-TH" sz="1300" spc="-4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</a:br>
            <a:r>
              <a:rPr lang="th-TH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ทั้งนี้ จำนวนรถดีเซลสะสม ณ เดือนธันวาคม 25</a:t>
            </a:r>
            <a:r>
              <a:rPr lang="en-US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6</a:t>
            </a:r>
            <a:r>
              <a:rPr lang="th-TH" sz="1300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7 อยู่ที่ </a:t>
            </a:r>
            <a:r>
              <a:rPr lang="en-US" sz="1300" dirty="0">
                <a:latin typeface="Kanit" pitchFamily="2" charset="-34"/>
                <a:ea typeface="Tahoma" pitchFamily="34" charset="0"/>
                <a:cs typeface="Kanit" pitchFamily="2" charset="-34"/>
              </a:rPr>
              <a:t>12.</a:t>
            </a:r>
            <a:r>
              <a:rPr lang="th-TH" sz="1300" dirty="0">
                <a:latin typeface="Kanit" pitchFamily="2" charset="-34"/>
                <a:ea typeface="Tahoma" pitchFamily="34" charset="0"/>
                <a:cs typeface="Kanit" pitchFamily="2" charset="-34"/>
              </a:rPr>
              <a:t>7</a:t>
            </a:r>
            <a:r>
              <a:rPr lang="en-GB" sz="1300" dirty="0">
                <a:latin typeface="Kanit" pitchFamily="2" charset="-34"/>
                <a:ea typeface="Tahoma" pitchFamily="34" charset="0"/>
                <a:cs typeface="Kanit" pitchFamily="2" charset="-34"/>
              </a:rPr>
              <a:t>6</a:t>
            </a:r>
            <a:r>
              <a:rPr lang="th-TH" sz="1300" dirty="0">
                <a:latin typeface="Kanit" pitchFamily="2" charset="-34"/>
                <a:ea typeface="Tahoma" pitchFamily="34" charset="0"/>
                <a:cs typeface="Kanit" pitchFamily="2" charset="-34"/>
              </a:rPr>
              <a:t> ล้านคัน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53F634-DA44-3508-08E3-EE1DBCCD4412}"/>
              </a:ext>
            </a:extLst>
          </p:cNvPr>
          <p:cNvGrpSpPr/>
          <p:nvPr/>
        </p:nvGrpSpPr>
        <p:grpSpPr>
          <a:xfrm>
            <a:off x="5765341" y="980728"/>
            <a:ext cx="3553271" cy="611664"/>
            <a:chOff x="8637458" y="1836544"/>
            <a:chExt cx="3553271" cy="61166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48FB77-EEDC-8FC3-43F0-1F294A5D85C2}"/>
                </a:ext>
              </a:extLst>
            </p:cNvPr>
            <p:cNvSpPr/>
            <p:nvPr/>
          </p:nvSpPr>
          <p:spPr>
            <a:xfrm>
              <a:off x="9851652" y="1836544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10096371-D418-0D9E-45F5-9BBA1881AAA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Kanit"/>
                </a:rPr>
                <a:t>ม.ค. </a:t>
              </a: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– ธ</a:t>
              </a:r>
              <a:r>
                <a:rPr lang="th-TH" sz="2400" b="1" dirty="0">
                  <a:solidFill>
                    <a:schemeClr val="bg1"/>
                  </a:solidFill>
                  <a:latin typeface="Sukhumvit Set" panose="02000506000000020004" pitchFamily="2" charset="-34"/>
                  <a:ea typeface="Tahoma" pitchFamily="34" charset="0"/>
                  <a:cs typeface="Kanit"/>
                </a:rPr>
                <a:t>.ค. 2567</a:t>
              </a: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AEDE3E6E-65AE-4B0E-AF39-55BA521F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073" y="6448100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6</a:t>
            </a:r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F7EA844C-2EFA-4971-A48F-2AC36AB8DC99}"/>
              </a:ext>
            </a:extLst>
          </p:cNvPr>
          <p:cNvSpPr/>
          <p:nvPr/>
        </p:nvSpPr>
        <p:spPr>
          <a:xfrm>
            <a:off x="10521777" y="181489"/>
            <a:ext cx="1507774" cy="305382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8C5781-96C5-4A0F-9738-E2638F53E28D}"/>
              </a:ext>
            </a:extLst>
          </p:cNvPr>
          <p:cNvGrpSpPr/>
          <p:nvPr/>
        </p:nvGrpSpPr>
        <p:grpSpPr>
          <a:xfrm>
            <a:off x="41176" y="319647"/>
            <a:ext cx="6677530" cy="3959241"/>
            <a:chOff x="41176" y="319647"/>
            <a:chExt cx="6677530" cy="395924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0762C05-B30E-4B89-B5A7-E87C2AEAAB05}"/>
                </a:ext>
              </a:extLst>
            </p:cNvPr>
            <p:cNvSpPr txBox="1"/>
            <p:nvPr/>
          </p:nvSpPr>
          <p:spPr>
            <a:xfrm rot="5400000">
              <a:off x="5951669" y="1872634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latin typeface="Kanit" pitchFamily="2" charset="-34"/>
                  <a:cs typeface="Kanit" pitchFamily="2" charset="-34"/>
                </a:rPr>
                <a:t>ราคา (บาท/ลิตร)</a:t>
              </a:r>
              <a:endParaRPr lang="en-US" sz="1200" b="1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89E566-97E1-48D6-8EB3-4D81ACB108DC}"/>
                </a:ext>
              </a:extLst>
            </p:cNvPr>
            <p:cNvSpPr txBox="1"/>
            <p:nvPr/>
          </p:nvSpPr>
          <p:spPr>
            <a:xfrm rot="16200000">
              <a:off x="-932462" y="1757127"/>
              <a:ext cx="2224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latin typeface="Kanit" pitchFamily="2" charset="-34"/>
                  <a:cs typeface="Kanit" pitchFamily="2" charset="-34"/>
                </a:rPr>
                <a:t>ปริมาณการใช้ (ล้านลิตร/วัน)</a:t>
              </a:r>
              <a:endParaRPr lang="en-US" sz="1200" b="1" dirty="0">
                <a:latin typeface="Kanit" pitchFamily="2" charset="-34"/>
                <a:cs typeface="Kanit" pitchFamily="2" charset="-34"/>
              </a:endParaRPr>
            </a:p>
          </p:txBody>
        </p:sp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169466C9-02E0-4F3B-9BA2-BA7DBA8736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1539607"/>
                </p:ext>
              </p:extLst>
            </p:nvPr>
          </p:nvGraphicFramePr>
          <p:xfrm>
            <a:off x="298306" y="319647"/>
            <a:ext cx="6157734" cy="3959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4850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6">
            <a:extLst>
              <a:ext uri="{FF2B5EF4-FFF2-40B4-BE49-F238E27FC236}">
                <a16:creationId xmlns:a16="http://schemas.microsoft.com/office/drawing/2014/main" id="{F9BCE8A6-D194-4164-8F1B-7F941556AEC3}"/>
              </a:ext>
            </a:extLst>
          </p:cNvPr>
          <p:cNvSpPr/>
          <p:nvPr/>
        </p:nvSpPr>
        <p:spPr>
          <a:xfrm flipH="1">
            <a:off x="2250005" y="288265"/>
            <a:ext cx="2294213" cy="926807"/>
          </a:xfrm>
          <a:custGeom>
            <a:avLst/>
            <a:gdLst/>
            <a:ahLst/>
            <a:cxnLst/>
            <a:rect l="l" t="t" r="r" b="b"/>
            <a:pathLst>
              <a:path w="7315200" h="3465576">
                <a:moveTo>
                  <a:pt x="0" y="0"/>
                </a:moveTo>
                <a:lnTo>
                  <a:pt x="7315200" y="0"/>
                </a:lnTo>
                <a:lnTo>
                  <a:pt x="7315200" y="3465576"/>
                </a:lnTo>
                <a:lnTo>
                  <a:pt x="0" y="3465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4" name="Group 263"/>
          <p:cNvGrpSpPr/>
          <p:nvPr/>
        </p:nvGrpSpPr>
        <p:grpSpPr>
          <a:xfrm rot="10800000" flipH="1">
            <a:off x="2521739" y="1797939"/>
            <a:ext cx="2467481" cy="639034"/>
            <a:chOff x="6365580" y="4520024"/>
            <a:chExt cx="2193140" cy="505646"/>
          </a:xfrm>
        </p:grpSpPr>
        <p:sp>
          <p:nvSpPr>
            <p:cNvPr id="298" name="Rounded Rectangle 297"/>
            <p:cNvSpPr/>
            <p:nvPr/>
          </p:nvSpPr>
          <p:spPr>
            <a:xfrm>
              <a:off x="6365580" y="4591922"/>
              <a:ext cx="1973726" cy="3506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7984904" y="4520024"/>
              <a:ext cx="573816" cy="50564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 rot="10800000" flipH="1">
            <a:off x="2309279" y="1140764"/>
            <a:ext cx="2129747" cy="607753"/>
            <a:chOff x="6772567" y="3945026"/>
            <a:chExt cx="1825218" cy="516183"/>
          </a:xfrm>
        </p:grpSpPr>
        <p:sp>
          <p:nvSpPr>
            <p:cNvPr id="293" name="Rounded Rectangle 292"/>
            <p:cNvSpPr/>
            <p:nvPr/>
          </p:nvSpPr>
          <p:spPr>
            <a:xfrm>
              <a:off x="6772567" y="4052477"/>
              <a:ext cx="1754641" cy="35062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8050237" y="3945026"/>
              <a:ext cx="547548" cy="51618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01953" y="1273767"/>
            <a:ext cx="3956210" cy="424606"/>
            <a:chOff x="5387393" y="3989666"/>
            <a:chExt cx="3956210" cy="424606"/>
          </a:xfrm>
        </p:grpSpPr>
        <p:sp>
          <p:nvSpPr>
            <p:cNvPr id="16" name="Rounded Rectangle 15"/>
            <p:cNvSpPr/>
            <p:nvPr/>
          </p:nvSpPr>
          <p:spPr>
            <a:xfrm>
              <a:off x="5387393" y="4015457"/>
              <a:ext cx="3872127" cy="387648"/>
            </a:xfrm>
            <a:prstGeom prst="roundRect">
              <a:avLst/>
            </a:prstGeom>
            <a:solidFill>
              <a:srgbClr val="778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903082" y="3989666"/>
              <a:ext cx="440521" cy="424606"/>
              <a:chOff x="6252706" y="3300156"/>
              <a:chExt cx="595105" cy="573605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6252706" y="3300156"/>
                <a:ext cx="595105" cy="57360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Kanit" pitchFamily="2" charset="-34"/>
                  <a:cs typeface="Kanit" pitchFamily="2" charset="-34"/>
                </a:endParaRPr>
              </a:p>
            </p:txBody>
          </p:sp>
          <p:pic>
            <p:nvPicPr>
              <p:cNvPr id="105" name="Picture 26" descr="D:\7. Infographic EPPO\Picture icon\Color Icon\tetrahedral-3d-balls-14A1BFDD6B63FB1C51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892" y="3372545"/>
                <a:ext cx="401332" cy="421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6644486" y="4095977"/>
              <a:ext cx="1429947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44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%</a:t>
              </a:r>
              <a:r>
                <a:rPr lang="en-US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r>
                <a:rPr lang="th-TH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ปิโตรเคมี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08677" y="3112227"/>
            <a:ext cx="2424191" cy="424606"/>
            <a:chOff x="5387394" y="5848928"/>
            <a:chExt cx="2424191" cy="424606"/>
          </a:xfrm>
        </p:grpSpPr>
        <p:grpSp>
          <p:nvGrpSpPr>
            <p:cNvPr id="184" name="Group 183"/>
            <p:cNvGrpSpPr/>
            <p:nvPr/>
          </p:nvGrpSpPr>
          <p:grpSpPr>
            <a:xfrm>
              <a:off x="5387394" y="5848928"/>
              <a:ext cx="2424191" cy="424606"/>
              <a:chOff x="5384674" y="4579732"/>
              <a:chExt cx="2424191" cy="424606"/>
            </a:xfrm>
          </p:grpSpPr>
          <p:sp>
            <p:nvSpPr>
              <p:cNvPr id="186" name="Rounded Rectangle 185"/>
              <p:cNvSpPr/>
              <p:nvPr/>
            </p:nvSpPr>
            <p:spPr>
              <a:xfrm>
                <a:off x="5384674" y="4591922"/>
                <a:ext cx="2153369" cy="36332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7368344" y="4579732"/>
                <a:ext cx="440521" cy="424606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pic>
          <p:nvPicPr>
            <p:cNvPr id="92" name="Picture 12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243" y="5941158"/>
              <a:ext cx="279934" cy="25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201952" y="1738397"/>
            <a:ext cx="3656104" cy="424606"/>
            <a:chOff x="5640152" y="4961951"/>
            <a:chExt cx="3656104" cy="424606"/>
          </a:xfrm>
        </p:grpSpPr>
        <p:grpSp>
          <p:nvGrpSpPr>
            <p:cNvPr id="171" name="Group 170"/>
            <p:cNvGrpSpPr/>
            <p:nvPr/>
          </p:nvGrpSpPr>
          <p:grpSpPr>
            <a:xfrm>
              <a:off x="5640152" y="4961951"/>
              <a:ext cx="3656104" cy="424606"/>
              <a:chOff x="5384673" y="4554932"/>
              <a:chExt cx="3656104" cy="424606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5384673" y="4591922"/>
                <a:ext cx="3463973" cy="351397"/>
              </a:xfrm>
              <a:prstGeom prst="round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8600256" y="4554932"/>
                <a:ext cx="440521" cy="424606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Kanit" pitchFamily="2" charset="-34"/>
                  <a:cs typeface="Kanit" pitchFamily="2" charset="-34"/>
                </a:endParaRPr>
              </a:p>
            </p:txBody>
          </p:sp>
        </p:grpSp>
        <p:pic>
          <p:nvPicPr>
            <p:cNvPr id="102" name="Picture 13" descr="C:\Users\User\Desktop\Energy Graph_New\Infographic EPPO\Picture icon\Color Icon\commercial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2" y="4984304"/>
              <a:ext cx="413397" cy="32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" name="TextBox 188"/>
            <p:cNvSpPr txBox="1"/>
            <p:nvPr/>
          </p:nvSpPr>
          <p:spPr>
            <a:xfrm>
              <a:off x="6905689" y="5038019"/>
              <a:ext cx="1429947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31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%</a:t>
              </a:r>
              <a:r>
                <a:rPr lang="en-US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r>
                <a:rPr lang="th-TH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ครัวเรือน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09117" y="2186991"/>
            <a:ext cx="3153356" cy="424606"/>
            <a:chOff x="5640152" y="5412961"/>
            <a:chExt cx="3153356" cy="424606"/>
          </a:xfrm>
        </p:grpSpPr>
        <p:grpSp>
          <p:nvGrpSpPr>
            <p:cNvPr id="18" name="Group 17"/>
            <p:cNvGrpSpPr/>
            <p:nvPr/>
          </p:nvGrpSpPr>
          <p:grpSpPr>
            <a:xfrm>
              <a:off x="5640152" y="5412961"/>
              <a:ext cx="3153356" cy="424606"/>
              <a:chOff x="5384673" y="4554932"/>
              <a:chExt cx="3153356" cy="424606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5384673" y="4591922"/>
                <a:ext cx="2917469" cy="35822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Kanit" pitchFamily="2" charset="-34"/>
                  <a:cs typeface="Kanit" pitchFamily="2" charset="-34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8097508" y="4554932"/>
                <a:ext cx="440521" cy="424606"/>
                <a:chOff x="8068980" y="4591922"/>
                <a:chExt cx="440521" cy="424606"/>
              </a:xfrm>
            </p:grpSpPr>
            <p:sp>
              <p:nvSpPr>
                <p:cNvPr id="170" name="Rounded Rectangle 169"/>
                <p:cNvSpPr/>
                <p:nvPr/>
              </p:nvSpPr>
              <p:spPr>
                <a:xfrm>
                  <a:off x="8068980" y="4591922"/>
                  <a:ext cx="440521" cy="4246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Kanit" pitchFamily="2" charset="-34"/>
                    <a:cs typeface="Kanit" pitchFamily="2" charset="-34"/>
                  </a:endParaRPr>
                </a:p>
              </p:txBody>
            </p:sp>
            <p:pic>
              <p:nvPicPr>
                <p:cNvPr id="107" name="Picture 14" descr="C:\Users\User\Desktop\Energy Graph_New\Infographic EPPO\Picture icon\Color Icon\hw018096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2001" y="4698983"/>
                  <a:ext cx="419027" cy="2165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0" name="TextBox 189"/>
            <p:cNvSpPr txBox="1"/>
            <p:nvPr/>
          </p:nvSpPr>
          <p:spPr>
            <a:xfrm>
              <a:off x="6917740" y="5518169"/>
              <a:ext cx="1558470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14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%</a:t>
              </a:r>
              <a:r>
                <a:rPr lang="en-US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 </a:t>
              </a:r>
              <a:r>
                <a:rPr lang="th-TH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ขนส่ง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199745" y="2659291"/>
            <a:ext cx="2935907" cy="424606"/>
            <a:chOff x="5640153" y="5885788"/>
            <a:chExt cx="2935907" cy="424606"/>
          </a:xfrm>
        </p:grpSpPr>
        <p:grpSp>
          <p:nvGrpSpPr>
            <p:cNvPr id="21" name="Group 20"/>
            <p:cNvGrpSpPr/>
            <p:nvPr/>
          </p:nvGrpSpPr>
          <p:grpSpPr>
            <a:xfrm>
              <a:off x="5640153" y="5885788"/>
              <a:ext cx="2935907" cy="424606"/>
              <a:chOff x="5387394" y="5384489"/>
              <a:chExt cx="2935907" cy="424606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5387394" y="5384489"/>
                <a:ext cx="2935907" cy="424606"/>
                <a:chOff x="5384674" y="4578640"/>
                <a:chExt cx="2935907" cy="424606"/>
              </a:xfrm>
            </p:grpSpPr>
            <p:sp>
              <p:nvSpPr>
                <p:cNvPr id="177" name="Rounded Rectangle 176"/>
                <p:cNvSpPr/>
                <p:nvPr/>
              </p:nvSpPr>
              <p:spPr>
                <a:xfrm>
                  <a:off x="5384674" y="4591921"/>
                  <a:ext cx="2761786" cy="397981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Kanit" pitchFamily="2" charset="-34"/>
                    <a:cs typeface="Kanit" pitchFamily="2" charset="-34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>
                <a:xfrm>
                  <a:off x="7880060" y="4578640"/>
                  <a:ext cx="440521" cy="4246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Kanit" pitchFamily="2" charset="-34"/>
                    <a:cs typeface="Kanit" pitchFamily="2" charset="-34"/>
                  </a:endParaRPr>
                </a:p>
              </p:txBody>
            </p:sp>
          </p:grpSp>
          <p:pic>
            <p:nvPicPr>
              <p:cNvPr id="152" name="Picture 10" descr="C:\Users\User\Desktop\Energy Graph_New\Infographic EPPO\Picture icon\Monthly Report Info\EPPO 2016\12-01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1370" t="64129" r="28900" b="9983"/>
              <a:stretch/>
            </p:blipFill>
            <p:spPr bwMode="auto">
              <a:xfrm>
                <a:off x="7958301" y="5465055"/>
                <a:ext cx="293900" cy="243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1" name="TextBox 190"/>
            <p:cNvSpPr txBox="1"/>
            <p:nvPr/>
          </p:nvSpPr>
          <p:spPr>
            <a:xfrm>
              <a:off x="6656662" y="5963085"/>
              <a:ext cx="1718718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10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%</a:t>
              </a:r>
              <a:r>
                <a:rPr lang="en-US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r>
                <a:rPr lang="th-TH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อุตสาหกรรม</a:t>
              </a: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9184462" y="3180704"/>
            <a:ext cx="1212288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1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%</a:t>
            </a:r>
            <a:r>
              <a:rPr lang="en-US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  ใช้เอง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6975503" y="1317550"/>
            <a:ext cx="2255122" cy="2169566"/>
            <a:chOff x="1572967" y="2883384"/>
            <a:chExt cx="1810466" cy="1741780"/>
          </a:xfrm>
        </p:grpSpPr>
        <p:sp>
          <p:nvSpPr>
            <p:cNvPr id="156" name="Rounded Rectangle 155"/>
            <p:cNvSpPr/>
            <p:nvPr/>
          </p:nvSpPr>
          <p:spPr>
            <a:xfrm>
              <a:off x="1572967" y="2883384"/>
              <a:ext cx="1807065" cy="1741780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664580" y="3623159"/>
              <a:ext cx="1718853" cy="30818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6</a:t>
              </a:r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,</a:t>
              </a: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777</a:t>
              </a:r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rPr>
                <a:t> </a:t>
              </a:r>
              <a:r>
                <a:rPr lang="th-TH" sz="16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พันตัน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691500" y="3257478"/>
              <a:ext cx="1550839" cy="37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การใช้</a:t>
              </a:r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LPG</a:t>
              </a:r>
              <a:endParaRPr lang="th-TH" sz="24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  <p:grpSp>
          <p:nvGrpSpPr>
            <p:cNvPr id="160" name="Group 117"/>
            <p:cNvGrpSpPr/>
            <p:nvPr/>
          </p:nvGrpSpPr>
          <p:grpSpPr>
            <a:xfrm>
              <a:off x="2105328" y="4011807"/>
              <a:ext cx="763964" cy="305716"/>
              <a:chOff x="7308146" y="2268121"/>
              <a:chExt cx="763964" cy="305716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7629315" y="2315073"/>
                <a:ext cx="442795" cy="258764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bg1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3.6</a:t>
                </a:r>
                <a:r>
                  <a:rPr lang="en-US" sz="2000" b="1" dirty="0">
                    <a:solidFill>
                      <a:schemeClr val="bg1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%</a:t>
                </a:r>
                <a:endParaRPr lang="th-TH" sz="20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162" name="Up Arrow 161"/>
              <p:cNvSpPr/>
              <p:nvPr/>
            </p:nvSpPr>
            <p:spPr>
              <a:xfrm rot="10800000" flipH="1" flipV="1">
                <a:off x="7308146" y="2268121"/>
                <a:ext cx="264095" cy="296915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 rot="10800000">
            <a:off x="1760292" y="2471080"/>
            <a:ext cx="3550228" cy="669906"/>
            <a:chOff x="4241296" y="3728996"/>
            <a:chExt cx="3949851" cy="669906"/>
          </a:xfrm>
        </p:grpSpPr>
        <p:grpSp>
          <p:nvGrpSpPr>
            <p:cNvPr id="269" name="Group 268"/>
            <p:cNvGrpSpPr/>
            <p:nvPr/>
          </p:nvGrpSpPr>
          <p:grpSpPr>
            <a:xfrm flipH="1">
              <a:off x="4350274" y="3728996"/>
              <a:ext cx="3840873" cy="669906"/>
              <a:chOff x="5689804" y="4493302"/>
              <a:chExt cx="3007825" cy="524610"/>
            </a:xfrm>
          </p:grpSpPr>
          <p:sp>
            <p:nvSpPr>
              <p:cNvPr id="281" name="Rounded Rectangle 280"/>
              <p:cNvSpPr/>
              <p:nvPr/>
            </p:nvSpPr>
            <p:spPr>
              <a:xfrm>
                <a:off x="5689804" y="4591924"/>
                <a:ext cx="2595334" cy="35062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nit" pitchFamily="2" charset="-34"/>
                  <a:cs typeface="Kanit" pitchFamily="2" charset="-34"/>
                </a:endParaRPr>
              </a:p>
            </p:txBody>
          </p:sp>
          <p:sp>
            <p:nvSpPr>
              <p:cNvPr id="283" name="Rounded Rectangle 282"/>
              <p:cNvSpPr/>
              <p:nvPr/>
            </p:nvSpPr>
            <p:spPr>
              <a:xfrm>
                <a:off x="8153356" y="4493302"/>
                <a:ext cx="544273" cy="524610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Kanit" pitchFamily="2" charset="-34"/>
                  <a:cs typeface="Kanit" pitchFamily="2" charset="-34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 rot="10800000">
              <a:off x="4241296" y="3843990"/>
              <a:ext cx="76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4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ea typeface="Tahoma" pitchFamily="34" charset="0"/>
                  <a:cs typeface="Kanit" pitchFamily="2" charset="-34"/>
                </a:rPr>
                <a:t>9%</a:t>
              </a:r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</a:t>
              </a:r>
              <a:endParaRPr lang="en-US" dirty="0"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81053" y="933834"/>
            <a:ext cx="2285884" cy="2049747"/>
            <a:chOff x="1554092" y="2883384"/>
            <a:chExt cx="1875585" cy="1741780"/>
          </a:xfrm>
        </p:grpSpPr>
        <p:sp>
          <p:nvSpPr>
            <p:cNvPr id="275" name="Rounded Rectangle 274"/>
            <p:cNvSpPr/>
            <p:nvPr/>
          </p:nvSpPr>
          <p:spPr>
            <a:xfrm>
              <a:off x="1572967" y="2883384"/>
              <a:ext cx="1807065" cy="1741780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632457" y="3645543"/>
              <a:ext cx="1718853" cy="333835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6,835 </a:t>
              </a:r>
              <a:r>
                <a:rPr lang="th-TH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พันตัน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554092" y="3271642"/>
              <a:ext cx="1875585" cy="40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การจัดหา</a:t>
              </a:r>
              <a:r>
                <a:rPr lang="en-US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 LPG</a:t>
              </a:r>
              <a:endParaRPr lang="th-TH" sz="24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endParaRPr>
            </a:p>
          </p:txBody>
        </p:sp>
        <p:grpSp>
          <p:nvGrpSpPr>
            <p:cNvPr id="278" name="Group 117"/>
            <p:cNvGrpSpPr/>
            <p:nvPr/>
          </p:nvGrpSpPr>
          <p:grpSpPr>
            <a:xfrm>
              <a:off x="2028763" y="4086912"/>
              <a:ext cx="754927" cy="359102"/>
              <a:chOff x="7231581" y="2343226"/>
              <a:chExt cx="754927" cy="359102"/>
            </a:xfrm>
          </p:grpSpPr>
          <p:sp>
            <p:nvSpPr>
              <p:cNvPr id="279" name="TextBox 278"/>
              <p:cNvSpPr txBox="1"/>
              <p:nvPr/>
            </p:nvSpPr>
            <p:spPr>
              <a:xfrm>
                <a:off x="7569472" y="2428438"/>
                <a:ext cx="417036" cy="273890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1</a:t>
                </a:r>
                <a:r>
                  <a:rPr lang="th-TH" sz="2000" b="1" dirty="0">
                    <a:solidFill>
                      <a:schemeClr val="bg1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.</a:t>
                </a:r>
                <a:r>
                  <a:rPr lang="en-US" sz="2000" b="1" dirty="0">
                    <a:solidFill>
                      <a:schemeClr val="bg1"/>
                    </a:solidFill>
                    <a:latin typeface="Kanit" pitchFamily="2" charset="-34"/>
                    <a:ea typeface="Tahoma" panose="020B0604030504040204" pitchFamily="34" charset="0"/>
                    <a:cs typeface="Kanit" pitchFamily="2" charset="-34"/>
                  </a:rPr>
                  <a:t>9%</a:t>
                </a:r>
                <a:endParaRPr lang="th-TH" sz="2000" b="1" dirty="0">
                  <a:solidFill>
                    <a:schemeClr val="bg1"/>
                  </a:solidFill>
                  <a:latin typeface="Kanit" pitchFamily="2" charset="-34"/>
                  <a:ea typeface="Tahoma" panose="020B0604030504040204" pitchFamily="34" charset="0"/>
                  <a:cs typeface="Kanit" pitchFamily="2" charset="-34"/>
                </a:endParaRPr>
              </a:p>
            </p:txBody>
          </p:sp>
          <p:sp>
            <p:nvSpPr>
              <p:cNvPr id="280" name="Up Arrow 279"/>
              <p:cNvSpPr/>
              <p:nvPr/>
            </p:nvSpPr>
            <p:spPr>
              <a:xfrm flipH="1">
                <a:off x="7231581" y="2343226"/>
                <a:ext cx="294036" cy="315099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endParaRPr>
              </a:p>
            </p:txBody>
          </p:sp>
        </p:grpSp>
      </p:grpSp>
      <p:sp>
        <p:nvSpPr>
          <p:cNvPr id="222" name="TextBox 221"/>
          <p:cNvSpPr txBox="1"/>
          <p:nvPr/>
        </p:nvSpPr>
        <p:spPr>
          <a:xfrm>
            <a:off x="2392669" y="2668797"/>
            <a:ext cx="2320867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โรงแยกก๊าซธรรมชาติ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2971275" y="2003535"/>
            <a:ext cx="1657694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โรงกลั่นน้ำมัน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2961375" y="1299630"/>
            <a:ext cx="633819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นำเข้า</a:t>
            </a:r>
            <a:endParaRPr lang="th-TH" sz="1050" b="1" dirty="0">
              <a:solidFill>
                <a:schemeClr val="bg1"/>
              </a:solidFill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295105" y="1886624"/>
            <a:ext cx="78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30%</a:t>
            </a:r>
            <a:r>
              <a:rPr lang="en-US" sz="24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endParaRPr lang="en-US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3750137" y="1196717"/>
            <a:ext cx="77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ea typeface="Tahoma" pitchFamily="34" charset="0"/>
                <a:cs typeface="Kanit" pitchFamily="2" charset="-34"/>
              </a:rPr>
              <a:t>1%</a:t>
            </a:r>
            <a:r>
              <a:rPr lang="en-US" sz="2400" b="1" dirty="0">
                <a:solidFill>
                  <a:schemeClr val="bg1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 </a:t>
            </a:r>
            <a:endParaRPr lang="en-US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id="{EFE68D91-394F-4790-AD8C-6ACDAADF0E17}"/>
              </a:ext>
            </a:extLst>
          </p:cNvPr>
          <p:cNvSpPr/>
          <p:nvPr/>
        </p:nvSpPr>
        <p:spPr>
          <a:xfrm>
            <a:off x="4634695" y="-52222"/>
            <a:ext cx="8026177" cy="735301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3968581-B6FA-4AEF-86DD-FEE4B192799D}"/>
              </a:ext>
            </a:extLst>
          </p:cNvPr>
          <p:cNvSpPr txBox="1"/>
          <p:nvPr/>
        </p:nvSpPr>
        <p:spPr>
          <a:xfrm>
            <a:off x="5191685" y="34033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Kanit" pitchFamily="2" charset="-34"/>
                <a:ea typeface="Tahoma" pitchFamily="34" charset="0"/>
                <a:cs typeface="Kanit" pitchFamily="2" charset="-34"/>
              </a:rPr>
              <a:t>การจัดหาและการใช้</a:t>
            </a:r>
            <a:r>
              <a:rPr lang="en-US" sz="3200" b="1" dirty="0">
                <a:latin typeface="Kanit" pitchFamily="2" charset="-34"/>
                <a:ea typeface="Tahoma" pitchFamily="34" charset="0"/>
                <a:cs typeface="Kanit" pitchFamily="2" charset="-34"/>
              </a:rPr>
              <a:t> LPG</a:t>
            </a:r>
            <a:endParaRPr lang="th-TH" sz="3200" b="1" dirty="0">
              <a:latin typeface="Kanit" pitchFamily="2" charset="-34"/>
              <a:ea typeface="Tahoma" pitchFamily="34" charset="0"/>
              <a:cs typeface="Kanit" pitchFamily="2" charset="-34"/>
            </a:endParaRPr>
          </a:p>
        </p:txBody>
      </p:sp>
      <p:graphicFrame>
        <p:nvGraphicFramePr>
          <p:cNvPr id="124" name="Chart 123"/>
          <p:cNvGraphicFramePr/>
          <p:nvPr>
            <p:extLst>
              <p:ext uri="{D42A27DB-BD31-4B8C-83A1-F6EECF244321}">
                <p14:modId xmlns:p14="http://schemas.microsoft.com/office/powerpoint/2010/main" val="2709638970"/>
              </p:ext>
            </p:extLst>
          </p:nvPr>
        </p:nvGraphicFramePr>
        <p:xfrm>
          <a:off x="1101849" y="3116535"/>
          <a:ext cx="3802562" cy="309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5" name="TextBox 124"/>
          <p:cNvSpPr txBox="1"/>
          <p:nvPr/>
        </p:nvSpPr>
        <p:spPr>
          <a:xfrm rot="16200000">
            <a:off x="-926248" y="4525265"/>
            <a:ext cx="362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พันตัน</a:t>
            </a: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/</a:t>
            </a:r>
            <a:r>
              <a:rPr lang="th-TH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เดือน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475405" y="3481236"/>
            <a:ext cx="12556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92D05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โรงแยกก๊าซฯ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06770" y="4333474"/>
            <a:ext cx="12450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99CC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โรงกลั่นน้ำมัน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661531" y="4702322"/>
            <a:ext cx="1083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b="1" dirty="0">
                <a:solidFill>
                  <a:srgbClr val="FF7C8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นำเข้า</a:t>
            </a:r>
          </a:p>
        </p:txBody>
      </p:sp>
      <p:graphicFrame>
        <p:nvGraphicFramePr>
          <p:cNvPr id="130" name="Chart 129"/>
          <p:cNvGraphicFramePr/>
          <p:nvPr>
            <p:extLst>
              <p:ext uri="{D42A27DB-BD31-4B8C-83A1-F6EECF244321}">
                <p14:modId xmlns:p14="http://schemas.microsoft.com/office/powerpoint/2010/main" val="379939537"/>
              </p:ext>
            </p:extLst>
          </p:nvPr>
        </p:nvGraphicFramePr>
        <p:xfrm>
          <a:off x="6853194" y="3494209"/>
          <a:ext cx="3895633" cy="28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1" name="TextBox 130"/>
          <p:cNvSpPr txBox="1"/>
          <p:nvPr/>
        </p:nvSpPr>
        <p:spPr>
          <a:xfrm rot="16200000">
            <a:off x="4993105" y="4605609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พันตัน</a:t>
            </a:r>
            <a:r>
              <a:rPr lang="en-US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/</a:t>
            </a:r>
            <a:r>
              <a:rPr lang="th-TH" sz="1400" b="1" dirty="0">
                <a:latin typeface="Kanit" pitchFamily="2" charset="-34"/>
                <a:ea typeface="Tahoma" panose="020B0604030504040204" pitchFamily="34" charset="0"/>
                <a:cs typeface="Kanit" pitchFamily="2" charset="-34"/>
              </a:rPr>
              <a:t>เดือน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55400" y="4238960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660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ครัวเรือน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0183859" y="504844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79C02A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ขนส่ง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0313889" y="366322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7030A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ปิโตรเคมี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0299082" y="5275644"/>
            <a:ext cx="1271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7C80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อุตสาหกรรม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137898" y="5640339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99CC"/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ใช้เอง</a:t>
            </a:r>
          </a:p>
        </p:txBody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203C0BA0-00CB-4219-8044-60C19F528BB1}"/>
              </a:ext>
            </a:extLst>
          </p:cNvPr>
          <p:cNvSpPr/>
          <p:nvPr/>
        </p:nvSpPr>
        <p:spPr>
          <a:xfrm>
            <a:off x="4138916" y="6110737"/>
            <a:ext cx="3480272" cy="786447"/>
          </a:xfrm>
          <a:custGeom>
            <a:avLst/>
            <a:gdLst/>
            <a:ahLst/>
            <a:cxnLst/>
            <a:rect l="l" t="t" r="r" b="b"/>
            <a:pathLst>
              <a:path w="7250749" h="4114800">
                <a:moveTo>
                  <a:pt x="0" y="0"/>
                </a:moveTo>
                <a:lnTo>
                  <a:pt x="7250749" y="0"/>
                </a:lnTo>
                <a:lnTo>
                  <a:pt x="72507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Slide Number Placeholder 3">
            <a:extLst>
              <a:ext uri="{FF2B5EF4-FFF2-40B4-BE49-F238E27FC236}">
                <a16:creationId xmlns:a16="http://schemas.microsoft.com/office/drawing/2014/main" id="{DE36C6DE-5081-44C4-BA82-64BB90B2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740" y="6320568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7</a:t>
            </a:r>
          </a:p>
        </p:txBody>
      </p:sp>
      <p:sp>
        <p:nvSpPr>
          <p:cNvPr id="96" name="Freeform 6">
            <a:extLst>
              <a:ext uri="{FF2B5EF4-FFF2-40B4-BE49-F238E27FC236}">
                <a16:creationId xmlns:a16="http://schemas.microsoft.com/office/drawing/2014/main" id="{5082B534-969A-43F4-B29D-67940A3D45B2}"/>
              </a:ext>
            </a:extLst>
          </p:cNvPr>
          <p:cNvSpPr/>
          <p:nvPr/>
        </p:nvSpPr>
        <p:spPr>
          <a:xfrm>
            <a:off x="5826207" y="1115261"/>
            <a:ext cx="699305" cy="1043021"/>
          </a:xfrm>
          <a:custGeom>
            <a:avLst/>
            <a:gdLst/>
            <a:ahLst/>
            <a:cxnLst/>
            <a:rect l="l" t="t" r="r" b="b"/>
            <a:pathLst>
              <a:path w="2339756" h="3307076">
                <a:moveTo>
                  <a:pt x="0" y="0"/>
                </a:moveTo>
                <a:lnTo>
                  <a:pt x="2339757" y="0"/>
                </a:lnTo>
                <a:lnTo>
                  <a:pt x="2339757" y="3307076"/>
                </a:lnTo>
                <a:lnTo>
                  <a:pt x="0" y="33070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7">
            <a:extLst>
              <a:ext uri="{FF2B5EF4-FFF2-40B4-BE49-F238E27FC236}">
                <a16:creationId xmlns:a16="http://schemas.microsoft.com/office/drawing/2014/main" id="{3A5B2B65-7726-48B4-876D-BAB89DF01061}"/>
              </a:ext>
            </a:extLst>
          </p:cNvPr>
          <p:cNvSpPr/>
          <p:nvPr/>
        </p:nvSpPr>
        <p:spPr>
          <a:xfrm>
            <a:off x="6193484" y="1532418"/>
            <a:ext cx="1143552" cy="585039"/>
          </a:xfrm>
          <a:custGeom>
            <a:avLst/>
            <a:gdLst/>
            <a:ahLst/>
            <a:cxnLst/>
            <a:rect l="l" t="t" r="r" b="b"/>
            <a:pathLst>
              <a:path w="3697651" h="1802605">
                <a:moveTo>
                  <a:pt x="0" y="0"/>
                </a:moveTo>
                <a:lnTo>
                  <a:pt x="3697650" y="0"/>
                </a:lnTo>
                <a:lnTo>
                  <a:pt x="3697650" y="1802605"/>
                </a:lnTo>
                <a:lnTo>
                  <a:pt x="0" y="1802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8D0BEA64-A515-4C0F-BA78-B8CD92D72D35}"/>
              </a:ext>
            </a:extLst>
          </p:cNvPr>
          <p:cNvSpPr/>
          <p:nvPr/>
        </p:nvSpPr>
        <p:spPr>
          <a:xfrm>
            <a:off x="81942" y="112908"/>
            <a:ext cx="1971023" cy="472475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6F0BA8-5212-4304-ADDB-ED00D307B2D5}"/>
              </a:ext>
            </a:extLst>
          </p:cNvPr>
          <p:cNvGrpSpPr/>
          <p:nvPr/>
        </p:nvGrpSpPr>
        <p:grpSpPr>
          <a:xfrm>
            <a:off x="8199745" y="428925"/>
            <a:ext cx="3630617" cy="611664"/>
            <a:chOff x="8637458" y="1833228"/>
            <a:chExt cx="3630617" cy="61166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CB42B6E-E435-452B-95D4-71792CD76782}"/>
                </a:ext>
              </a:extLst>
            </p:cNvPr>
            <p:cNvSpPr/>
            <p:nvPr/>
          </p:nvSpPr>
          <p:spPr>
            <a:xfrm>
              <a:off x="9928998" y="1833228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15FFE35D-539F-414B-874B-C787FA85D1D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27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FB582D4-A6C4-B58D-581C-D862040E5EDA}"/>
              </a:ext>
            </a:extLst>
          </p:cNvPr>
          <p:cNvSpPr/>
          <p:nvPr/>
        </p:nvSpPr>
        <p:spPr>
          <a:xfrm>
            <a:off x="7894597" y="-160972"/>
            <a:ext cx="4328353" cy="7045376"/>
          </a:xfrm>
          <a:prstGeom prst="rect">
            <a:avLst/>
          </a:prstGeom>
          <a:solidFill>
            <a:schemeClr val="bg2"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83AB6AA-A9C6-71E5-FE5D-18DB09050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0"/>
          <a:stretch/>
        </p:blipFill>
        <p:spPr>
          <a:xfrm rot="10800000">
            <a:off x="7983006" y="59096"/>
            <a:ext cx="4243690" cy="2461264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7853460-6A21-CC81-99BA-CA6058649727}"/>
              </a:ext>
            </a:extLst>
          </p:cNvPr>
          <p:cNvGrpSpPr/>
          <p:nvPr/>
        </p:nvGrpSpPr>
        <p:grpSpPr>
          <a:xfrm>
            <a:off x="-327230" y="1979220"/>
            <a:ext cx="1879983" cy="3210708"/>
            <a:chOff x="111978" y="2200663"/>
            <a:chExt cx="1332415" cy="321070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501553-2F31-0D98-D065-6A88CD0C2322}"/>
                </a:ext>
              </a:extLst>
            </p:cNvPr>
            <p:cNvSpPr/>
            <p:nvPr/>
          </p:nvSpPr>
          <p:spPr>
            <a:xfrm rot="5400000">
              <a:off x="483764" y="1840001"/>
              <a:ext cx="599967" cy="1321291"/>
            </a:xfrm>
            <a:prstGeom prst="rect">
              <a:avLst/>
            </a:prstGeom>
            <a:solidFill>
              <a:srgbClr val="FF6699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 dirty="0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B5D9C94-784C-2350-E4A7-18DA884FA906}"/>
                </a:ext>
              </a:extLst>
            </p:cNvPr>
            <p:cNvSpPr/>
            <p:nvPr/>
          </p:nvSpPr>
          <p:spPr>
            <a:xfrm rot="5400000">
              <a:off x="477012" y="2477875"/>
              <a:ext cx="608900" cy="1323831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ADCE61FC-8F2B-3B06-D635-260443DC9D92}"/>
                </a:ext>
              </a:extLst>
            </p:cNvPr>
            <p:cNvSpPr/>
            <p:nvPr/>
          </p:nvSpPr>
          <p:spPr>
            <a:xfrm rot="5400000">
              <a:off x="474085" y="3111127"/>
              <a:ext cx="608900" cy="132968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0D2431F4-E4B8-5C1B-88AD-E71A4638A135}"/>
                </a:ext>
              </a:extLst>
            </p:cNvPr>
            <p:cNvSpPr/>
            <p:nvPr/>
          </p:nvSpPr>
          <p:spPr>
            <a:xfrm rot="5400000">
              <a:off x="476435" y="3755558"/>
              <a:ext cx="608900" cy="1324985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8E1C78E3-A802-670C-0705-01608D4EB906}"/>
                </a:ext>
              </a:extLst>
            </p:cNvPr>
            <p:cNvSpPr/>
            <p:nvPr/>
          </p:nvSpPr>
          <p:spPr>
            <a:xfrm rot="5400000">
              <a:off x="451372" y="4419810"/>
              <a:ext cx="652167" cy="1330956"/>
            </a:xfrm>
            <a:prstGeom prst="rect">
              <a:avLst/>
            </a:prstGeom>
            <a:solidFill>
              <a:srgbClr val="8439B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E469F65-212D-3ED9-6E28-16D47D5BD305}"/>
              </a:ext>
            </a:extLst>
          </p:cNvPr>
          <p:cNvGrpSpPr/>
          <p:nvPr/>
        </p:nvGrpSpPr>
        <p:grpSpPr>
          <a:xfrm>
            <a:off x="-148590" y="280462"/>
            <a:ext cx="7869484" cy="5478226"/>
            <a:chOff x="-148590" y="280462"/>
            <a:chExt cx="7869484" cy="547822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130738F-9122-5BDA-FFB7-8182F21C7D28}"/>
                </a:ext>
              </a:extLst>
            </p:cNvPr>
            <p:cNvSpPr/>
            <p:nvPr/>
          </p:nvSpPr>
          <p:spPr>
            <a:xfrm>
              <a:off x="-2615" y="5260476"/>
              <a:ext cx="4243737" cy="439616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2569D30-8D9D-68CD-9E18-9B9BD93F38C6}"/>
                </a:ext>
              </a:extLst>
            </p:cNvPr>
            <p:cNvGrpSpPr/>
            <p:nvPr/>
          </p:nvGrpSpPr>
          <p:grpSpPr>
            <a:xfrm>
              <a:off x="-148590" y="280462"/>
              <a:ext cx="7869484" cy="5478226"/>
              <a:chOff x="-148590" y="280462"/>
              <a:chExt cx="7869484" cy="547822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78013B4-21E9-0A58-2380-F923E9C2DD78}"/>
                  </a:ext>
                </a:extLst>
              </p:cNvPr>
              <p:cNvGrpSpPr/>
              <p:nvPr/>
            </p:nvGrpSpPr>
            <p:grpSpPr>
              <a:xfrm>
                <a:off x="-148590" y="280462"/>
                <a:ext cx="7869484" cy="1698766"/>
                <a:chOff x="-148590" y="494285"/>
                <a:chExt cx="7869484" cy="1698766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60AA31E-1953-B84F-C4B9-69B1C23D5F2C}"/>
                    </a:ext>
                  </a:extLst>
                </p:cNvPr>
                <p:cNvGrpSpPr/>
                <p:nvPr/>
              </p:nvGrpSpPr>
              <p:grpSpPr>
                <a:xfrm>
                  <a:off x="-148590" y="494285"/>
                  <a:ext cx="7869484" cy="1065965"/>
                  <a:chOff x="-148590" y="494285"/>
                  <a:chExt cx="7869484" cy="1065965"/>
                </a:xfrm>
              </p:grpSpPr>
              <p:sp>
                <p:nvSpPr>
                  <p:cNvPr id="72" name="Rectangle: Rounded Corners 71">
                    <a:extLst>
                      <a:ext uri="{FF2B5EF4-FFF2-40B4-BE49-F238E27FC236}">
                        <a16:creationId xmlns:a16="http://schemas.microsoft.com/office/drawing/2014/main" id="{9012766E-857F-4CC7-4F7C-DB991C26C6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96781" y="-384354"/>
                    <a:ext cx="608899" cy="2366177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/>
                  </a:p>
                </p:txBody>
              </p:sp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FD88729F-AFC1-E134-FDC0-552EF94FC1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70992" y="46922"/>
                    <a:ext cx="422329" cy="1477475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C4AECEE7-8000-3F46-4C52-E73B1FB459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72863" y="429897"/>
                    <a:ext cx="608900" cy="1651805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8BBF2231-E8BF-18F5-7AAF-8A7C520EA3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09625" y="59608"/>
                    <a:ext cx="608899" cy="1496133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D7AA5BC0-3DD5-2340-2B08-D2B3CD8B566D}"/>
                    </a:ext>
                  </a:extLst>
                </p:cNvPr>
                <p:cNvGrpSpPr/>
                <p:nvPr/>
              </p:nvGrpSpPr>
              <p:grpSpPr>
                <a:xfrm>
                  <a:off x="1615440" y="1313134"/>
                  <a:ext cx="6105454" cy="879917"/>
                  <a:chOff x="1615440" y="1313134"/>
                  <a:chExt cx="6105454" cy="879917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E6247800-B34B-8F1B-5635-18F5CBE2F708}"/>
                      </a:ext>
                    </a:extLst>
                  </p:cNvPr>
                  <p:cNvGrpSpPr/>
                  <p:nvPr/>
                </p:nvGrpSpPr>
                <p:grpSpPr>
                  <a:xfrm>
                    <a:off x="1615440" y="1313134"/>
                    <a:ext cx="2632971" cy="879914"/>
                    <a:chOff x="1615440" y="1313134"/>
                    <a:chExt cx="2632971" cy="879914"/>
                  </a:xfrm>
                </p:grpSpPr>
                <p:sp>
                  <p:nvSpPr>
                    <p:cNvPr id="85" name="Rectangle: Top Corners Rounded 84">
                      <a:extLst>
                        <a:ext uri="{FF2B5EF4-FFF2-40B4-BE49-F238E27FC236}">
                          <a16:creationId xmlns:a16="http://schemas.microsoft.com/office/drawing/2014/main" id="{0E260DC3-E3A7-5497-CC34-A13AC8EB5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5440" y="1313134"/>
                      <a:ext cx="812800" cy="879914"/>
                    </a:xfrm>
                    <a:prstGeom prst="round2SameRect">
                      <a:avLst>
                        <a:gd name="adj1" fmla="val 19188"/>
                        <a:gd name="adj2" fmla="val 0"/>
                      </a:avLst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/>
                    </a:p>
                  </p:txBody>
                </p:sp>
                <p:sp>
                  <p:nvSpPr>
                    <p:cNvPr id="101" name="Rectangle: Top Corners Rounded 100">
                      <a:extLst>
                        <a:ext uri="{FF2B5EF4-FFF2-40B4-BE49-F238E27FC236}">
                          <a16:creationId xmlns:a16="http://schemas.microsoft.com/office/drawing/2014/main" id="{1710C017-D043-7CB9-06AA-C8067D33B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0204" y="1313134"/>
                      <a:ext cx="812800" cy="879914"/>
                    </a:xfrm>
                    <a:prstGeom prst="round2SameRect">
                      <a:avLst>
                        <a:gd name="adj1" fmla="val 19188"/>
                        <a:gd name="adj2" fmla="val 0"/>
                      </a:avLst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/>
                    </a:p>
                  </p:txBody>
                </p:sp>
                <p:sp>
                  <p:nvSpPr>
                    <p:cNvPr id="104" name="Rectangle: Top Corners Rounded 103">
                      <a:extLst>
                        <a:ext uri="{FF2B5EF4-FFF2-40B4-BE49-F238E27FC236}">
                          <a16:creationId xmlns:a16="http://schemas.microsoft.com/office/drawing/2014/main" id="{115F491D-7DCC-CAAE-E6AE-8827D03D2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3824" y="1313134"/>
                      <a:ext cx="994587" cy="879914"/>
                    </a:xfrm>
                    <a:prstGeom prst="round2SameRect">
                      <a:avLst>
                        <a:gd name="adj1" fmla="val 19188"/>
                        <a:gd name="adj2" fmla="val 0"/>
                      </a:avLst>
                    </a:prstGeom>
                    <a:solidFill>
                      <a:srgbClr val="533131"/>
                    </a:solidFill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/>
                    </a:p>
                  </p:txBody>
                </p: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69CDEF1B-C585-78A3-8D35-5995D04A25F5}"/>
                      </a:ext>
                    </a:extLst>
                  </p:cNvPr>
                  <p:cNvGrpSpPr/>
                  <p:nvPr/>
                </p:nvGrpSpPr>
                <p:grpSpPr>
                  <a:xfrm>
                    <a:off x="4466012" y="1313136"/>
                    <a:ext cx="3254882" cy="879915"/>
                    <a:chOff x="2295175" y="4935410"/>
                    <a:chExt cx="1077706" cy="387284"/>
                  </a:xfrm>
                </p:grpSpPr>
                <p:sp>
                  <p:nvSpPr>
                    <p:cNvPr id="110" name="Rectangle: Top Corners Rounded 109">
                      <a:extLst>
                        <a:ext uri="{FF2B5EF4-FFF2-40B4-BE49-F238E27FC236}">
                          <a16:creationId xmlns:a16="http://schemas.microsoft.com/office/drawing/2014/main" id="{F4A8A5BE-2100-4C62-5BAA-913EC25E3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5175" y="4935412"/>
                      <a:ext cx="495376" cy="387282"/>
                    </a:xfrm>
                    <a:prstGeom prst="round2SameRect">
                      <a:avLst>
                        <a:gd name="adj1" fmla="val 19188"/>
                        <a:gd name="adj2" fmla="val 0"/>
                      </a:avLst>
                    </a:prstGeom>
                    <a:solidFill>
                      <a:srgbClr val="533131"/>
                    </a:solidFill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/>
                    </a:p>
                  </p:txBody>
                </p:sp>
                <p:sp>
                  <p:nvSpPr>
                    <p:cNvPr id="112" name="Rectangle: Top Corners Rounded 111">
                      <a:extLst>
                        <a:ext uri="{FF2B5EF4-FFF2-40B4-BE49-F238E27FC236}">
                          <a16:creationId xmlns:a16="http://schemas.microsoft.com/office/drawing/2014/main" id="{7FAC7421-66AA-4731-2048-041FFF207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7505" y="4935410"/>
                      <a:ext cx="495376" cy="387281"/>
                    </a:xfrm>
                    <a:prstGeom prst="round2SameRect">
                      <a:avLst>
                        <a:gd name="adj1" fmla="val 19188"/>
                        <a:gd name="adj2" fmla="val 0"/>
                      </a:avLst>
                    </a:prstGeom>
                    <a:solidFill>
                      <a:srgbClr val="533131"/>
                    </a:solidFill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/>
                    </a:p>
                  </p:txBody>
                </p:sp>
              </p:grp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0973D17-0196-936A-B98A-7301713DC3E0}"/>
                  </a:ext>
                </a:extLst>
              </p:cNvPr>
              <p:cNvGrpSpPr/>
              <p:nvPr/>
            </p:nvGrpSpPr>
            <p:grpSpPr>
              <a:xfrm>
                <a:off x="1615438" y="1979210"/>
                <a:ext cx="6104786" cy="3779478"/>
                <a:chOff x="1615438" y="1979210"/>
                <a:chExt cx="6104786" cy="3779478"/>
              </a:xfrm>
            </p:grpSpPr>
            <p:sp>
              <p:nvSpPr>
                <p:cNvPr id="2" name="Rectangle: Top Corners Rounded 1">
                  <a:extLst>
                    <a:ext uri="{FF2B5EF4-FFF2-40B4-BE49-F238E27FC236}">
                      <a16:creationId xmlns:a16="http://schemas.microsoft.com/office/drawing/2014/main" id="{3C05833C-6A44-52F4-8D0A-B63175F66EFF}"/>
                    </a:ext>
                  </a:extLst>
                </p:cNvPr>
                <p:cNvSpPr/>
                <p:nvPr/>
              </p:nvSpPr>
              <p:spPr>
                <a:xfrm rot="10800000">
                  <a:off x="1615438" y="1979215"/>
                  <a:ext cx="813493" cy="3779473"/>
                </a:xfrm>
                <a:prstGeom prst="round2SameRect">
                  <a:avLst>
                    <a:gd name="adj1" fmla="val 17076"/>
                    <a:gd name="adj2" fmla="val 0"/>
                  </a:avLst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D64751F6-743F-D380-D427-7B344F9AA235}"/>
                    </a:ext>
                  </a:extLst>
                </p:cNvPr>
                <p:cNvSpPr/>
                <p:nvPr/>
              </p:nvSpPr>
              <p:spPr>
                <a:xfrm rot="10800000">
                  <a:off x="3249708" y="1979214"/>
                  <a:ext cx="998701" cy="3779469"/>
                </a:xfrm>
                <a:prstGeom prst="round2SameRect">
                  <a:avLst>
                    <a:gd name="adj1" fmla="val 13779"/>
                    <a:gd name="adj2" fmla="val 0"/>
                  </a:avLst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52" name="Rectangle: Top Corners Rounded 51">
                  <a:extLst>
                    <a:ext uri="{FF2B5EF4-FFF2-40B4-BE49-F238E27FC236}">
                      <a16:creationId xmlns:a16="http://schemas.microsoft.com/office/drawing/2014/main" id="{8DF42936-B7A3-C7C1-1435-4FEAEA83F6A8}"/>
                    </a:ext>
                  </a:extLst>
                </p:cNvPr>
                <p:cNvSpPr/>
                <p:nvPr/>
              </p:nvSpPr>
              <p:spPr>
                <a:xfrm rot="10800000">
                  <a:off x="2430203" y="1979215"/>
                  <a:ext cx="819504" cy="3779471"/>
                </a:xfrm>
                <a:prstGeom prst="round2SameRect">
                  <a:avLst>
                    <a:gd name="adj1" fmla="val 17076"/>
                    <a:gd name="adj2" fmla="val 0"/>
                  </a:avLst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53" name="Rectangle: Top Corners Rounded 52">
                  <a:extLst>
                    <a:ext uri="{FF2B5EF4-FFF2-40B4-BE49-F238E27FC236}">
                      <a16:creationId xmlns:a16="http://schemas.microsoft.com/office/drawing/2014/main" id="{8364684B-063B-0E06-49CA-B8F929FC1AEA}"/>
                    </a:ext>
                  </a:extLst>
                </p:cNvPr>
                <p:cNvSpPr/>
                <p:nvPr/>
              </p:nvSpPr>
              <p:spPr>
                <a:xfrm rot="10800000">
                  <a:off x="4463900" y="1979211"/>
                  <a:ext cx="1498750" cy="3210709"/>
                </a:xfrm>
                <a:prstGeom prst="round2SameRect">
                  <a:avLst>
                    <a:gd name="adj1" fmla="val 13779"/>
                    <a:gd name="adj2" fmla="val 0"/>
                  </a:avLst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  <p:sp>
              <p:nvSpPr>
                <p:cNvPr id="54" name="Rectangle: Top Corners Rounded 53">
                  <a:extLst>
                    <a:ext uri="{FF2B5EF4-FFF2-40B4-BE49-F238E27FC236}">
                      <a16:creationId xmlns:a16="http://schemas.microsoft.com/office/drawing/2014/main" id="{D31988F5-0DD2-354F-DB99-32979CA0D38F}"/>
                    </a:ext>
                  </a:extLst>
                </p:cNvPr>
                <p:cNvSpPr/>
                <p:nvPr/>
              </p:nvSpPr>
              <p:spPr>
                <a:xfrm rot="10800000">
                  <a:off x="6227300" y="1979210"/>
                  <a:ext cx="1492924" cy="3210709"/>
                </a:xfrm>
                <a:prstGeom prst="round2SameRect">
                  <a:avLst>
                    <a:gd name="adj1" fmla="val 13779"/>
                    <a:gd name="adj2" fmla="val 0"/>
                  </a:avLst>
                </a:pr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/>
                </a:p>
              </p:txBody>
            </p:sp>
          </p:grpSp>
        </p:grp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67776D4-BF42-3DBB-D4E3-CC9D437F2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48234"/>
              </p:ext>
            </p:extLst>
          </p:nvPr>
        </p:nvGraphicFramePr>
        <p:xfrm>
          <a:off x="186938" y="237168"/>
          <a:ext cx="7642015" cy="557797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9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046">
                  <a:extLst>
                    <a:ext uri="{9D8B030D-6E8A-4147-A177-3AD203B41FA5}">
                      <a16:colId xmlns:a16="http://schemas.microsoft.com/office/drawing/2014/main" val="3679800500"/>
                    </a:ext>
                  </a:extLst>
                </a:gridCol>
                <a:gridCol w="59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097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9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247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74497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ชนิดเชื้อเพลิง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ปริมาณการใช้เชื้อเพลิง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ในภาคขนส่งทางบก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ktoe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ราคาเฉลี่ย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ถ่วงน้ำหนัก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จำนวนรถ </a:t>
                      </a:r>
                      <a:r>
                        <a:rPr lang="th-TH" sz="1600" b="1" baseline="3000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</a:t>
                      </a:r>
                      <a:endParaRPr lang="th-TH" sz="1600" b="1" kern="1200" baseline="300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400" b="1" kern="1200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05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4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4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</a:t>
                      </a:r>
                      <a:r>
                        <a:rPr lang="th-TH" sz="1400" b="1" kern="1200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600" b="1" kern="1200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ม.ค.-ธ.ค.</a:t>
                      </a:r>
                      <a:r>
                        <a:rPr lang="th-TH" sz="1600" b="1" kern="1200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ม.ค.-ธ.ค.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ณ สิ้นเดือน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ธ.ค. </a:t>
                      </a:r>
                      <a:r>
                        <a:rPr lang="th-TH" sz="1600" b="1" baseline="0" dirty="0">
                          <a:solidFill>
                            <a:schemeClr val="bg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2567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ukhumvit Set" panose="02000506000000020004" pitchFamily="2" charset="-34"/>
                        <a:ea typeface="Tahoma" pitchFamily="34" charset="0"/>
                        <a:cs typeface="Sukhumvit Set" panose="02000506000000020004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กลุ่มเบนซิน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3175" marR="0" indent="-31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(ล้านลิตร/วัน)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8,201</a:t>
                      </a:r>
                    </a:p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30.2)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31.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4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36.88 บาท</a:t>
                      </a:r>
                      <a:r>
                        <a:rPr lang="en-US" sz="1400" b="0" i="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/</a:t>
                      </a:r>
                      <a:r>
                        <a:rPr lang="th-TH" sz="1400" b="0" i="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ลิตร</a:t>
                      </a:r>
                      <a:endParaRPr lang="en-US" sz="1400" b="0" i="0" u="none" strike="noStrike" spc="-10" baseline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30.3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ล้านคัน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กลุ่มดีเซล</a:t>
                      </a:r>
                    </a:p>
                    <a:p>
                      <a:pPr marL="3175" marR="0" indent="-31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(ล้านลิตร/วัน)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17,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3175" marR="0" indent="-3175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(5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6.5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3175" marR="0" indent="-3175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(5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3.3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6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3175" marR="0" indent="-3175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(5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3.1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31.65 บาท/ลิตร</a:t>
                      </a: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12.76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ล้านคัน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000">
                <a:tc>
                  <a:txBody>
                    <a:bodyPr/>
                    <a:lstStyle/>
                    <a:p>
                      <a:pPr marL="3175" marR="0" indent="-31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LPG</a:t>
                      </a:r>
                      <a:endParaRPr lang="th-TH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3175" marR="0" indent="-31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(พันตัน)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1,016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(871)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901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1130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969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13.97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บาท/ลิตร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5.87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บาท/กก.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,7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58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คัน</a:t>
                      </a:r>
                    </a:p>
                    <a:p>
                      <a:pPr algn="ctr" rtl="0" fontAlgn="ctr">
                        <a:spcBef>
                          <a:spcPts val="300"/>
                        </a:spcBef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(9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%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เป็น </a:t>
                      </a:r>
                      <a:b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LPG+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เบนซิน)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000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NGV</a:t>
                      </a:r>
                      <a:endParaRPr lang="th-TH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3175" marR="0" indent="-31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th-TH" sz="1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(พันตัน)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1,096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(1,241)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069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,210)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1013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18.54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บาท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/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กก.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37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579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คัน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algn="ctr" rtl="0" fontAlgn="ctr">
                        <a:spcBef>
                          <a:spcPts val="300"/>
                        </a:spcBef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(86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% 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เป็น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NGV+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เบนซิน)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088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ไฟฟ้า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  <a:p>
                      <a:pPr marL="3175" indent="-3175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(ล้านหน่วย)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1.2663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(14.8613)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8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5729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algn="ctr" fontAlgn="ctr"/>
                      <a:r>
                        <a:rPr lang="en-US" sz="1400" b="0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100.6092</a:t>
                      </a:r>
                      <a:r>
                        <a:rPr lang="en-US" sz="1400" b="0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24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5322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(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287.9023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5.8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บาท/หน่วย</a:t>
                      </a:r>
                      <a:r>
                        <a:rPr lang="th-TH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27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49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</a:t>
                      </a:r>
                      <a:r>
                        <a:rPr lang="th-TH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คัน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(ยานยนต์ไฟฟ้า</a:t>
                      </a:r>
                      <a:b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ประเภท</a:t>
                      </a:r>
                      <a:r>
                        <a:rPr lang="th-TH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BEV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pPr marL="3175" indent="-317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รวม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28,085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27,419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2</a:t>
                      </a:r>
                      <a:r>
                        <a:rPr lang="th-TH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7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,</a:t>
                      </a:r>
                      <a:r>
                        <a:rPr lang="th-TH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Kanit" pitchFamily="2" charset="-34"/>
                          <a:ea typeface="Tahoma" panose="020B0604030504040204" pitchFamily="34" charset="0"/>
                          <a:cs typeface="Kanit" pitchFamily="2" charset="-34"/>
                        </a:rPr>
                        <a:t>344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8000" marR="1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Kanit" pitchFamily="2" charset="-34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Kanit" pitchFamily="2" charset="-34"/>
                        <a:ea typeface="Tahoma" pitchFamily="34" charset="0"/>
                        <a:cs typeface="Kanit" pitchFamily="2" charset="-34"/>
                      </a:endParaRPr>
                    </a:p>
                  </a:txBody>
                  <a:tcPr marL="1371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8E2E58-86A8-E3C1-8BE3-2D0972CB5688}"/>
              </a:ext>
            </a:extLst>
          </p:cNvPr>
          <p:cNvSpPr txBox="1"/>
          <p:nvPr/>
        </p:nvSpPr>
        <p:spPr>
          <a:xfrm>
            <a:off x="8322527" y="553345"/>
            <a:ext cx="3718696" cy="158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</a:pPr>
            <a:r>
              <a:rPr lang="th-TH" sz="4000" b="1" dirty="0">
                <a:latin typeface="Kanit" pitchFamily="2" charset="-34"/>
                <a:cs typeface="Kanit" pitchFamily="2" charset="-34"/>
              </a:rPr>
              <a:t>การใช้เชื้อเพลิงภาคขนส่ง</a:t>
            </a:r>
            <a:br>
              <a:rPr lang="en-US" sz="4000" b="1" dirty="0">
                <a:latin typeface="Kanit" pitchFamily="2" charset="-34"/>
                <a:cs typeface="Kanit" pitchFamily="2" charset="-34"/>
              </a:rPr>
            </a:br>
            <a:r>
              <a:rPr lang="th-TH" sz="4000" b="1" dirty="0">
                <a:latin typeface="Kanit" pitchFamily="2" charset="-34"/>
                <a:cs typeface="Kanit" pitchFamily="2" charset="-34"/>
              </a:rPr>
              <a:t>ทางบก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E8BB174-94E6-DC73-6CF0-4F184BD742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flipH="1">
            <a:off x="5366002" y="5813428"/>
            <a:ext cx="4138972" cy="107097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3953F634-DA44-3508-08E3-EE1DBCCD4412}"/>
              </a:ext>
            </a:extLst>
          </p:cNvPr>
          <p:cNvGrpSpPr/>
          <p:nvPr/>
        </p:nvGrpSpPr>
        <p:grpSpPr>
          <a:xfrm>
            <a:off x="8653004" y="2020335"/>
            <a:ext cx="3553271" cy="611664"/>
            <a:chOff x="8637458" y="1836544"/>
            <a:chExt cx="3553271" cy="61166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48FB77-EEDC-8FC3-43F0-1F294A5D85C2}"/>
                </a:ext>
              </a:extLst>
            </p:cNvPr>
            <p:cNvSpPr/>
            <p:nvPr/>
          </p:nvSpPr>
          <p:spPr>
            <a:xfrm>
              <a:off x="9851652" y="1836544"/>
              <a:ext cx="2339077" cy="6116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10096371-D418-0D9E-45F5-9BBA1881AAA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37458" y="1872810"/>
              <a:ext cx="3538996" cy="548125"/>
            </a:xfrm>
            <a:prstGeom prst="rect">
              <a:avLst/>
            </a:prstGeom>
          </p:spPr>
          <p:txBody>
            <a:bodyPr vert="horz" lIns="91440" tIns="45721" rIns="91440" bIns="4572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rPr>
                <a:t>ม.ค. – ธ.ค. 2567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0166E7F-DA44-A9D6-1F3A-EE2B83066CD3}"/>
              </a:ext>
            </a:extLst>
          </p:cNvPr>
          <p:cNvGrpSpPr/>
          <p:nvPr/>
        </p:nvGrpSpPr>
        <p:grpSpPr>
          <a:xfrm>
            <a:off x="121117" y="5885682"/>
            <a:ext cx="5196236" cy="855680"/>
            <a:chOff x="121117" y="6031308"/>
            <a:chExt cx="5196236" cy="83766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5966E99-43DC-ADC4-0740-3B5DDCC15A81}"/>
                </a:ext>
              </a:extLst>
            </p:cNvPr>
            <p:cNvGrpSpPr/>
            <p:nvPr/>
          </p:nvGrpSpPr>
          <p:grpSpPr>
            <a:xfrm>
              <a:off x="121117" y="6031308"/>
              <a:ext cx="5196236" cy="837668"/>
              <a:chOff x="4483872" y="8376957"/>
              <a:chExt cx="2045807" cy="1454911"/>
            </a:xfrm>
          </p:grpSpPr>
          <p:sp>
            <p:nvSpPr>
              <p:cNvPr id="65" name="Text Box 1045">
                <a:extLst>
                  <a:ext uri="{FF2B5EF4-FFF2-40B4-BE49-F238E27FC236}">
                    <a16:creationId xmlns:a16="http://schemas.microsoft.com/office/drawing/2014/main" id="{B992D87E-0024-E052-21DC-ACEDE4DA40AD}"/>
                  </a:ext>
                </a:extLst>
              </p:cNvPr>
              <p:cNvSpPr txBox="1"/>
              <p:nvPr/>
            </p:nvSpPr>
            <p:spPr>
              <a:xfrm>
                <a:off x="4490389" y="8376957"/>
                <a:ext cx="2039290" cy="12342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tabLst>
                    <a:tab pos="173038" algn="l"/>
                  </a:tabLst>
                </a:pPr>
                <a:r>
                  <a:rPr lang="th-TH" sz="800" i="1" u="sng" dirty="0">
                    <a:solidFill>
                      <a:schemeClr val="tx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หมายเหตุ</a:t>
                </a:r>
              </a:p>
              <a:p>
                <a:pPr>
                  <a:tabLst>
                    <a:tab pos="173038" algn="l"/>
                  </a:tabLst>
                </a:pPr>
                <a:endParaRPr lang="th-TH" sz="800" i="1" u="sng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  <a:p>
                <a:pPr>
                  <a:tabLst>
                    <a:tab pos="173038" algn="l"/>
                  </a:tabLst>
                </a:pPr>
                <a:endParaRPr lang="th-TH" sz="800" i="1" u="sng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th-TH" sz="800" dirty="0">
                    <a:solidFill>
                      <a:schemeClr val="tx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1   จำนวนรถจดทะเบียนสะสม จากกรมการขนส่งทางบก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sz="800" dirty="0">
                    <a:solidFill>
                      <a:schemeClr val="tx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2  ราคาค่าอัดประจุไฟฟ้ากำลังตั้งแต่ 100-299 </a:t>
                </a:r>
                <a:r>
                  <a:rPr lang="en-US" sz="800" dirty="0">
                    <a:solidFill>
                      <a:schemeClr val="tx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kW  (Off Peak) </a:t>
                </a:r>
                <a:r>
                  <a:rPr lang="th-TH" sz="800" dirty="0">
                    <a:solidFill>
                      <a:schemeClr val="tx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ของการไฟฟ้าส่วนภูมิภาค ราคาตั้งแต่ 12 ม.ค. 2567 เป็นต้นไป  </a:t>
                </a:r>
                <a:endParaRPr lang="en-US" sz="800" dirty="0">
                  <a:solidFill>
                    <a:schemeClr val="tx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C107203-6E44-E9A1-F3CB-6B976EA528F2}"/>
                  </a:ext>
                </a:extLst>
              </p:cNvPr>
              <p:cNvSpPr/>
              <p:nvPr/>
            </p:nvSpPr>
            <p:spPr>
              <a:xfrm>
                <a:off x="4483872" y="8418573"/>
                <a:ext cx="2045807" cy="1413295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6F90CB6-72A2-101D-2325-CD03256B140E}"/>
                </a:ext>
              </a:extLst>
            </p:cNvPr>
            <p:cNvGrpSpPr/>
            <p:nvPr/>
          </p:nvGrpSpPr>
          <p:grpSpPr>
            <a:xfrm>
              <a:off x="186938" y="6251011"/>
              <a:ext cx="2257370" cy="195844"/>
              <a:chOff x="186938" y="6251011"/>
              <a:chExt cx="2257370" cy="195844"/>
            </a:xfrm>
          </p:grpSpPr>
          <p:sp>
            <p:nvSpPr>
              <p:cNvPr id="128" name="Up Arrow 307">
                <a:extLst>
                  <a:ext uri="{FF2B5EF4-FFF2-40B4-BE49-F238E27FC236}">
                    <a16:creationId xmlns:a16="http://schemas.microsoft.com/office/drawing/2014/main" id="{E280B643-5413-FA2A-F5F9-BCAE6B66B83F}"/>
                  </a:ext>
                </a:extLst>
              </p:cNvPr>
              <p:cNvSpPr/>
              <p:nvPr/>
            </p:nvSpPr>
            <p:spPr>
              <a:xfrm flipV="1">
                <a:off x="188140" y="6357749"/>
                <a:ext cx="123300" cy="7413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Up Arrow 307">
                <a:extLst>
                  <a:ext uri="{FF2B5EF4-FFF2-40B4-BE49-F238E27FC236}">
                    <a16:creationId xmlns:a16="http://schemas.microsoft.com/office/drawing/2014/main" id="{5B746B64-1ADD-A7B8-3ED8-9E1E260CC0B7}"/>
                  </a:ext>
                </a:extLst>
              </p:cNvPr>
              <p:cNvSpPr/>
              <p:nvPr/>
            </p:nvSpPr>
            <p:spPr>
              <a:xfrm>
                <a:off x="186938" y="6269857"/>
                <a:ext cx="123298" cy="74129"/>
              </a:xfrm>
              <a:prstGeom prst="triangle">
                <a:avLst/>
              </a:prstGeom>
              <a:solidFill>
                <a:srgbClr val="00F66F"/>
              </a:solidFill>
              <a:ln>
                <a:solidFill>
                  <a:srgbClr val="FFC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7738BC3-9CEA-1D25-ACF8-16B5A2E49BE7}"/>
                  </a:ext>
                </a:extLst>
              </p:cNvPr>
              <p:cNvSpPr txBox="1"/>
              <p:nvPr/>
            </p:nvSpPr>
            <p:spPr>
              <a:xfrm>
                <a:off x="264583" y="6251011"/>
                <a:ext cx="2179725" cy="19584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tabLst>
                    <a:tab pos="173038" algn="l"/>
                  </a:tabLst>
                </a:pPr>
                <a:r>
                  <a:rPr lang="en-US" sz="700" b="1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% Growth </a:t>
                </a:r>
                <a:r>
                  <a:rPr lang="th-TH" sz="700" b="1" dirty="0"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เปรียบเทียบจากช่วงเดียวกันของปีก่อน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77C9C99-3DA3-935F-B796-F6DC95E0EDAE}"/>
              </a:ext>
            </a:extLst>
          </p:cNvPr>
          <p:cNvGrpSpPr/>
          <p:nvPr/>
        </p:nvGrpSpPr>
        <p:grpSpPr>
          <a:xfrm>
            <a:off x="8377594" y="2972461"/>
            <a:ext cx="3572765" cy="3414722"/>
            <a:chOff x="8377594" y="3079391"/>
            <a:chExt cx="3572765" cy="341472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704CDDF-F613-F161-E58F-3D2D57559424}"/>
                </a:ext>
              </a:extLst>
            </p:cNvPr>
            <p:cNvGrpSpPr/>
            <p:nvPr/>
          </p:nvGrpSpPr>
          <p:grpSpPr>
            <a:xfrm>
              <a:off x="8377594" y="3079391"/>
              <a:ext cx="3572765" cy="3414722"/>
              <a:chOff x="8486817" y="3313197"/>
              <a:chExt cx="3572765" cy="341472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EBE9846-84F0-8753-6B7A-3FC9A1BB4A85}"/>
                  </a:ext>
                </a:extLst>
              </p:cNvPr>
              <p:cNvGrpSpPr/>
              <p:nvPr/>
            </p:nvGrpSpPr>
            <p:grpSpPr>
              <a:xfrm>
                <a:off x="8486817" y="3313197"/>
                <a:ext cx="3572765" cy="3414722"/>
                <a:chOff x="3651604" y="1067640"/>
                <a:chExt cx="3088063" cy="2951463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88DB762-2AE0-5220-9E0B-B0DF48E5C6B8}"/>
                    </a:ext>
                  </a:extLst>
                </p:cNvPr>
                <p:cNvGrpSpPr/>
                <p:nvPr/>
              </p:nvGrpSpPr>
              <p:grpSpPr>
                <a:xfrm>
                  <a:off x="4090621" y="1398775"/>
                  <a:ext cx="2148787" cy="2155179"/>
                  <a:chOff x="4081544" y="1215819"/>
                  <a:chExt cx="2148787" cy="2155179"/>
                </a:xfrm>
              </p:grpSpPr>
              <p:sp>
                <p:nvSpPr>
                  <p:cNvPr id="34" name="Block Arc 33">
                    <a:extLst>
                      <a:ext uri="{FF2B5EF4-FFF2-40B4-BE49-F238E27FC236}">
                        <a16:creationId xmlns:a16="http://schemas.microsoft.com/office/drawing/2014/main" id="{5DF31860-49F5-A8B9-A3B7-B328E874435E}"/>
                      </a:ext>
                    </a:extLst>
                  </p:cNvPr>
                  <p:cNvSpPr/>
                  <p:nvPr/>
                </p:nvSpPr>
                <p:spPr>
                  <a:xfrm rot="7423718" flipH="1">
                    <a:off x="4139422" y="1240684"/>
                    <a:ext cx="2090916" cy="2090903"/>
                  </a:xfrm>
                  <a:prstGeom prst="blockArc">
                    <a:avLst>
                      <a:gd name="adj1" fmla="val 15408309"/>
                      <a:gd name="adj2" fmla="val 19384563"/>
                      <a:gd name="adj3" fmla="val 17437"/>
                    </a:avLst>
                  </a:prstGeom>
                  <a:solidFill>
                    <a:srgbClr val="FF6699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35" name="Block Arc 34">
                    <a:extLst>
                      <a:ext uri="{FF2B5EF4-FFF2-40B4-BE49-F238E27FC236}">
                        <a16:creationId xmlns:a16="http://schemas.microsoft.com/office/drawing/2014/main" id="{B50BF19A-8B5C-0097-0DB2-172903D89BC0}"/>
                      </a:ext>
                    </a:extLst>
                  </p:cNvPr>
                  <p:cNvSpPr/>
                  <p:nvPr/>
                </p:nvSpPr>
                <p:spPr>
                  <a:xfrm rot="17583268">
                    <a:off x="4104121" y="1270586"/>
                    <a:ext cx="2090916" cy="2090903"/>
                  </a:xfrm>
                  <a:prstGeom prst="blockArc">
                    <a:avLst>
                      <a:gd name="adj1" fmla="val 13265834"/>
                      <a:gd name="adj2" fmla="val 16695748"/>
                      <a:gd name="adj3" fmla="val 17760"/>
                    </a:avLst>
                  </a:prstGeom>
                  <a:solidFill>
                    <a:srgbClr val="8439BD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36" name="Block Arc 35">
                    <a:extLst>
                      <a:ext uri="{FF2B5EF4-FFF2-40B4-BE49-F238E27FC236}">
                        <a16:creationId xmlns:a16="http://schemas.microsoft.com/office/drawing/2014/main" id="{9F16F7E1-B904-2F09-B46D-C271CA25CE11}"/>
                      </a:ext>
                    </a:extLst>
                  </p:cNvPr>
                  <p:cNvSpPr/>
                  <p:nvPr/>
                </p:nvSpPr>
                <p:spPr>
                  <a:xfrm rot="1632910">
                    <a:off x="4133765" y="1215819"/>
                    <a:ext cx="2090902" cy="2084996"/>
                  </a:xfrm>
                  <a:prstGeom prst="blockArc">
                    <a:avLst>
                      <a:gd name="adj1" fmla="val 10582763"/>
                      <a:gd name="adj2" fmla="val 18973015"/>
                      <a:gd name="adj3" fmla="val 17553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37" name="Block Arc 36">
                    <a:extLst>
                      <a:ext uri="{FF2B5EF4-FFF2-40B4-BE49-F238E27FC236}">
                        <a16:creationId xmlns:a16="http://schemas.microsoft.com/office/drawing/2014/main" id="{B89767B5-2166-A702-E886-28A2E329E8F4}"/>
                      </a:ext>
                    </a:extLst>
                  </p:cNvPr>
                  <p:cNvSpPr/>
                  <p:nvPr/>
                </p:nvSpPr>
                <p:spPr>
                  <a:xfrm rot="12628537">
                    <a:off x="4081544" y="1228940"/>
                    <a:ext cx="2136070" cy="2136068"/>
                  </a:xfrm>
                  <a:prstGeom prst="blockArc">
                    <a:avLst>
                      <a:gd name="adj1" fmla="val 11577804"/>
                      <a:gd name="adj2" fmla="val 15206410"/>
                      <a:gd name="adj3" fmla="val 17499"/>
                    </a:avLst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38" name="Block Arc 37">
                    <a:extLst>
                      <a:ext uri="{FF2B5EF4-FFF2-40B4-BE49-F238E27FC236}">
                        <a16:creationId xmlns:a16="http://schemas.microsoft.com/office/drawing/2014/main" id="{91ADFE38-DDDB-ACF7-C17E-BE7AD9176873}"/>
                      </a:ext>
                    </a:extLst>
                  </p:cNvPr>
                  <p:cNvSpPr/>
                  <p:nvPr/>
                </p:nvSpPr>
                <p:spPr>
                  <a:xfrm rot="15982232">
                    <a:off x="4093938" y="1234926"/>
                    <a:ext cx="2136079" cy="2136065"/>
                  </a:xfrm>
                  <a:prstGeom prst="blockArc">
                    <a:avLst>
                      <a:gd name="adj1" fmla="val 11545528"/>
                      <a:gd name="adj2" fmla="val 15254172"/>
                      <a:gd name="adj3" fmla="val 17662"/>
                    </a:avLst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EF6B72C-8398-5C0F-C388-2824979917E1}"/>
                      </a:ext>
                    </a:extLst>
                  </p:cNvPr>
                  <p:cNvSpPr/>
                  <p:nvPr/>
                </p:nvSpPr>
                <p:spPr>
                  <a:xfrm rot="247192">
                    <a:off x="4832323" y="1363819"/>
                    <a:ext cx="724298" cy="307831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Up">
                      <a:avLst>
                        <a:gd name="adj" fmla="val 11821901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6</a:t>
                    </a:r>
                    <a:r>
                      <a:rPr lang="th-TH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1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%</a:t>
                    </a:r>
                    <a:endParaRPr lang="th-TH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ECD6A391-FFC6-7524-EEA5-F70B91EF79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01403" y="2163394"/>
                    <a:ext cx="761521" cy="295132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1857118"/>
                      </a:avLst>
                    </a:prstTxWarp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0.</a:t>
                    </a:r>
                    <a:r>
                      <a: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1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%</a:t>
                    </a:r>
                    <a:endParaRPr lang="th-TH" sz="16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778B22A-563A-7657-8EBA-A584D8519870}"/>
                      </a:ext>
                    </a:extLst>
                  </p:cNvPr>
                  <p:cNvSpPr/>
                  <p:nvPr/>
                </p:nvSpPr>
                <p:spPr>
                  <a:xfrm rot="16477821">
                    <a:off x="5541382" y="2221817"/>
                    <a:ext cx="740646" cy="307829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1813760"/>
                      </a:avLst>
                    </a:prstTxWarp>
                    <a:spAutoFit/>
                  </a:bodyPr>
                  <a:lstStyle/>
                  <a:p>
                    <a:r>
                      <a:rPr lang="th-TH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31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%</a:t>
                    </a:r>
                    <a:endParaRPr lang="th-TH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06C8CCC-166D-2C56-37F8-8946DE7AB856}"/>
                      </a:ext>
                    </a:extLst>
                  </p:cNvPr>
                  <p:cNvSpPr/>
                  <p:nvPr/>
                </p:nvSpPr>
                <p:spPr>
                  <a:xfrm rot="2172395">
                    <a:off x="4285226" y="2785895"/>
                    <a:ext cx="805610" cy="261817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3098786"/>
                      </a:avLst>
                    </a:prstTxWarp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4%</a:t>
                    </a:r>
                    <a:endParaRPr lang="th-TH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CEEA011-E35A-C204-2FB5-16A6F98F9EF5}"/>
                      </a:ext>
                    </a:extLst>
                  </p:cNvPr>
                  <p:cNvSpPr/>
                  <p:nvPr/>
                </p:nvSpPr>
                <p:spPr>
                  <a:xfrm rot="20192394">
                    <a:off x="5037860" y="2872834"/>
                    <a:ext cx="756642" cy="314479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1773062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th-TH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3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%</a:t>
                    </a:r>
                    <a:endParaRPr lang="th-TH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B0A9ECEB-6150-A787-6572-5CBF84BD98F0}"/>
                      </a:ext>
                    </a:extLst>
                  </p:cNvPr>
                  <p:cNvSpPr/>
                  <p:nvPr/>
                </p:nvSpPr>
                <p:spPr>
                  <a:xfrm>
                    <a:off x="4460439" y="1566854"/>
                    <a:ext cx="1414356" cy="1414356"/>
                  </a:xfrm>
                  <a:prstGeom prst="ellips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  <a:latin typeface="Kanit" pitchFamily="2" charset="-34"/>
                      <a:cs typeface="Kanit" pitchFamily="2" charset="-34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B7DF9A6-9881-21B8-1C78-79BC420F80E8}"/>
                    </a:ext>
                  </a:extLst>
                </p:cNvPr>
                <p:cNvGrpSpPr/>
                <p:nvPr/>
              </p:nvGrpSpPr>
              <p:grpSpPr>
                <a:xfrm>
                  <a:off x="3651604" y="1635513"/>
                  <a:ext cx="952830" cy="1551894"/>
                  <a:chOff x="3642527" y="1452557"/>
                  <a:chExt cx="952830" cy="1551894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B850126-EAE7-7988-9A5E-50349AB1D0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87104" y="1896198"/>
                    <a:ext cx="1551894" cy="664612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1886724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th-TH" sz="1600" b="1" dirty="0"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ไฟฟ้า</a:t>
                    </a:r>
                    <a:endParaRPr lang="th-TH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endParaRP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1CFE4528-CC0D-7E2F-EE7D-095EB88A9FC4}"/>
                      </a:ext>
                    </a:extLst>
                  </p:cNvPr>
                  <p:cNvGrpSpPr/>
                  <p:nvPr/>
                </p:nvGrpSpPr>
                <p:grpSpPr>
                  <a:xfrm>
                    <a:off x="3642527" y="1635954"/>
                    <a:ext cx="664612" cy="1185098"/>
                    <a:chOff x="3659577" y="1444760"/>
                    <a:chExt cx="664612" cy="1551894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CB8369E8-F494-A1E8-2534-944B1A68868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215936" y="1888401"/>
                      <a:ext cx="1551894" cy="664612"/>
                    </a:xfrm>
                    <a:prstGeom prst="rect">
                      <a:avLst/>
                    </a:prstGeom>
                  </p:spPr>
                  <p:txBody>
                    <a:bodyPr wrap="none">
                      <a:prstTxWarp prst="textArchDown">
                        <a:avLst>
                          <a:gd name="adj" fmla="val 2043081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1BB765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186.2</a:t>
                      </a:r>
                      <a:r>
                        <a:rPr lang="en-US" sz="1600" b="1" dirty="0">
                          <a:solidFill>
                            <a:srgbClr val="1BB765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%</a:t>
                      </a:r>
                      <a:endParaRPr lang="th-TH" sz="1600" b="1" dirty="0">
                        <a:solidFill>
                          <a:srgbClr val="1BB76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p:txBody>
                </p:sp>
                <p:sp>
                  <p:nvSpPr>
                    <p:cNvPr id="32" name="Up Arrow 307">
                      <a:extLst>
                        <a:ext uri="{FF2B5EF4-FFF2-40B4-BE49-F238E27FC236}">
                          <a16:creationId xmlns:a16="http://schemas.microsoft.com/office/drawing/2014/main" id="{E02A1A3D-C808-A131-498C-6FCB0004E512}"/>
                        </a:ext>
                      </a:extLst>
                    </p:cNvPr>
                    <p:cNvSpPr/>
                    <p:nvPr/>
                  </p:nvSpPr>
                  <p:spPr>
                    <a:xfrm rot="6651863">
                      <a:off x="3674803" y="1629212"/>
                      <a:ext cx="182296" cy="125710"/>
                    </a:xfrm>
                    <a:prstGeom prst="triangle">
                      <a:avLst/>
                    </a:prstGeom>
                    <a:solidFill>
                      <a:srgbClr val="00F66F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" tIns="7200" rIns="7200" bIns="7200" rtlCol="0" anchor="ctr"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cs typeface="Kanit" pitchFamily="2" charset="-34"/>
                      </a:endParaRPr>
                    </a:p>
                  </p:txBody>
                </p:sp>
              </p:grp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70A797A-2109-53BF-F436-7F2F0A14E351}"/>
                    </a:ext>
                  </a:extLst>
                </p:cNvPr>
                <p:cNvGrpSpPr/>
                <p:nvPr/>
              </p:nvGrpSpPr>
              <p:grpSpPr>
                <a:xfrm>
                  <a:off x="3793526" y="2834005"/>
                  <a:ext cx="1551890" cy="1185098"/>
                  <a:chOff x="3784449" y="2651049"/>
                  <a:chExt cx="1551890" cy="1185098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4DDA8B4-167D-2033-EF90-B83E01DA3F15}"/>
                      </a:ext>
                    </a:extLst>
                  </p:cNvPr>
                  <p:cNvSpPr/>
                  <p:nvPr/>
                </p:nvSpPr>
                <p:spPr>
                  <a:xfrm rot="2655326">
                    <a:off x="3784449" y="2691968"/>
                    <a:ext cx="1551890" cy="664613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1692813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LPG</a:t>
                    </a:r>
                    <a:endParaRPr lang="th-TH" sz="1600" b="1" dirty="0"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813EFEDF-0EC0-4FDF-FACC-B0A5028A79F3}"/>
                      </a:ext>
                    </a:extLst>
                  </p:cNvPr>
                  <p:cNvGrpSpPr/>
                  <p:nvPr/>
                </p:nvGrpSpPr>
                <p:grpSpPr>
                  <a:xfrm rot="18937871">
                    <a:off x="4108184" y="2651049"/>
                    <a:ext cx="677545" cy="1185098"/>
                    <a:chOff x="3689519" y="1564691"/>
                    <a:chExt cx="677545" cy="1551894"/>
                  </a:xfrm>
                </p:grpSpPr>
                <p:sp>
                  <p:nvSpPr>
                    <p:cNvPr id="28" name="Up Arrow 307">
                      <a:extLst>
                        <a:ext uri="{FF2B5EF4-FFF2-40B4-BE49-F238E27FC236}">
                          <a16:creationId xmlns:a16="http://schemas.microsoft.com/office/drawing/2014/main" id="{15CA958C-6A9F-7D80-FE54-B128750F48F9}"/>
                        </a:ext>
                      </a:extLst>
                    </p:cNvPr>
                    <p:cNvSpPr/>
                    <p:nvPr/>
                  </p:nvSpPr>
                  <p:spPr>
                    <a:xfrm rot="6114435">
                      <a:off x="3661226" y="1890071"/>
                      <a:ext cx="182296" cy="125710"/>
                    </a:xfrm>
                    <a:prstGeom prst="triangle">
                      <a:avLst/>
                    </a:prstGeom>
                    <a:solidFill>
                      <a:srgbClr val="00F66F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" tIns="7200" rIns="7200" bIns="7200" rtlCol="0" anchor="ctr"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cs typeface="Kanit" pitchFamily="2" charset="-34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9062CD4F-56EC-5525-870E-6B2EC87F7E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258811" y="2008332"/>
                      <a:ext cx="1551894" cy="664612"/>
                    </a:xfrm>
                    <a:prstGeom prst="rect">
                      <a:avLst/>
                    </a:prstGeom>
                  </p:spPr>
                  <p:txBody>
                    <a:bodyPr wrap="none">
                      <a:prstTxWarp prst="textArchDown">
                        <a:avLst>
                          <a:gd name="adj" fmla="val 2043081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1BB765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7.5</a:t>
                      </a:r>
                      <a:r>
                        <a:rPr lang="en-US" sz="1600" b="1" dirty="0">
                          <a:solidFill>
                            <a:srgbClr val="1BB765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%</a:t>
                      </a:r>
                      <a:endParaRPr lang="th-TH" sz="1600" b="1" dirty="0">
                        <a:solidFill>
                          <a:srgbClr val="1BB76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p:txBody>
                </p:sp>
              </p:grp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D05D47E-2FD9-133C-7675-D9240231138F}"/>
                    </a:ext>
                  </a:extLst>
                </p:cNvPr>
                <p:cNvSpPr/>
                <p:nvPr/>
              </p:nvSpPr>
              <p:spPr>
                <a:xfrm rot="20295652">
                  <a:off x="4719970" y="3011516"/>
                  <a:ext cx="1551890" cy="664613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>
                      <a:gd name="adj" fmla="val 2389533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Kanit" pitchFamily="2" charset="-34"/>
                      <a:ea typeface="Tahoma" pitchFamily="34" charset="0"/>
                      <a:cs typeface="Kanit" pitchFamily="2" charset="-34"/>
                    </a:rPr>
                    <a:t>NGV</a:t>
                  </a:r>
                  <a:endParaRPr lang="th-TH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" pitchFamily="2" charset="-34"/>
                    <a:ea typeface="Tahoma" pitchFamily="34" charset="0"/>
                    <a:cs typeface="Kanit" pitchFamily="2" charset="-34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ACFEA22-36F7-A945-0F2B-13AB3307943B}"/>
                    </a:ext>
                  </a:extLst>
                </p:cNvPr>
                <p:cNvGrpSpPr/>
                <p:nvPr/>
              </p:nvGrpSpPr>
              <p:grpSpPr>
                <a:xfrm rot="21385056">
                  <a:off x="5775349" y="1873478"/>
                  <a:ext cx="964318" cy="1551890"/>
                  <a:chOff x="5756149" y="1682976"/>
                  <a:chExt cx="964318" cy="1551890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D8D6E83-67E8-CD09-BB33-BBF8F0DDA64C}"/>
                      </a:ext>
                    </a:extLst>
                  </p:cNvPr>
                  <p:cNvSpPr/>
                  <p:nvPr/>
                </p:nvSpPr>
                <p:spPr>
                  <a:xfrm rot="16913229">
                    <a:off x="5312511" y="2126614"/>
                    <a:ext cx="1551890" cy="664613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Down">
                      <a:avLst>
                        <a:gd name="adj" fmla="val 211755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th-TH" sz="1600" b="1" dirty="0"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กลุ่มเบนซิน</a:t>
                    </a:r>
                    <a:endParaRPr lang="th-TH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" pitchFamily="2" charset="-34"/>
                      <a:ea typeface="Tahoma" panose="020B0604030504040204" pitchFamily="34" charset="0"/>
                      <a:cs typeface="Kanit" pitchFamily="2" charset="-34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D954B477-F008-970B-241A-CA6091AE17E1}"/>
                      </a:ext>
                    </a:extLst>
                  </p:cNvPr>
                  <p:cNvGrpSpPr/>
                  <p:nvPr/>
                </p:nvGrpSpPr>
                <p:grpSpPr>
                  <a:xfrm rot="11380183">
                    <a:off x="6006736" y="1834404"/>
                    <a:ext cx="713731" cy="1185098"/>
                    <a:chOff x="3670961" y="1730849"/>
                    <a:chExt cx="713731" cy="1551894"/>
                  </a:xfrm>
                </p:grpSpPr>
                <p:sp>
                  <p:nvSpPr>
                    <p:cNvPr id="20" name="Up Arrow 307">
                      <a:extLst>
                        <a:ext uri="{FF2B5EF4-FFF2-40B4-BE49-F238E27FC236}">
                          <a16:creationId xmlns:a16="http://schemas.microsoft.com/office/drawing/2014/main" id="{B0B69353-2A5A-EDE7-DBB6-D60F7E97EDA7}"/>
                        </a:ext>
                      </a:extLst>
                    </p:cNvPr>
                    <p:cNvSpPr/>
                    <p:nvPr/>
                  </p:nvSpPr>
                  <p:spPr>
                    <a:xfrm rot="5228212">
                      <a:off x="3642668" y="2106466"/>
                      <a:ext cx="182296" cy="125710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" tIns="7200" rIns="7200" bIns="7200" rtlCol="0" anchor="ctr"/>
                    <a:lstStyle/>
                    <a:p>
                      <a:pPr algn="ctr"/>
                      <a:endParaRPr lang="en-US" sz="105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cs typeface="Kanit" pitchFamily="2" charset="-34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B0B5859-62C8-22C7-64CB-81BD4242E6B2}"/>
                        </a:ext>
                      </a:extLst>
                    </p:cNvPr>
                    <p:cNvSpPr/>
                    <p:nvPr/>
                  </p:nvSpPr>
                  <p:spPr>
                    <a:xfrm rot="5037674">
                      <a:off x="3276439" y="2174490"/>
                      <a:ext cx="1551894" cy="664612"/>
                    </a:xfrm>
                    <a:prstGeom prst="rect">
                      <a:avLst/>
                    </a:prstGeom>
                  </p:spPr>
                  <p:txBody>
                    <a:bodyPr wrap="none">
                      <a:prstTxWarp prst="textArchDown">
                        <a:avLst>
                          <a:gd name="adj" fmla="val 1419491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00B050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0.3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Kanit" pitchFamily="2" charset="-34"/>
                          <a:ea typeface="Tahoma" pitchFamily="34" charset="0"/>
                          <a:cs typeface="Kanit" pitchFamily="2" charset="-34"/>
                        </a:rPr>
                        <a:t>%</a:t>
                      </a:r>
                      <a:endParaRPr lang="th-TH" sz="16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Tahoma" panose="020B0604030504040204" pitchFamily="34" charset="0"/>
                        <a:cs typeface="Kanit" pitchFamily="2" charset="-34"/>
                      </a:endParaRPr>
                    </a:p>
                  </p:txBody>
                </p: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E6417BE-63D4-2FED-D99C-7E9000807AF6}"/>
                    </a:ext>
                  </a:extLst>
                </p:cNvPr>
                <p:cNvGrpSpPr/>
                <p:nvPr/>
              </p:nvGrpSpPr>
              <p:grpSpPr>
                <a:xfrm>
                  <a:off x="4401647" y="1067640"/>
                  <a:ext cx="1616729" cy="890693"/>
                  <a:chOff x="4392570" y="884684"/>
                  <a:chExt cx="1616729" cy="89069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5721CAD-9203-426B-B93A-D690C5CD2B07}"/>
                      </a:ext>
                    </a:extLst>
                  </p:cNvPr>
                  <p:cNvSpPr/>
                  <p:nvPr/>
                </p:nvSpPr>
                <p:spPr>
                  <a:xfrm>
                    <a:off x="4392570" y="884684"/>
                    <a:ext cx="1551884" cy="664616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Up">
                      <a:avLst>
                        <a:gd name="adj" fmla="val 12553672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th-TH" sz="1600" b="1" dirty="0">
                        <a:latin typeface="Kanit" pitchFamily="2" charset="-34"/>
                        <a:ea typeface="Tahoma" pitchFamily="34" charset="0"/>
                        <a:cs typeface="Kanit" pitchFamily="2" charset="-34"/>
                      </a:rPr>
                      <a:t>กลุ่มดีเซล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FB077BE7-BC38-0403-AC1C-FB93DCB060EA}"/>
                      </a:ext>
                    </a:extLst>
                  </p:cNvPr>
                  <p:cNvSpPr/>
                  <p:nvPr/>
                </p:nvSpPr>
                <p:spPr>
                  <a:xfrm rot="364226">
                    <a:off x="4457415" y="1110761"/>
                    <a:ext cx="1551884" cy="664616"/>
                  </a:xfrm>
                  <a:prstGeom prst="rect">
                    <a:avLst/>
                  </a:prstGeom>
                </p:spPr>
                <p:txBody>
                  <a:bodyPr wrap="none">
                    <a:prstTxWarp prst="textArchUp">
                      <a:avLst>
                        <a:gd name="adj" fmla="val 12553672"/>
                      </a:avLst>
                    </a:prstTxWarp>
                    <a:spAutoFit/>
                  </a:bodyPr>
                  <a:lstStyle/>
                  <a:p>
                    <a:pPr algn="ctr"/>
                    <a:endParaRPr lang="th-TH" sz="1600" b="1" dirty="0">
                      <a:solidFill>
                        <a:schemeClr val="bg1"/>
                      </a:solidFill>
                      <a:latin typeface="Kanit" pitchFamily="2" charset="-34"/>
                      <a:ea typeface="Tahoma" pitchFamily="34" charset="0"/>
                      <a:cs typeface="Kanit" pitchFamily="2" charset="-34"/>
                    </a:endParaRPr>
                  </a:p>
                </p:txBody>
              </p:sp>
            </p:grp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7808B67-BB0F-C196-A5CA-637DA6DAC0F0}"/>
                  </a:ext>
                </a:extLst>
              </p:cNvPr>
              <p:cNvSpPr/>
              <p:nvPr/>
            </p:nvSpPr>
            <p:spPr>
              <a:xfrm>
                <a:off x="9866857" y="4034605"/>
                <a:ext cx="837983" cy="125626"/>
              </a:xfrm>
              <a:prstGeom prst="rect">
                <a:avLst/>
              </a:prstGeom>
            </p:spPr>
            <p:txBody>
              <a:bodyPr wrap="none">
                <a:prstTxWarp prst="textArchUp">
                  <a:avLst>
                    <a:gd name="adj" fmla="val 10790115"/>
                  </a:avLst>
                </a:prstTxWarp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%</a:t>
                </a:r>
                <a:r>
                  <a:rPr lang="en-US" sz="1000" b="1" dirty="0">
                    <a:solidFill>
                      <a:schemeClr val="bg1"/>
                    </a:solidFill>
                    <a:latin typeface="Kanit" pitchFamily="2" charset="-34"/>
                    <a:ea typeface="Tahoma" pitchFamily="34" charset="0"/>
                    <a:cs typeface="Kanit" pitchFamily="2" charset="-34"/>
                  </a:rPr>
                  <a:t>Share</a:t>
                </a:r>
                <a:endParaRPr lang="th-TH" sz="800" b="1" dirty="0">
                  <a:solidFill>
                    <a:schemeClr val="bg1"/>
                  </a:solidFill>
                  <a:latin typeface="Kanit" pitchFamily="2" charset="-34"/>
                  <a:ea typeface="Tahoma" pitchFamily="34" charset="0"/>
                  <a:cs typeface="Kanit" pitchFamily="2" charset="-34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15E80A-A1B6-1906-342D-42A01D5FA67E}"/>
                </a:ext>
              </a:extLst>
            </p:cNvPr>
            <p:cNvSpPr txBox="1"/>
            <p:nvPr/>
          </p:nvSpPr>
          <p:spPr>
            <a:xfrm>
              <a:off x="9209842" y="4269512"/>
              <a:ext cx="1911741" cy="406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27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,</a:t>
              </a: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344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 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ktoe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359856A-C731-21AF-A5BF-19BB900C7E1F}"/>
              </a:ext>
            </a:extLst>
          </p:cNvPr>
          <p:cNvGrpSpPr/>
          <p:nvPr/>
        </p:nvGrpSpPr>
        <p:grpSpPr>
          <a:xfrm>
            <a:off x="1718142" y="2579187"/>
            <a:ext cx="5917227" cy="2594538"/>
            <a:chOff x="1718142" y="2579187"/>
            <a:chExt cx="5917227" cy="259453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B617D72-3D91-779D-723C-D89609309EC9}"/>
                </a:ext>
              </a:extLst>
            </p:cNvPr>
            <p:cNvGrpSpPr/>
            <p:nvPr/>
          </p:nvGrpSpPr>
          <p:grpSpPr>
            <a:xfrm>
              <a:off x="1718142" y="2581553"/>
              <a:ext cx="2458463" cy="2592172"/>
              <a:chOff x="1718142" y="2581553"/>
              <a:chExt cx="2458463" cy="259217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749230C-F327-0CCC-B746-B05082FDB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8142" y="2581553"/>
                <a:ext cx="245846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2112065-8635-49F5-7951-EFC70A716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8142" y="3234771"/>
                <a:ext cx="245846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764D3FE-6483-2175-4FB2-974AF919A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8142" y="3872236"/>
                <a:ext cx="245846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927B8D2-8EA7-2876-EEF5-5B94ADBEB8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8142" y="4521311"/>
                <a:ext cx="245846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508FCDE-9CEC-385D-8034-E24ACB702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8142" y="5173725"/>
                <a:ext cx="2458463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86AD9E5-0111-75CC-A0FC-A6DC2318A013}"/>
                </a:ext>
              </a:extLst>
            </p:cNvPr>
            <p:cNvGrpSpPr/>
            <p:nvPr/>
          </p:nvGrpSpPr>
          <p:grpSpPr>
            <a:xfrm>
              <a:off x="4589842" y="2579187"/>
              <a:ext cx="1243799" cy="1942124"/>
              <a:chOff x="4589842" y="2579187"/>
              <a:chExt cx="1243799" cy="1942124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E3F4117-6888-3268-1658-D4E0A1FAC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9842" y="4521311"/>
                <a:ext cx="124379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F085BB1-FC20-51A1-7A22-547D451D1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9842" y="3892158"/>
                <a:ext cx="124379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6DBAAE7-26D4-7791-D82D-DF7F294F5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9842" y="3222798"/>
                <a:ext cx="124379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46B3848-5242-A075-FA8F-C9BD0E603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9842" y="2579187"/>
                <a:ext cx="124379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CBB51AB-F3E1-2649-987E-39FBF10A9106}"/>
                </a:ext>
              </a:extLst>
            </p:cNvPr>
            <p:cNvGrpSpPr/>
            <p:nvPr/>
          </p:nvGrpSpPr>
          <p:grpSpPr>
            <a:xfrm>
              <a:off x="6309360" y="2579187"/>
              <a:ext cx="1326009" cy="1942124"/>
              <a:chOff x="6309360" y="2579187"/>
              <a:chExt cx="1326009" cy="1942124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61D6160-F84E-CB4A-2250-F648599CA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9360" y="2579187"/>
                <a:ext cx="132600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D3245EB-443F-0A28-4AD9-CDB89D6789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9360" y="3222798"/>
                <a:ext cx="132600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12B5B8F-9E33-8B39-4B6A-6FEBE5504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9360" y="3892158"/>
                <a:ext cx="132600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1550603-AFEC-8690-8C36-13BD15B0D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9360" y="4521311"/>
                <a:ext cx="132600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1931E0C-8765-4E88-8603-32E3E130254B}"/>
              </a:ext>
            </a:extLst>
          </p:cNvPr>
          <p:cNvSpPr/>
          <p:nvPr/>
        </p:nvSpPr>
        <p:spPr>
          <a:xfrm>
            <a:off x="9690630" y="3041286"/>
            <a:ext cx="86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>
              <a:defRPr/>
            </a:pPr>
            <a:r>
              <a:rPr lang="th-TH" sz="16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 panose="05040102010807070707" pitchFamily="18" charset="2"/>
              </a:rPr>
              <a:t></a:t>
            </a:r>
            <a:r>
              <a:rPr lang="en-US" sz="1600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0.1</a:t>
            </a:r>
            <a:r>
              <a:rPr lang="en-US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%</a:t>
            </a:r>
            <a:endParaRPr lang="th-TH" sz="1600" b="1" dirty="0">
              <a:solidFill>
                <a:srgbClr val="FF00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  <a:sym typeface="Wingdings 3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FA76ACD-0F53-48DD-9413-2B682871B88F}"/>
              </a:ext>
            </a:extLst>
          </p:cNvPr>
          <p:cNvSpPr/>
          <p:nvPr/>
        </p:nvSpPr>
        <p:spPr>
          <a:xfrm>
            <a:off x="9452291" y="4536849"/>
            <a:ext cx="1284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th-TH" sz="2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 panose="05040102010807070707" pitchFamily="18" charset="2"/>
              </a:rPr>
              <a:t></a:t>
            </a:r>
            <a:r>
              <a:rPr lang="en-US" sz="2400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0.3</a:t>
            </a:r>
            <a:r>
              <a:rPr lang="en-US" sz="24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%</a:t>
            </a:r>
            <a:endParaRPr lang="th-TH" sz="2400" b="1" dirty="0">
              <a:solidFill>
                <a:srgbClr val="FF00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  <a:sym typeface="Wingdings 3"/>
            </a:endParaRPr>
          </a:p>
        </p:txBody>
      </p: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C1F30CD1-5C11-448E-880A-1AA288D3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595" y="6344804"/>
            <a:ext cx="2844800" cy="365125"/>
          </a:xfrm>
        </p:spPr>
        <p:txBody>
          <a:bodyPr/>
          <a:lstStyle/>
          <a:p>
            <a:r>
              <a:rPr lang="en-US" sz="1100" dirty="0">
                <a:latin typeface="Kanit" pitchFamily="2" charset="-34"/>
                <a:cs typeface="Kanit" pitchFamily="2" charset="-34"/>
              </a:rPr>
              <a:t>8</a:t>
            </a: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79C1B4B8-D3BE-4252-AF62-B7E58CA66794}"/>
              </a:ext>
            </a:extLst>
          </p:cNvPr>
          <p:cNvSpPr/>
          <p:nvPr/>
        </p:nvSpPr>
        <p:spPr>
          <a:xfrm>
            <a:off x="6179310" y="5398056"/>
            <a:ext cx="1507774" cy="305382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931E0C-8765-4E88-8603-32E3E130254B}"/>
              </a:ext>
            </a:extLst>
          </p:cNvPr>
          <p:cNvSpPr/>
          <p:nvPr/>
        </p:nvSpPr>
        <p:spPr>
          <a:xfrm rot="20462400">
            <a:off x="10181990" y="5991364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>
              <a:defRPr/>
            </a:pPr>
            <a:r>
              <a:rPr lang="th-TH" sz="16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 panose="05040102010807070707" pitchFamily="18" charset="2"/>
              </a:rPr>
              <a:t></a:t>
            </a:r>
            <a:r>
              <a:rPr lang="en-US" sz="1600" dirty="0">
                <a:solidFill>
                  <a:srgbClr val="0066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16.3</a:t>
            </a:r>
            <a:r>
              <a:rPr lang="en-US" b="1" dirty="0">
                <a:solidFill>
                  <a:srgbClr val="FF0000"/>
                </a:solidFill>
                <a:latin typeface="Kanit" pitchFamily="2" charset="-34"/>
                <a:ea typeface="Tahoma" panose="020B0604030504040204" pitchFamily="34" charset="0"/>
                <a:cs typeface="Kanit" pitchFamily="2" charset="-34"/>
                <a:sym typeface="Wingdings 3"/>
              </a:rPr>
              <a:t>%</a:t>
            </a:r>
            <a:endParaRPr lang="th-TH" sz="1600" b="1" dirty="0">
              <a:solidFill>
                <a:srgbClr val="FF0000"/>
              </a:solidFill>
              <a:latin typeface="Kanit" pitchFamily="2" charset="-34"/>
              <a:ea typeface="Tahoma" panose="020B0604030504040204" pitchFamily="34" charset="0"/>
              <a:cs typeface="Kanit" pitchFamily="2" charset="-34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90899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61A6-FF11-4D4A-AEC1-F2168AB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AA5BD-DF23-49E7-9939-91155F47E772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9498C10-AC6D-42CA-925F-640C89DCBBF5}"/>
              </a:ext>
            </a:extLst>
          </p:cNvPr>
          <p:cNvSpPr/>
          <p:nvPr/>
        </p:nvSpPr>
        <p:spPr>
          <a:xfrm>
            <a:off x="2358879" y="6715"/>
            <a:ext cx="8624201" cy="735301"/>
          </a:xfrm>
          <a:prstGeom prst="parallelogram">
            <a:avLst>
              <a:gd name="adj" fmla="val 4610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B845D-85AB-49DE-877F-BBC29DF45CF9}"/>
              </a:ext>
            </a:extLst>
          </p:cNvPr>
          <p:cNvSpPr txBox="1"/>
          <p:nvPr/>
        </p:nvSpPr>
        <p:spPr>
          <a:xfrm>
            <a:off x="2944386" y="108315"/>
            <a:ext cx="737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Kanit" pitchFamily="2" charset="-34"/>
                <a:cs typeface="Kanit" pitchFamily="2" charset="-34"/>
              </a:rPr>
              <a:t>สถานการณ์น้ำมันเชื้อเพลิงชีวภาพ</a:t>
            </a:r>
            <a:endParaRPr lang="en-US" sz="40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40368B7-E1FD-47BD-8BDD-622080E7F86D}"/>
              </a:ext>
            </a:extLst>
          </p:cNvPr>
          <p:cNvSpPr txBox="1">
            <a:spLocks noChangeArrowheads="1"/>
          </p:cNvSpPr>
          <p:nvPr/>
        </p:nvSpPr>
        <p:spPr>
          <a:xfrm>
            <a:off x="1076458" y="577410"/>
            <a:ext cx="5411088" cy="122692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6600" b="1" dirty="0">
                <a:solidFill>
                  <a:schemeClr val="accent5">
                    <a:lumMod val="50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เอทานอล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9A6F0-82E3-49AC-9100-FE684904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599" y="555878"/>
            <a:ext cx="1938018" cy="1505728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AA5CE3B3-B11D-433E-A687-B304C51D1BDC}"/>
              </a:ext>
            </a:extLst>
          </p:cNvPr>
          <p:cNvSpPr txBox="1">
            <a:spLocks noChangeArrowheads="1"/>
          </p:cNvSpPr>
          <p:nvPr/>
        </p:nvSpPr>
        <p:spPr>
          <a:xfrm>
            <a:off x="6772154" y="671768"/>
            <a:ext cx="5411088" cy="122692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6600" b="1" dirty="0">
                <a:solidFill>
                  <a:schemeClr val="accent5">
                    <a:lumMod val="50000"/>
                  </a:schemeClr>
                </a:solidFill>
                <a:latin typeface="Kanit" pitchFamily="2" charset="-34"/>
                <a:ea typeface="Tahoma" pitchFamily="34" charset="0"/>
                <a:cs typeface="Kanit" pitchFamily="2" charset="-34"/>
              </a:rPr>
              <a:t>ไบโอดีเซล</a:t>
            </a:r>
          </a:p>
        </p:txBody>
      </p:sp>
      <p:pic>
        <p:nvPicPr>
          <p:cNvPr id="1028" name="Picture 4" descr="ชีวภาพ, Renewable พลังงาน, ไบ โอ ดีเซล png - png ชีวภาพ, Renewable พลังงาน,  ไบ โอ ดีเซล icon vector">
            <a:extLst>
              <a:ext uri="{FF2B5EF4-FFF2-40B4-BE49-F238E27FC236}">
                <a16:creationId xmlns:a16="http://schemas.microsoft.com/office/drawing/2014/main" id="{7688B6F6-B6F2-48F6-855C-A7E94B1DC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3812" y="-28330"/>
            <a:ext cx="2263460" cy="15089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A48A2030-313C-4514-8080-9EFB8601A589}"/>
              </a:ext>
            </a:extLst>
          </p:cNvPr>
          <p:cNvSpPr/>
          <p:nvPr/>
        </p:nvSpPr>
        <p:spPr>
          <a:xfrm>
            <a:off x="151181" y="86129"/>
            <a:ext cx="2227337" cy="451121"/>
          </a:xfrm>
          <a:custGeom>
            <a:avLst/>
            <a:gdLst/>
            <a:ahLst/>
            <a:cxnLst/>
            <a:rect l="l" t="t" r="r" b="b"/>
            <a:pathLst>
              <a:path w="6771459" h="1532680">
                <a:moveTo>
                  <a:pt x="0" y="0"/>
                </a:moveTo>
                <a:lnTo>
                  <a:pt x="6771459" y="0"/>
                </a:lnTo>
                <a:lnTo>
                  <a:pt x="6771459" y="1532680"/>
                </a:lnTo>
                <a:lnTo>
                  <a:pt x="0" y="153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8B610C7-6575-4322-803F-2CD4463CC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606158"/>
              </p:ext>
            </p:extLst>
          </p:nvPr>
        </p:nvGraphicFramePr>
        <p:xfrm>
          <a:off x="551385" y="1614876"/>
          <a:ext cx="4608512" cy="263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4064908492"/>
              </p:ext>
            </p:extLst>
          </p:nvPr>
        </p:nvGraphicFramePr>
        <p:xfrm>
          <a:off x="263352" y="3925435"/>
          <a:ext cx="5184576" cy="274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B610C7-6575-4322-803F-2CD4463CC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619410"/>
              </p:ext>
            </p:extLst>
          </p:nvPr>
        </p:nvGraphicFramePr>
        <p:xfrm>
          <a:off x="6670979" y="1698827"/>
          <a:ext cx="4825621" cy="268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084345402"/>
              </p:ext>
            </p:extLst>
          </p:nvPr>
        </p:nvGraphicFramePr>
        <p:xfrm>
          <a:off x="6487546" y="3939419"/>
          <a:ext cx="5009053" cy="274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A13501E-DF4C-41D9-95EB-45A2F46D4EAB}"/>
              </a:ext>
            </a:extLst>
          </p:cNvPr>
          <p:cNvSpPr txBox="1">
            <a:spLocks/>
          </p:cNvSpPr>
          <p:nvPr/>
        </p:nvSpPr>
        <p:spPr>
          <a:xfrm>
            <a:off x="9042400" y="6362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Kanit" pitchFamily="2" charset="-34"/>
                <a:cs typeface="Kanit" pitchFamily="2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0176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5">
    <a:dk1>
      <a:srgbClr val="004E66"/>
    </a:dk1>
    <a:lt1>
      <a:srgbClr val="FFFFFF"/>
    </a:lt1>
    <a:dk2>
      <a:srgbClr val="004E66"/>
    </a:dk2>
    <a:lt2>
      <a:srgbClr val="FFFFFF"/>
    </a:lt2>
    <a:accent1>
      <a:srgbClr val="A8D4EA"/>
    </a:accent1>
    <a:accent2>
      <a:srgbClr val="004E66"/>
    </a:accent2>
    <a:accent3>
      <a:srgbClr val="DA5019"/>
    </a:accent3>
    <a:accent4>
      <a:srgbClr val="EDAD0B"/>
    </a:accent4>
    <a:accent5>
      <a:srgbClr val="399BCC"/>
    </a:accent5>
    <a:accent6>
      <a:srgbClr val="FFFFFF"/>
    </a:accent6>
    <a:hlink>
      <a:srgbClr val="990033"/>
    </a:hlink>
    <a:folHlink>
      <a:srgbClr val="FFFFFF"/>
    </a:folHlink>
  </a:clrScheme>
  <a:fontScheme name="Custom 13">
    <a:majorFont>
      <a:latin typeface="TH SarabunPSK"/>
      <a:ea typeface=""/>
      <a:cs typeface="TH SarabunPSK"/>
    </a:majorFont>
    <a:minorFont>
      <a:latin typeface="TH SarabunPSK"/>
      <a:ea typeface=""/>
      <a:cs typeface="TH SarabunPSK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19176</TotalTime>
  <Words>4001</Words>
  <Application>Microsoft Office PowerPoint</Application>
  <PresentationFormat>Widescreen</PresentationFormat>
  <Paragraphs>977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Tahoma</vt:lpstr>
      <vt:lpstr>Wingdings</vt:lpstr>
      <vt:lpstr>Wingdings 3</vt:lpstr>
      <vt:lpstr>Arial Unicode MS</vt:lpstr>
      <vt:lpstr>STZhongsong</vt:lpstr>
      <vt:lpstr>Calibri</vt:lpstr>
      <vt:lpstr>Cordia New</vt:lpstr>
      <vt:lpstr>맑은 고딕</vt:lpstr>
      <vt:lpstr>Sukhumvit Set</vt:lpstr>
      <vt:lpstr>TH SarabunPSK</vt:lpstr>
      <vt:lpstr>Kanit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Sukanlaya Trewitthayanurak</cp:lastModifiedBy>
  <cp:revision>1622</cp:revision>
  <cp:lastPrinted>2025-02-28T04:51:37Z</cp:lastPrinted>
  <dcterms:created xsi:type="dcterms:W3CDTF">2014-05-20T10:47:17Z</dcterms:created>
  <dcterms:modified xsi:type="dcterms:W3CDTF">2025-06-26T03:08:04Z</dcterms:modified>
</cp:coreProperties>
</file>