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7" r:id="rId2"/>
    <p:sldId id="328" r:id="rId3"/>
    <p:sldId id="364" r:id="rId4"/>
    <p:sldId id="298" r:id="rId5"/>
    <p:sldId id="365" r:id="rId6"/>
    <p:sldId id="366" r:id="rId7"/>
    <p:sldId id="368" r:id="rId8"/>
    <p:sldId id="367" r:id="rId9"/>
    <p:sldId id="369" r:id="rId10"/>
    <p:sldId id="363" r:id="rId11"/>
    <p:sldId id="370" r:id="rId12"/>
    <p:sldId id="371" r:id="rId13"/>
    <p:sldId id="372" r:id="rId14"/>
  </p:sldIdLst>
  <p:sldSz cx="9144000" cy="6858000" type="screen4x3"/>
  <p:notesSz cx="68199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467AB8"/>
    <a:srgbClr val="3E6CA4"/>
    <a:srgbClr val="4374AF"/>
    <a:srgbClr val="FFD5D5"/>
    <a:srgbClr val="FF9999"/>
    <a:srgbClr val="339933"/>
    <a:srgbClr val="0000CC"/>
    <a:srgbClr val="FF7C80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>
        <p:scale>
          <a:sx n="77" d="100"/>
          <a:sy n="77" d="100"/>
        </p:scale>
        <p:origin x="-109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6034" cy="496490"/>
          </a:xfrm>
          <a:prstGeom prst="rect">
            <a:avLst/>
          </a:prstGeom>
        </p:spPr>
        <p:txBody>
          <a:bodyPr vert="horz" lIns="91484" tIns="45742" rIns="91484" bIns="45742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276" y="0"/>
            <a:ext cx="2956034" cy="496490"/>
          </a:xfrm>
          <a:prstGeom prst="rect">
            <a:avLst/>
          </a:prstGeom>
        </p:spPr>
        <p:txBody>
          <a:bodyPr vert="horz" lIns="91484" tIns="45742" rIns="91484" bIns="45742" rtlCol="0"/>
          <a:lstStyle>
            <a:lvl1pPr algn="r">
              <a:defRPr sz="1200"/>
            </a:lvl1pPr>
          </a:lstStyle>
          <a:p>
            <a:fld id="{61888DD0-F2F5-4092-ADF9-E15D62FF1764}" type="datetimeFigureOut">
              <a:rPr lang="th-TH" smtClean="0"/>
              <a:pPr/>
              <a:t>20/12/64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0627"/>
            <a:ext cx="2956034" cy="496489"/>
          </a:xfrm>
          <a:prstGeom prst="rect">
            <a:avLst/>
          </a:prstGeom>
        </p:spPr>
        <p:txBody>
          <a:bodyPr vert="horz" lIns="91484" tIns="45742" rIns="91484" bIns="45742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276" y="9420627"/>
            <a:ext cx="2956034" cy="496489"/>
          </a:xfrm>
          <a:prstGeom prst="rect">
            <a:avLst/>
          </a:prstGeom>
        </p:spPr>
        <p:txBody>
          <a:bodyPr vert="horz" lIns="91484" tIns="45742" rIns="91484" bIns="45742" rtlCol="0" anchor="b"/>
          <a:lstStyle>
            <a:lvl1pPr algn="r">
              <a:defRPr sz="1200"/>
            </a:lvl1pPr>
          </a:lstStyle>
          <a:p>
            <a:fld id="{09C98456-ECD5-475A-9B52-CDC6D7A127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1402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6034" cy="496490"/>
          </a:xfrm>
          <a:prstGeom prst="rect">
            <a:avLst/>
          </a:prstGeom>
        </p:spPr>
        <p:txBody>
          <a:bodyPr vert="horz" lIns="91474" tIns="45737" rIns="91474" bIns="4573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2277" y="0"/>
            <a:ext cx="2956034" cy="496490"/>
          </a:xfrm>
          <a:prstGeom prst="rect">
            <a:avLst/>
          </a:prstGeom>
        </p:spPr>
        <p:txBody>
          <a:bodyPr vert="horz" lIns="91474" tIns="45737" rIns="91474" bIns="45737" rtlCol="0"/>
          <a:lstStyle>
            <a:lvl1pPr algn="r">
              <a:defRPr sz="1200"/>
            </a:lvl1pPr>
          </a:lstStyle>
          <a:p>
            <a:fld id="{E933BBF7-E64D-486C-BED8-E9B1A1BBF080}" type="datetimeFigureOut">
              <a:rPr lang="th-TH" smtClean="0"/>
              <a:pPr/>
              <a:t>20/12/64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2950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74" tIns="45737" rIns="91474" bIns="45737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677" y="4711108"/>
            <a:ext cx="5456557" cy="4463652"/>
          </a:xfrm>
          <a:prstGeom prst="rect">
            <a:avLst/>
          </a:prstGeom>
        </p:spPr>
        <p:txBody>
          <a:bodyPr vert="horz" lIns="91474" tIns="45737" rIns="91474" bIns="4573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0628"/>
            <a:ext cx="2956034" cy="496489"/>
          </a:xfrm>
          <a:prstGeom prst="rect">
            <a:avLst/>
          </a:prstGeom>
        </p:spPr>
        <p:txBody>
          <a:bodyPr vert="horz" lIns="91474" tIns="45737" rIns="91474" bIns="4573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2277" y="9420628"/>
            <a:ext cx="2956034" cy="496489"/>
          </a:xfrm>
          <a:prstGeom prst="rect">
            <a:avLst/>
          </a:prstGeom>
        </p:spPr>
        <p:txBody>
          <a:bodyPr vert="horz" lIns="91474" tIns="45737" rIns="91474" bIns="45737" rtlCol="0" anchor="b"/>
          <a:lstStyle>
            <a:lvl1pPr algn="r">
              <a:defRPr sz="1200"/>
            </a:lvl1pPr>
          </a:lstStyle>
          <a:p>
            <a:fld id="{65E1D40D-9556-4927-8509-2291EC4FED8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408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3310" indent="-285888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553" indent="-228711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973" indent="-228711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8395" indent="-228711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5814" indent="-2287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3235" indent="-2287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30656" indent="-2287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8077" indent="-2287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 sz="1200" b="0" dirty="0">
              <a:cs typeface="Angsana New" pitchFamily="18" charset="-34"/>
            </a:endParaRP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3310" indent="-285888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553" indent="-228711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973" indent="-228711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8395" indent="-228711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5814" indent="-2287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3235" indent="-2287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30656" indent="-2287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8077" indent="-228711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fld id="{28E8320A-6E9A-4121-B136-B91A244C3C98}" type="slidenum">
              <a:rPr lang="en-US" altLang="en-US" sz="1200" b="0">
                <a:cs typeface="Angsana New" pitchFamily="18" charset="-34"/>
              </a:rPr>
              <a:pPr eaLnBrk="1" hangingPunct="1"/>
              <a:t>1</a:t>
            </a:fld>
            <a:endParaRPr lang="th-TH" altLang="en-US" sz="1200" b="0"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51432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721F-4C2B-4DED-8B8E-E1C6DE955CE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38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A0B10D-94BC-4634-92C1-17DA8EB50F0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355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46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F6F1D3-8C5A-4147-8224-15D6E94DEE6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6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C721F-4C2B-4DED-8B8E-E1C6DE955CE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38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>
                <a:solidFill>
                  <a:prstClr val="black"/>
                </a:solidFill>
              </a:rPr>
              <a:pPr/>
              <a:t>3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10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spcBef>
                <a:spcPts val="300"/>
              </a:spcBef>
            </a:pP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B10D-94BC-4634-92C1-17DA8EB50F0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62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10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>
                <a:solidFill>
                  <a:prstClr val="black"/>
                </a:solidFill>
              </a:rPr>
              <a:pPr/>
              <a:t>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23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18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58">
              <a:defRPr/>
            </a:pPr>
            <a:r>
              <a:rPr lang="th-TH" b="1" i="1" dirty="0"/>
              <a:t> 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1D40D-9556-4927-8509-2291EC4FED81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89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 sz="1200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96CE5E-6B34-4B85-A1EA-7B60B9EF6254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263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5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6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9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h-TH" noProof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fld id="{9804ABF4-E060-42C6-96FA-389D558B5D6D}" type="datetime1">
              <a:rPr lang="en-GB" smtClean="0">
                <a:solidFill>
                  <a:prstClr val="black"/>
                </a:solidFill>
              </a:rPr>
              <a:pPr>
                <a:defRPr/>
              </a:pPr>
              <a:t>20/12/2021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9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8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8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66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6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9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01B5-18C5-4F87-9471-51443DC3ABA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8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201B5-18C5-4F87-9471-51443DC3ABA7}" type="datetimeFigureOut">
              <a:rPr lang="en-US" smtClean="0"/>
              <a:pPr/>
              <a:t>12/20/2021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61EC-8322-49C6-8DD3-A905A7820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0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32.png"/><Relationship Id="rId5" Type="http://schemas.openxmlformats.org/officeDocument/2006/relationships/image" Target="../media/image30.jpeg"/><Relationship Id="rId10" Type="http://schemas.openxmlformats.org/officeDocument/2006/relationships/image" Target="../media/image19.png"/><Relationship Id="rId4" Type="http://schemas.openxmlformats.org/officeDocument/2006/relationships/image" Target="../media/image29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5" Type="http://schemas.openxmlformats.org/officeDocument/2006/relationships/image" Target="../media/image22.png"/><Relationship Id="rId10" Type="http://schemas.openxmlformats.org/officeDocument/2006/relationships/image" Target="../media/image6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175"/>
            <a:ext cx="91567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6238875"/>
            <a:ext cx="9156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457200" y="990600"/>
            <a:ext cx="838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algn="ctr" eaLnBrk="1" hangingPunct="1"/>
            <a:endParaRPr lang="en-US" altLang="en-US" dirty="0">
              <a:cs typeface="Angsana New" pitchFamily="18" charset="-34"/>
            </a:endParaRPr>
          </a:p>
        </p:txBody>
      </p:sp>
      <p:pic>
        <p:nvPicPr>
          <p:cNvPr id="1843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95263"/>
            <a:ext cx="3657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12"/>
          <p:cNvSpPr>
            <a:spLocks noChangeArrowheads="1"/>
          </p:cNvSpPr>
          <p:nvPr/>
        </p:nvSpPr>
        <p:spPr bwMode="auto">
          <a:xfrm>
            <a:off x="0" y="5588000"/>
            <a:ext cx="9144000" cy="1295400"/>
          </a:xfrm>
          <a:prstGeom prst="rect">
            <a:avLst/>
          </a:prstGeom>
          <a:solidFill>
            <a:srgbClr val="5882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 dirty="0">
              <a:cs typeface="Angsana New" pitchFamily="18" charset="-34"/>
            </a:endParaRP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0" y="6477000"/>
            <a:ext cx="9144000" cy="423863"/>
          </a:xfrm>
          <a:prstGeom prst="rect">
            <a:avLst/>
          </a:prstGeom>
          <a:gradFill rotWithShape="1">
            <a:gsLst>
              <a:gs pos="0">
                <a:srgbClr val="28517A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 dirty="0">
              <a:cs typeface="Angsana New" pitchFamily="18" charset="-34"/>
            </a:endParaRPr>
          </a:p>
        </p:txBody>
      </p:sp>
      <p:grpSp>
        <p:nvGrpSpPr>
          <p:cNvPr id="18441" name="Group 19"/>
          <p:cNvGrpSpPr>
            <a:grpSpLocks/>
          </p:cNvGrpSpPr>
          <p:nvPr/>
        </p:nvGrpSpPr>
        <p:grpSpPr bwMode="auto">
          <a:xfrm>
            <a:off x="0" y="6265863"/>
            <a:ext cx="9144000" cy="90487"/>
            <a:chOff x="0" y="3947"/>
            <a:chExt cx="5760" cy="57"/>
          </a:xfrm>
        </p:grpSpPr>
        <p:sp>
          <p:nvSpPr>
            <p:cNvPr id="18444" name="Line 14"/>
            <p:cNvSpPr>
              <a:spLocks noChangeShapeType="1"/>
            </p:cNvSpPr>
            <p:nvPr/>
          </p:nvSpPr>
          <p:spPr bwMode="auto">
            <a:xfrm>
              <a:off x="0" y="4004"/>
              <a:ext cx="576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445" name="Line 15"/>
            <p:cNvSpPr>
              <a:spLocks noChangeShapeType="1"/>
            </p:cNvSpPr>
            <p:nvPr/>
          </p:nvSpPr>
          <p:spPr bwMode="auto">
            <a:xfrm>
              <a:off x="0" y="3947"/>
              <a:ext cx="576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18442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063"/>
            <a:ext cx="3395663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Rectangle 21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274F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Tahoma" pitchFamily="34" charset="0"/>
              </a:defRPr>
            </a:lvl9pPr>
          </a:lstStyle>
          <a:p>
            <a:pPr eaLnBrk="1" hangingPunct="1"/>
            <a:endParaRPr lang="en-US" altLang="en-US" dirty="0">
              <a:cs typeface="Angsana New" pitchFamily="18" charset="-34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827584" y="1868314"/>
            <a:ext cx="7748752" cy="12006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th-TH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สถานการณ์พลังงาน </a:t>
            </a:r>
            <a:r>
              <a:rPr lang="th-TH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ปี </a:t>
            </a:r>
            <a:r>
              <a:rPr lang="th-TH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256</a:t>
            </a:r>
            <a:r>
              <a:rPr lang="en-US" sz="40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endParaRPr lang="th-TH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fontAlgn="auto">
              <a:spcBef>
                <a:spcPts val="90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และแนวโน้ม ปี </a:t>
            </a:r>
            <a:r>
              <a:rPr 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2565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th-TH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51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576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5766" y="-15766"/>
            <a:ext cx="9172475" cy="7804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27568" y="37802"/>
            <a:ext cx="9172475" cy="146138"/>
            <a:chOff x="-27568" y="69334"/>
            <a:chExt cx="9172475" cy="146138"/>
          </a:xfrm>
        </p:grpSpPr>
        <p:sp>
          <p:nvSpPr>
            <p:cNvPr id="16" name="Rectangle 15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323528" y="2204864"/>
            <a:ext cx="8532440" cy="12083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th-TH" sz="4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แนวโน้มสถานการณ์พลังงาน</a:t>
            </a:r>
          </a:p>
          <a:p>
            <a:pPr fontAlgn="base">
              <a:spcAft>
                <a:spcPct val="0"/>
              </a:spcAft>
            </a:pPr>
            <a:r>
              <a:rPr lang="th-TH" sz="40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th-TH" sz="4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2565</a:t>
            </a:r>
            <a:r>
              <a:rPr lang="th-TH" sz="4000" b="1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th-TH" sz="4000" b="1" dirty="0">
                <a:solidFill>
                  <a:srgbClr val="C00000"/>
                </a:solidFill>
                <a:ea typeface="Tahoma" pitchFamily="34" charset="0"/>
                <a:cs typeface="Tahoma" pitchFamily="34" charset="0"/>
              </a:rPr>
            </a:br>
            <a:endParaRPr lang="th-TH" sz="4000" b="1" dirty="0">
              <a:solidFill>
                <a:srgbClr val="C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8120" y="6309320"/>
            <a:ext cx="442392" cy="365633"/>
          </a:xfrm>
        </p:spPr>
        <p:txBody>
          <a:bodyPr/>
          <a:lstStyle/>
          <a:p>
            <a:pPr>
              <a:defRPr/>
            </a:pPr>
            <a:fld id="{9CC519E3-6064-4F61-87D4-BF4BAF75CEE5}" type="slidenum">
              <a:rPr lang="en-GB" smtClean="0">
                <a:solidFill>
                  <a:prstClr val="black"/>
                </a:solidFill>
                <a:ea typeface="Arial Unicode MS" pitchFamily="34" charset="-128"/>
              </a:rPr>
              <a:pPr>
                <a:defRPr/>
              </a:pPr>
              <a:t>10</a:t>
            </a:fld>
            <a:endParaRPr lang="en-GB" dirty="0">
              <a:solidFill>
                <a:prstClr val="black"/>
              </a:solidFill>
              <a:ea typeface="Arial Unicode MS" pitchFamily="34" charset="-128"/>
            </a:endParaRPr>
          </a:p>
        </p:txBody>
      </p:sp>
      <p:pic>
        <p:nvPicPr>
          <p:cNvPr id="13" name="Picture 4" descr="D:\7. Infographic EPPO\Picture icon\City Banner\banner EPPO_Artboard 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r="15754" b="1122"/>
          <a:stretch/>
        </p:blipFill>
        <p:spPr bwMode="auto">
          <a:xfrm>
            <a:off x="-1" y="4812918"/>
            <a:ext cx="9144001" cy="204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/>
          <p:cNvSpPr/>
          <p:nvPr/>
        </p:nvSpPr>
        <p:spPr>
          <a:xfrm>
            <a:off x="107505" y="3573015"/>
            <a:ext cx="3888432" cy="316897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74" name="Picture 3" descr="D:\7. Infographic EPPO\Picture icon\Monthly Report Info\EPPO 2015\10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322" y="2037298"/>
            <a:ext cx="829706" cy="45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4184962" y="1855190"/>
            <a:ext cx="901901" cy="702514"/>
            <a:chOff x="4032908" y="1760190"/>
            <a:chExt cx="901901" cy="702514"/>
          </a:xfrm>
        </p:grpSpPr>
        <p:pic>
          <p:nvPicPr>
            <p:cNvPr id="171" name="Picture 3" descr="D:\7. Infographic EPPO\Picture icon\Monthly Report Info\EPPO 2016\3-01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919"/>
            <a:stretch/>
          </p:blipFill>
          <p:spPr bwMode="auto">
            <a:xfrm>
              <a:off x="4032908" y="1760190"/>
              <a:ext cx="666147" cy="619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5" descr="D:\7. Infographic EPPO\Picture icon\Color Icon\FreeGreatPicture.com-29364-barrels-of-oil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7032" y="1969370"/>
              <a:ext cx="657777" cy="493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4" name="Rectangle 83"/>
          <p:cNvSpPr/>
          <p:nvPr/>
        </p:nvSpPr>
        <p:spPr>
          <a:xfrm>
            <a:off x="2450113" y="56242"/>
            <a:ext cx="6706595" cy="7804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46117" y="122346"/>
            <a:ext cx="5682733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แนวโน้มการใช้พลังงาน ปี </a:t>
            </a:r>
            <a:r>
              <a:rPr lang="th-TH" sz="2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256</a:t>
            </a:r>
            <a:r>
              <a:rPr lang="en-US" sz="27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th-TH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4637535" y="1223648"/>
            <a:ext cx="3891314" cy="387753"/>
          </a:xfrm>
          <a:prstGeom prst="roundRect">
            <a:avLst>
              <a:gd name="adj" fmla="val 4354"/>
            </a:avLst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72" name="Text Box 3"/>
          <p:cNvSpPr txBox="1">
            <a:spLocks noChangeArrowheads="1"/>
          </p:cNvSpPr>
          <p:nvPr/>
        </p:nvSpPr>
        <p:spPr bwMode="auto">
          <a:xfrm>
            <a:off x="4851109" y="1228421"/>
            <a:ext cx="3509008" cy="353943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1700" b="1" dirty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การใช้พลังงานขั้นต้นรายชนิด</a:t>
            </a:r>
          </a:p>
        </p:txBody>
      </p:sp>
      <p:sp>
        <p:nvSpPr>
          <p:cNvPr id="87" name="Text Box 3"/>
          <p:cNvSpPr txBox="1">
            <a:spLocks noChangeArrowheads="1"/>
          </p:cNvSpPr>
          <p:nvPr/>
        </p:nvSpPr>
        <p:spPr bwMode="auto">
          <a:xfrm>
            <a:off x="107504" y="5284365"/>
            <a:ext cx="384401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defRPr/>
            </a:pPr>
            <a:r>
              <a:rPr lang="th-TH" altLang="th-TH" sz="12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การใช้พลังงานปี </a:t>
            </a:r>
            <a:r>
              <a:rPr lang="th-TH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256</a:t>
            </a:r>
            <a:r>
              <a:rPr lang="en-US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5 </a:t>
            </a:r>
            <a:r>
              <a:rPr lang="th-TH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คาดว่าจะเพิ่มขึ้น</a:t>
            </a:r>
            <a:r>
              <a:rPr lang="th-TH" altLang="th-TH" sz="12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/>
            </a:r>
            <a:br>
              <a:rPr lang="th-TH" altLang="th-TH" sz="12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ตามภาวะเศรษฐกิจของประเทศที่เริ่มฟื้น</a:t>
            </a:r>
            <a:r>
              <a:rPr lang="th-TH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ตัว</a:t>
            </a:r>
            <a:r>
              <a:rPr lang="en-US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/>
            </a:r>
            <a:br>
              <a:rPr lang="en-US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และการ</a:t>
            </a:r>
            <a:r>
              <a:rPr lang="th-TH" altLang="th-TH" sz="12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เติบโตของเศรษฐกิจโลก </a:t>
            </a:r>
            <a:r>
              <a:rPr lang="en-US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/>
            </a:r>
            <a:br>
              <a:rPr lang="en-US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ประกอบกับนโยบายเปิดประเทศของไทย</a:t>
            </a:r>
            <a:r>
              <a:rPr lang="th-TH" altLang="th-TH" sz="12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/>
            </a:r>
            <a:br>
              <a:rPr lang="th-TH" altLang="th-TH" sz="12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อย่างไรก็ตาม การแพร่ระบาดของ </a:t>
            </a:r>
            <a:r>
              <a:rPr lang="en-US" altLang="th-TH" sz="12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COVID</a:t>
            </a:r>
            <a:r>
              <a:rPr lang="th-TH" altLang="th-TH" sz="12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-19 </a:t>
            </a:r>
            <a:r>
              <a:rPr lang="en-US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/>
            </a:r>
            <a:br>
              <a:rPr lang="en-US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ทั้งในประเทศและต่างประเทศ ยังเป็นปัจจัยหลัก</a:t>
            </a:r>
            <a:r>
              <a:rPr lang="en-US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/>
            </a:r>
            <a:br>
              <a:rPr lang="en-US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b="1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ที่</a:t>
            </a:r>
            <a:r>
              <a:rPr lang="th-TH" altLang="th-TH" sz="12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ต้องมีการติดตามอย่างใกล้ชิด </a:t>
            </a:r>
          </a:p>
        </p:txBody>
      </p:sp>
      <p:sp>
        <p:nvSpPr>
          <p:cNvPr id="91" name="Text Box 3"/>
          <p:cNvSpPr txBox="1">
            <a:spLocks noChangeArrowheads="1"/>
          </p:cNvSpPr>
          <p:nvPr/>
        </p:nvSpPr>
        <p:spPr bwMode="auto">
          <a:xfrm>
            <a:off x="1162618" y="4989852"/>
            <a:ext cx="222622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9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หน่วย </a:t>
            </a:r>
            <a:r>
              <a:rPr lang="en-US" altLang="th-TH" sz="9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9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พันบาร์เรลเทียบเท่าน้ำมันดิบต่อวัน</a:t>
            </a:r>
            <a:endParaRPr lang="th-TH" altLang="th-TH" sz="8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827585" y="3757705"/>
            <a:ext cx="2664296" cy="387753"/>
          </a:xfrm>
          <a:prstGeom prst="roundRect">
            <a:avLst>
              <a:gd name="adj" fmla="val 4354"/>
            </a:avLst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16" name="Text Box 3"/>
          <p:cNvSpPr txBox="1">
            <a:spLocks noChangeArrowheads="1"/>
          </p:cNvSpPr>
          <p:nvPr/>
        </p:nvSpPr>
        <p:spPr bwMode="auto">
          <a:xfrm>
            <a:off x="939800" y="3791515"/>
            <a:ext cx="255208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1650" b="1" dirty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 การใช้พลังงานขั้นต้น</a:t>
            </a:r>
          </a:p>
        </p:txBody>
      </p:sp>
      <p:cxnSp>
        <p:nvCxnSpPr>
          <p:cNvPr id="117" name="Straight Connector 116"/>
          <p:cNvCxnSpPr/>
          <p:nvPr/>
        </p:nvCxnSpPr>
        <p:spPr>
          <a:xfrm>
            <a:off x="4544663" y="5308153"/>
            <a:ext cx="40774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 Box 3"/>
          <p:cNvSpPr txBox="1">
            <a:spLocks noChangeArrowheads="1"/>
          </p:cNvSpPr>
          <p:nvPr/>
        </p:nvSpPr>
        <p:spPr bwMode="auto">
          <a:xfrm>
            <a:off x="5148064" y="5561052"/>
            <a:ext cx="25722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15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ไฟฟ้าพลังน้ำ</a:t>
            </a:r>
            <a:r>
              <a:rPr lang="en-US" altLang="th-TH" sz="15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/</a:t>
            </a:r>
            <a:r>
              <a:rPr lang="th-TH" altLang="th-TH" sz="15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ไฟฟ้านำเข้า</a:t>
            </a:r>
          </a:p>
        </p:txBody>
      </p:sp>
      <p:sp>
        <p:nvSpPr>
          <p:cNvPr id="132" name="Text Box 3"/>
          <p:cNvSpPr txBox="1">
            <a:spLocks noChangeArrowheads="1"/>
          </p:cNvSpPr>
          <p:nvPr/>
        </p:nvSpPr>
        <p:spPr bwMode="auto">
          <a:xfrm>
            <a:off x="4544663" y="6021288"/>
            <a:ext cx="43743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h-TH" sz="12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en-US" altLang="th-TH" sz="1200" b="1" dirty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จากไฟฟ้าพลังน้ำที่คาดว่าจะเพิ่มขึ้นตามปริมาณฝนและ</a:t>
            </a:r>
            <a:b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น้ำในเขื่อน  รวมทั้งการ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นำเข้าไฟฟ้าจาก สปป. 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ลาว ตามแผน </a:t>
            </a: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PDP</a:t>
            </a:r>
            <a:endParaRPr lang="th-TH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10829" y="5515314"/>
            <a:ext cx="1151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6.8%</a:t>
            </a:r>
            <a:endParaRPr lang="th-TH" sz="16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7633307" y="5452169"/>
            <a:ext cx="111515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147" name="Straight Connector 146"/>
          <p:cNvCxnSpPr/>
          <p:nvPr/>
        </p:nvCxnSpPr>
        <p:spPr>
          <a:xfrm>
            <a:off x="4544663" y="3861048"/>
            <a:ext cx="407741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>
            <a:off x="6547280" y="1924008"/>
            <a:ext cx="0" cy="18288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 Box 3"/>
          <p:cNvSpPr txBox="1">
            <a:spLocks noChangeArrowheads="1"/>
          </p:cNvSpPr>
          <p:nvPr/>
        </p:nvSpPr>
        <p:spPr bwMode="auto">
          <a:xfrm>
            <a:off x="5298726" y="1882074"/>
            <a:ext cx="82757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15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น้ำมัน</a:t>
            </a:r>
          </a:p>
        </p:txBody>
      </p:sp>
      <p:sp>
        <p:nvSpPr>
          <p:cNvPr id="154" name="Text Box 3"/>
          <p:cNvSpPr txBox="1">
            <a:spLocks noChangeArrowheads="1"/>
          </p:cNvSpPr>
          <p:nvPr/>
        </p:nvSpPr>
        <p:spPr bwMode="auto">
          <a:xfrm>
            <a:off x="4336176" y="2780928"/>
            <a:ext cx="21800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h-TH" sz="1200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</a:t>
            </a:r>
            <a:r>
              <a:rPr lang="th-TH" altLang="th-TH" sz="1200" b="1" u="sng" dirty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th-TH" altLang="th-TH" sz="1200" b="1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สถานการณ์</a:t>
            </a: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/>
            </a:r>
            <a:b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แพร่ระบาด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ของ</a:t>
            </a:r>
            <a:r>
              <a:rPr lang="en-US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COVID-19 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เริ่ม</a:t>
            </a:r>
            <a:r>
              <a:rPr lang="th-TH" altLang="th-TH" sz="12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คลี่คลาย ประกอบกับอัตราการฉีดวัคซีนที่เพิ่มขึ้น ส่งผลให้การเดินทางเริ่มเข้าสู่ภาวะปกติ 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5214179" y="2273250"/>
            <a:ext cx="97797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58" name="Text Box 3"/>
          <p:cNvSpPr txBox="1">
            <a:spLocks noChangeArrowheads="1"/>
          </p:cNvSpPr>
          <p:nvPr/>
        </p:nvSpPr>
        <p:spPr bwMode="auto">
          <a:xfrm>
            <a:off x="7465262" y="1871517"/>
            <a:ext cx="151075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15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ก๊าซธรรมชาติ</a:t>
            </a:r>
          </a:p>
        </p:txBody>
      </p:sp>
      <p:sp>
        <p:nvSpPr>
          <p:cNvPr id="165" name="Text Box 3"/>
          <p:cNvSpPr txBox="1">
            <a:spLocks noChangeArrowheads="1"/>
          </p:cNvSpPr>
          <p:nvPr/>
        </p:nvSpPr>
        <p:spPr bwMode="auto">
          <a:xfrm>
            <a:off x="5868144" y="4164451"/>
            <a:ext cx="162005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15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ถ่านหิน/ลิกไนต์</a:t>
            </a:r>
          </a:p>
        </p:txBody>
      </p:sp>
      <p:sp>
        <p:nvSpPr>
          <p:cNvPr id="166" name="Text Box 3"/>
          <p:cNvSpPr txBox="1">
            <a:spLocks noChangeArrowheads="1"/>
          </p:cNvSpPr>
          <p:nvPr/>
        </p:nvSpPr>
        <p:spPr bwMode="auto">
          <a:xfrm>
            <a:off x="5426197" y="4546572"/>
            <a:ext cx="33942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th-TH" sz="12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</a:t>
            </a:r>
            <a:r>
              <a:rPr lang="th-TH" altLang="th-TH" sz="1200" b="1" u="sng" dirty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เพิ่มขึ้นเล็กน้อย</a:t>
            </a:r>
            <a:r>
              <a:rPr lang="th-TH" altLang="th-TH" sz="1200" b="1" dirty="0" smtClean="0">
                <a:solidFill>
                  <a:srgbClr val="D6009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dirty="0" smtClean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จากการใช้ถ่านหินนำเข้าที่เพิ่มขึ้น ขณะที่การใช้ลิกไนต์มีแนวโน้มลดลงตามปริมาณการผลิตในประเทศที่ลดลง</a:t>
            </a:r>
            <a:endParaRPr lang="th-TH" altLang="th-TH" sz="1200" dirty="0">
              <a:solidFill>
                <a:prstClr val="black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pic>
        <p:nvPicPr>
          <p:cNvPr id="173" name="Picture 4" descr="D:\7. Infographic EPPO\Picture icon\Monthly Report Info\EPPO 2016\banner EPPO_Artboard 3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3" r="56475" b="968"/>
          <a:stretch/>
        </p:blipFill>
        <p:spPr bwMode="auto">
          <a:xfrm>
            <a:off x="4355976" y="5160014"/>
            <a:ext cx="730915" cy="7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6" descr="D:\7. Infographic EPPO\Picture icon\Monthly Report Info\EPPO 2016\6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503" y="4145927"/>
            <a:ext cx="955474" cy="5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83568" y="4354096"/>
            <a:ext cx="2740926" cy="607877"/>
            <a:chOff x="467841" y="4996602"/>
            <a:chExt cx="2699320" cy="79226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9" name="Rounded Rectangle 88"/>
            <p:cNvSpPr/>
            <p:nvPr/>
          </p:nvSpPr>
          <p:spPr>
            <a:xfrm>
              <a:off x="467841" y="4996602"/>
              <a:ext cx="2699320" cy="792268"/>
            </a:xfrm>
            <a:prstGeom prst="roundRect">
              <a:avLst/>
            </a:prstGeom>
            <a:grpFill/>
            <a:ln w="285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658859" y="5187032"/>
              <a:ext cx="1091479" cy="52147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th-TH" sz="2000" b="1" dirty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r>
                <a:rPr lang="en-US" sz="2000" b="1" dirty="0" smtClean="0">
                  <a:solidFill>
                    <a:srgbClr val="1F497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,083</a:t>
              </a:r>
              <a:endParaRPr lang="th-TH" sz="2000" b="1" dirty="0">
                <a:solidFill>
                  <a:srgbClr val="1F497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052603" y="-27384"/>
            <a:ext cx="7127909" cy="146138"/>
            <a:chOff x="-27568" y="69334"/>
            <a:chExt cx="9172475" cy="146138"/>
          </a:xfrm>
        </p:grpSpPr>
        <p:sp>
          <p:nvSpPr>
            <p:cNvPr id="86" name="Rectangle 85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Rounded Rectangle 82"/>
          <p:cNvSpPr/>
          <p:nvPr/>
        </p:nvSpPr>
        <p:spPr>
          <a:xfrm>
            <a:off x="7618142" y="2218512"/>
            <a:ext cx="1020358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7650090" y="4077072"/>
            <a:ext cx="977977" cy="435670"/>
          </a:xfrm>
          <a:prstGeom prst="roundRect">
            <a:avLst/>
          </a:prstGeom>
          <a:noFill/>
          <a:ln w="22225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618142" y="2270019"/>
            <a:ext cx="1074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0.3%</a:t>
            </a:r>
            <a:endParaRPr lang="th-TH" sz="16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2091498" y="4518311"/>
            <a:ext cx="12563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1800" b="1" dirty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altLang="th-TH" sz="1800" b="1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3.3</a:t>
            </a:r>
            <a:r>
              <a:rPr lang="th-TH" altLang="th-TH" sz="1800" b="1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%</a:t>
            </a:r>
            <a:endParaRPr lang="th-TH" altLang="th-TH" sz="1800" b="1" dirty="0">
              <a:solidFill>
                <a:srgbClr val="008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12" name="Down Arrow 111"/>
          <p:cNvSpPr/>
          <p:nvPr/>
        </p:nvSpPr>
        <p:spPr>
          <a:xfrm rot="10800000">
            <a:off x="2030725" y="4527603"/>
            <a:ext cx="381035" cy="297585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214179" y="2311093"/>
            <a:ext cx="1230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8.4%</a:t>
            </a:r>
            <a:endParaRPr lang="th-TH" sz="16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18" name="Text Box 3"/>
          <p:cNvSpPr txBox="1">
            <a:spLocks noChangeArrowheads="1"/>
          </p:cNvSpPr>
          <p:nvPr/>
        </p:nvSpPr>
        <p:spPr bwMode="auto">
          <a:xfrm>
            <a:off x="6660232" y="2814027"/>
            <a:ext cx="23157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th-TH" sz="12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200" b="1" u="sng" dirty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</a:t>
            </a:r>
            <a:r>
              <a:rPr lang="th-TH" altLang="th-TH" sz="1200" b="1" u="sng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ขึ้นเล็กน้อย</a:t>
            </a:r>
            <a:r>
              <a:rPr lang="th-TH" altLang="th-TH" sz="1200" dirty="0" smtClean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ตามเศรษฐกิจที่เริ่มฟื้นตัว อย่างไรก็ดี การใช้</a:t>
            </a:r>
            <a:br>
              <a:rPr lang="th-TH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200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ก๊าซ</a:t>
            </a:r>
            <a:r>
              <a:rPr lang="th-TH" sz="1200" spc="-3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ธรรมชาติมีแนวโน้มชะลอ</a:t>
            </a:r>
            <a:r>
              <a:rPr lang="th-TH" sz="1200" spc="-3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ตัวลง</a:t>
            </a:r>
            <a:r>
              <a:rPr lang="th-TH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ในช่วง </a:t>
            </a:r>
            <a:r>
              <a:rPr lang="en-US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12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ปีที่ผ่านมา</a:t>
            </a:r>
            <a:endParaRPr lang="th-TH" sz="12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0" name="Text Box 3"/>
          <p:cNvSpPr txBox="1">
            <a:spLocks noChangeArrowheads="1"/>
          </p:cNvSpPr>
          <p:nvPr/>
        </p:nvSpPr>
        <p:spPr bwMode="auto">
          <a:xfrm>
            <a:off x="800288" y="942551"/>
            <a:ext cx="25231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1550" b="1" dirty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สมมติฐานการพยากรณ์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881705" y="1216249"/>
            <a:ext cx="2754191" cy="387753"/>
          </a:xfrm>
          <a:prstGeom prst="roundRect">
            <a:avLst>
              <a:gd name="adj" fmla="val 4354"/>
            </a:avLst>
          </a:prstGeom>
          <a:solidFill>
            <a:srgbClr val="0070C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prstClr val="white"/>
              </a:solidFill>
            </a:endParaRPr>
          </a:p>
        </p:txBody>
      </p:sp>
      <p:pic>
        <p:nvPicPr>
          <p:cNvPr id="130" name="Picture 2" descr="D:\7. Infographic EPPO\Vector_P-Ohm\Number\numb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4" y="1196751"/>
            <a:ext cx="464106" cy="46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Text Box 3"/>
          <p:cNvSpPr txBox="1">
            <a:spLocks noChangeArrowheads="1"/>
          </p:cNvSpPr>
          <p:nvPr/>
        </p:nvSpPr>
        <p:spPr bwMode="auto">
          <a:xfrm>
            <a:off x="1011808" y="1251833"/>
            <a:ext cx="255208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1650" b="1" dirty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 สมมติฐานการพยากรณ์</a:t>
            </a:r>
          </a:p>
        </p:txBody>
      </p:sp>
      <p:pic>
        <p:nvPicPr>
          <p:cNvPr id="137" name="Picture 3" descr="D:\7. Infographic EPPO\Vector_P-Ohm\Number\number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66798" cy="46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4" descr="D:\7. Infographic EPPO\Vector_P-Ohm\Number\number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53" y="1187355"/>
            <a:ext cx="449355" cy="43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/>
          <p:cNvSpPr/>
          <p:nvPr/>
        </p:nvSpPr>
        <p:spPr>
          <a:xfrm>
            <a:off x="755576" y="1760909"/>
            <a:ext cx="73808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200" b="1" spc="-2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GDP</a:t>
            </a:r>
            <a:endParaRPr lang="th-TH" sz="1200" b="1" spc="-2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1" name="Group 140"/>
          <p:cNvGrpSpPr/>
          <p:nvPr/>
        </p:nvGrpSpPr>
        <p:grpSpPr>
          <a:xfrm>
            <a:off x="179512" y="1628800"/>
            <a:ext cx="684621" cy="532512"/>
            <a:chOff x="6372199" y="4355863"/>
            <a:chExt cx="2602169" cy="1953457"/>
          </a:xfrm>
        </p:grpSpPr>
        <p:pic>
          <p:nvPicPr>
            <p:cNvPr id="142" name="Picture 4" descr="D:\7. Infographic EPPO\Picture icon\Color Icon\economic-chart-clipart-1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04" b="10661"/>
            <a:stretch/>
          </p:blipFill>
          <p:spPr bwMode="auto">
            <a:xfrm>
              <a:off x="6747390" y="4355863"/>
              <a:ext cx="2226978" cy="1855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" name="Picture 5" descr="D:\7. Infographic EPPO\Picture icon\Color Icon\pixesilk-pricing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23" b="15224"/>
            <a:stretch/>
          </p:blipFill>
          <p:spPr bwMode="auto">
            <a:xfrm>
              <a:off x="6372199" y="5399096"/>
              <a:ext cx="1222555" cy="91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4" name="Rectangle 143"/>
          <p:cNvSpPr/>
          <p:nvPr/>
        </p:nvSpPr>
        <p:spPr>
          <a:xfrm>
            <a:off x="1115615" y="1772816"/>
            <a:ext cx="306934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th-TH" sz="11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 </a:t>
            </a:r>
            <a:r>
              <a:rPr lang="th-TH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256</a:t>
            </a:r>
            <a:r>
              <a:rPr lang="en-US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1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คาดว่าปรับตัว</a:t>
            </a:r>
            <a:r>
              <a:rPr lang="th-TH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r>
              <a:rPr lang="en-US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3.5 </a:t>
            </a:r>
            <a:r>
              <a:rPr lang="en-US" sz="11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- 4.5</a:t>
            </a:r>
            <a:r>
              <a:rPr lang="th-TH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 </a:t>
            </a:r>
            <a:endParaRPr lang="th-TH" sz="1100" b="1"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592652" y="2114541"/>
            <a:ext cx="156373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th-TH" sz="1200" b="1" spc="-2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อัตราแลกเปลี่ยน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1717795" y="2122235"/>
            <a:ext cx="2018633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b="1" spc="-20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100" b="1" spc="-20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32 - 33</a:t>
            </a:r>
            <a:r>
              <a:rPr lang="th-TH" sz="1100" b="1" spc="-20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="1" spc="-20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100" b="1" spc="-20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บาท/</a:t>
            </a:r>
            <a:r>
              <a:rPr lang="en-US" sz="1100" b="1" spc="-20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USD</a:t>
            </a:r>
            <a:endParaRPr lang="th-TH" sz="1100" b="1" spc="-20"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95391" y="2428921"/>
            <a:ext cx="169829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th-TH" sz="1200" b="1" spc="-2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ราคาน้ำมันดิบ</a:t>
            </a:r>
            <a:r>
              <a:rPr lang="th-TH" sz="1200" b="1" spc="-2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ดูไบ</a:t>
            </a:r>
            <a:endParaRPr lang="th-TH" sz="1200" b="1" spc="-2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837911" y="2420888"/>
            <a:ext cx="1565906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b="1" spc="-20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100" b="1" spc="-20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b="1" spc="-20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67 - 77  </a:t>
            </a:r>
            <a:r>
              <a:rPr lang="en-US" sz="1100" b="1" spc="-20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USD/BBL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7289" y="2678723"/>
            <a:ext cx="16729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สศช. (1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พ.ย. 6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91004" y="4122769"/>
            <a:ext cx="10746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</a:t>
            </a:r>
            <a:r>
              <a:rPr lang="th-TH" sz="1600" b="1" dirty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1600" b="1" dirty="0" smtClean="0">
                <a:solidFill>
                  <a:srgbClr val="0066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0.2%</a:t>
            </a:r>
            <a:endParaRPr lang="th-TH" sz="1600" b="1" dirty="0">
              <a:solidFill>
                <a:srgbClr val="0066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6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>
              <a:defRPr/>
            </a:pPr>
            <a:fld id="{9B5461BA-1404-4B6C-BF53-58B35ADDECCE}" type="slidenum">
              <a:rPr lang="en-GB" sz="1050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11</a:t>
            </a:fld>
            <a:endParaRPr lang="en-GB" sz="1050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77769" y="3079993"/>
            <a:ext cx="1409648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200" b="1" spc="-2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GDP </a:t>
            </a:r>
            <a:r>
              <a:rPr lang="th-TH" sz="1200" b="1" spc="-2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โลก (</a:t>
            </a:r>
            <a:r>
              <a:rPr lang="en-US" sz="1200" b="1" spc="-2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IMF)</a:t>
            </a:r>
            <a:r>
              <a:rPr lang="th-TH" sz="1200" b="1" spc="-2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553391" y="3083710"/>
            <a:ext cx="2337159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100" b="1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th-TH" sz="11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 </a:t>
            </a:r>
            <a:r>
              <a:rPr lang="th-TH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256</a:t>
            </a:r>
            <a:r>
              <a:rPr lang="en-US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1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คาดว่าขยายตัว </a:t>
            </a:r>
            <a:r>
              <a:rPr lang="en-US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1100" b="1" dirty="0" smtClean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.9</a:t>
            </a:r>
            <a:r>
              <a:rPr lang="en-US" sz="1100" b="1" dirty="0">
                <a:solidFill>
                  <a:srgbClr val="0000CC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th-TH" sz="1100" b="1" dirty="0">
              <a:solidFill>
                <a:srgbClr val="0000CC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03194" y="6551766"/>
            <a:ext cx="262924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หมายเหตุ: 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en-US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2565 </a:t>
            </a:r>
            <a:r>
              <a:rPr lang="th-TH" sz="1100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เป็น</a:t>
            </a:r>
            <a:r>
              <a:rPr lang="th-TH" sz="11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ข้อมูลประมาณการ </a:t>
            </a:r>
            <a:endParaRPr lang="en-US" sz="1100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28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615554" y="200025"/>
            <a:ext cx="4680520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23528" y="1397000"/>
          <a:ext cx="8454117" cy="4711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05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887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638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th-TH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2561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kumimoji="0" lang="th-TH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2563</a:t>
                      </a: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h-TH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2565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</a:t>
                      </a:r>
                      <a:endParaRPr kumimoji="0" lang="th-TH" sz="15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943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การใช้น้ำมันสำเร็จรูป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142.2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144.3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127.3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119.2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129.3</a:t>
                      </a:r>
                    </a:p>
                  </a:txBody>
                  <a:tcPr marL="0" marR="0" marT="0" marB="0" anchor="ctr">
                    <a:solidFill>
                      <a:srgbClr val="467A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4874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เบนซินและแก๊สโซฮอล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29.5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ดีเซล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62.8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64.4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เครื่องบิน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น้ำมันเตา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LPG</a:t>
                      </a:r>
                      <a:r>
                        <a:rPr kumimoji="0" lang="th-TH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37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อัตราการเปลี่ยนแปลง (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%)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36000" marT="45708" marB="45708" anchor="ctr" horzOverflow="overflow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1.7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-11.8</a:t>
                      </a: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-6.6</a:t>
                      </a:r>
                      <a:endParaRPr lang="en-US" sz="14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467A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8.4</a:t>
                      </a:r>
                    </a:p>
                  </a:txBody>
                  <a:tcPr marL="0" marR="0" marT="0" marB="0" anchor="ctr">
                    <a:solidFill>
                      <a:srgbClr val="467A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เบนซินและแก๊สโซฮอล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-9.2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ดีเซล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เครื่องบิน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168.7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น้ำมันเตา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-7.1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8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LPG</a:t>
                      </a:r>
                      <a:r>
                        <a:rPr kumimoji="0" lang="th-TH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-9.4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5536" y="6309320"/>
            <a:ext cx="79208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หมายเหตุ</a:t>
            </a:r>
            <a:r>
              <a:rPr lang="en-US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100" baseline="30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เป็นข้อมูล</a:t>
            </a:r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เบื้องต้น</a:t>
            </a:r>
            <a:r>
              <a:rPr lang="en-US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th-TH" sz="1100" baseline="300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f 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เป็นข้อมูลประมาณการ </a:t>
            </a:r>
            <a:endParaRPr lang="en-US" altLang="th-TH" sz="11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             * 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น้ำมันเครื่องบินและน้ำมันก๊าด</a:t>
            </a:r>
            <a:r>
              <a:rPr lang="en-US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    ** 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ไม่รวมการใช้ </a:t>
            </a:r>
            <a:r>
              <a:rPr lang="en-US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LPG 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ที่ใช้เป็น </a:t>
            </a:r>
            <a:r>
              <a:rPr lang="en-US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Feed stocks 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ในปิโตรเคมี	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221957" y="1072104"/>
            <a:ext cx="15985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th-TH" altLang="th-TH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หน่วย: ล้านลิตร</a:t>
            </a:r>
            <a:r>
              <a:rPr lang="en-US" altLang="th-TH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th-TH" altLang="th-TH" sz="1400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วัน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5200" y="301592"/>
            <a:ext cx="450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แนวโน้มการใช้น้ำมันสำเร็จรูป ปี </a:t>
            </a:r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256</a:t>
            </a:r>
            <a:r>
              <a:rPr lang="en-US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5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pic>
        <p:nvPicPr>
          <p:cNvPr id="20" name="Picture 2" descr="D:\7. Infographic EPPO\Picture icon\Color Icon\Car_gas_station_flat_vector_illustration_isolated.pn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3921" r="7859" b="9676"/>
          <a:stretch/>
        </p:blipFill>
        <p:spPr bwMode="auto">
          <a:xfrm flipH="1">
            <a:off x="6954973" y="107884"/>
            <a:ext cx="1289435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65273" y="1399890"/>
            <a:ext cx="1224136" cy="4718116"/>
          </a:xfrm>
          <a:prstGeom prst="rect">
            <a:avLst/>
          </a:prstGeom>
          <a:noFill/>
          <a:ln>
            <a:solidFill>
              <a:srgbClr val="8000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>
              <a:defRPr/>
            </a:pPr>
            <a:fld id="{9B5461BA-1404-4B6C-BF53-58B35ADDECCE}" type="slidenum">
              <a:rPr lang="en-GB" sz="1050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12</a:t>
            </a:fld>
            <a:endParaRPr lang="en-GB" sz="1050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val 62"/>
          <p:cNvSpPr>
            <a:spLocks noChangeArrowheads="1"/>
          </p:cNvSpPr>
          <p:nvPr/>
        </p:nvSpPr>
        <p:spPr bwMode="auto">
          <a:xfrm>
            <a:off x="7736585" y="4131664"/>
            <a:ext cx="822960" cy="320040"/>
          </a:xfrm>
          <a:prstGeom prst="ellipse">
            <a:avLst/>
          </a:prstGeom>
          <a:noFill/>
          <a:ln w="34925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th-TH" altLang="th-TH" sz="1800">
              <a:solidFill>
                <a:prstClr val="black"/>
              </a:solidFill>
              <a:latin typeface="Calibri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119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483768" y="239133"/>
            <a:ext cx="6252465" cy="45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th-TH" altLang="th-TH" sz="27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การใช้ไฟฟ้า</a:t>
            </a:r>
            <a:r>
              <a:rPr lang="en-US" altLang="th-TH" sz="27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27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และ </a:t>
            </a:r>
            <a:r>
              <a:rPr lang="en-US" altLang="th-TH" sz="27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Peak</a:t>
            </a:r>
            <a:r>
              <a:rPr lang="th-TH" altLang="th-TH" sz="2700" b="1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 ปี 2563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619672" y="1444505"/>
          <a:ext cx="6156691" cy="462219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92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27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48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ปี</a:t>
                      </a: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th-TH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การใช้ไฟฟ้า</a:t>
                      </a:r>
                      <a:br>
                        <a:rPr lang="th-TH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</a:br>
                      <a:endParaRPr lang="th-TH" sz="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</a:t>
                      </a:r>
                      <a:r>
                        <a:rPr lang="en-US" sz="14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GWh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)</a:t>
                      </a:r>
                      <a:endParaRPr lang="th-TH" sz="1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การเปลี่ยนแปลง</a:t>
                      </a: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637"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18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GWh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ร้อยละ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th-TH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174,832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6,135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3.6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2559</a:t>
                      </a:r>
                    </a:p>
                  </a:txBody>
                  <a:tcPr marL="91447" marR="914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182,847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8,01</a:t>
                      </a:r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4.6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185,124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2,277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187,832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2,708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1.5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62</a:t>
                      </a: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192,960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,1</a:t>
                      </a:r>
                      <a:r>
                        <a:rPr lang="th-TH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2.7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187,046 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-5,914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-3.1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8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en-US" sz="1600" b="1" baseline="30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</a:t>
                      </a:r>
                      <a:endParaRPr lang="th-TH" sz="1600" b="1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190,443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3,397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1.8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48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r>
                        <a:rPr lang="en-US" sz="1600" b="1" strike="noStrike" baseline="3000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</a:t>
                      </a:r>
                      <a:endParaRPr lang="th-TH" sz="1600" b="1" strike="noStrike" baseline="3000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47" marR="91447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194,907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4,464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2.3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Oval 62"/>
          <p:cNvSpPr>
            <a:spLocks noChangeArrowheads="1"/>
          </p:cNvSpPr>
          <p:nvPr/>
        </p:nvSpPr>
        <p:spPr bwMode="auto">
          <a:xfrm>
            <a:off x="6588224" y="5638669"/>
            <a:ext cx="914400" cy="365760"/>
          </a:xfrm>
          <a:prstGeom prst="ellipse">
            <a:avLst/>
          </a:prstGeom>
          <a:noFill/>
          <a:ln w="34925">
            <a:solidFill>
              <a:srgbClr val="8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th-TH" altLang="th-TH" sz="1800">
              <a:solidFill>
                <a:prstClr val="black"/>
              </a:solidFill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9672" y="5600706"/>
            <a:ext cx="6120680" cy="474300"/>
          </a:xfrm>
          <a:prstGeom prst="rect">
            <a:avLst/>
          </a:prstGeom>
          <a:noFill/>
          <a:ln w="28575">
            <a:solidFill>
              <a:srgbClr val="8000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052603" y="-27384"/>
            <a:ext cx="7127909" cy="146138"/>
            <a:chOff x="-27568" y="69334"/>
            <a:chExt cx="9172475" cy="146138"/>
          </a:xfrm>
        </p:grpSpPr>
        <p:sp>
          <p:nvSpPr>
            <p:cNvPr id="42" name="Rectangle 41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>
              <a:defRPr/>
            </a:pPr>
            <a:fld id="{9B5461BA-1404-4B6C-BF53-58B35ADDECCE}" type="slidenum">
              <a:rPr lang="en-GB" sz="1050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defRPr/>
              </a:pPr>
              <a:t>13</a:t>
            </a:fld>
            <a:endParaRPr lang="en-GB" sz="1050" dirty="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615554" y="147647"/>
            <a:ext cx="4680520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45190" y="240384"/>
            <a:ext cx="4506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แนวโน้มการใช้ไฟฟ้า ปี </a:t>
            </a:r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256</a:t>
            </a:r>
            <a:r>
              <a:rPr lang="en-US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5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833" y="199417"/>
            <a:ext cx="117633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 Box 90"/>
          <p:cNvSpPr txBox="1">
            <a:spLocks noChangeArrowheads="1"/>
          </p:cNvSpPr>
          <p:nvPr/>
        </p:nvSpPr>
        <p:spPr bwMode="auto">
          <a:xfrm>
            <a:off x="1835696" y="6191726"/>
            <a:ext cx="417646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หมายเหตุ </a:t>
            </a:r>
            <a:r>
              <a:rPr lang="en-US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100" baseline="30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เป็นข้อมูล</a:t>
            </a:r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เบื้องต้น</a:t>
            </a:r>
            <a:r>
              <a:rPr lang="en-US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altLang="th-TH" sz="1100" baseline="300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f</a:t>
            </a:r>
            <a:r>
              <a:rPr lang="th-TH" altLang="th-TH" sz="11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เป็นข้อมูลประมาณการ  </a:t>
            </a:r>
          </a:p>
        </p:txBody>
      </p:sp>
    </p:spTree>
    <p:extLst>
      <p:ext uri="{BB962C8B-B14F-4D97-AF65-F5344CB8AC3E}">
        <p14:creationId xmlns:p14="http://schemas.microsoft.com/office/powerpoint/2010/main" val="4072280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1576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5766" y="-15766"/>
            <a:ext cx="9172475" cy="7804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27568" y="37802"/>
            <a:ext cx="9172475" cy="146138"/>
            <a:chOff x="-27568" y="69334"/>
            <a:chExt cx="9172475" cy="146138"/>
          </a:xfrm>
        </p:grpSpPr>
        <p:sp>
          <p:nvSpPr>
            <p:cNvPr id="16" name="Rectangle 15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2"/>
          <p:cNvSpPr txBox="1">
            <a:spLocks noChangeArrowheads="1"/>
          </p:cNvSpPr>
          <p:nvPr/>
        </p:nvSpPr>
        <p:spPr>
          <a:xfrm>
            <a:off x="323528" y="2204864"/>
            <a:ext cx="8532440" cy="17281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th-TH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</a:t>
            </a:r>
            <a:r>
              <a:rPr lang="th-TH" sz="4000" b="1" dirty="0" smtClean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พลังงาน ปี </a:t>
            </a:r>
            <a:r>
              <a:rPr lang="th-TH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</a:t>
            </a:r>
            <a:r>
              <a:rPr lang="en-US" sz="4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40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  <a:t/>
            </a:r>
            <a:br>
              <a:rPr lang="th-TH" sz="4000" b="1" dirty="0">
                <a:solidFill>
                  <a:prstClr val="black"/>
                </a:solidFill>
                <a:ea typeface="Tahoma" pitchFamily="34" charset="0"/>
                <a:cs typeface="Tahoma" pitchFamily="34" charset="0"/>
              </a:rPr>
            </a:br>
            <a:endParaRPr lang="th-TH" sz="4000" b="1" dirty="0">
              <a:solidFill>
                <a:prstClr val="black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38120" y="6309320"/>
            <a:ext cx="442392" cy="365633"/>
          </a:xfrm>
        </p:spPr>
        <p:txBody>
          <a:bodyPr/>
          <a:lstStyle/>
          <a:p>
            <a:pPr>
              <a:defRPr/>
            </a:pPr>
            <a:fld id="{9CC519E3-6064-4F61-87D4-BF4BAF75CEE5}" type="slidenum">
              <a:rPr lang="en-GB" smtClean="0">
                <a:solidFill>
                  <a:prstClr val="black"/>
                </a:solidFill>
                <a:ea typeface="Arial Unicode MS" pitchFamily="34" charset="-128"/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  <a:ea typeface="Arial Unicode MS" pitchFamily="34" charset="-128"/>
            </a:endParaRPr>
          </a:p>
        </p:txBody>
      </p:sp>
      <p:pic>
        <p:nvPicPr>
          <p:cNvPr id="13" name="Picture 4" descr="D:\7. Infographic EPPO\Picture icon\City Banner\banner EPPO_Artboard 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" r="15754" b="1122"/>
          <a:stretch/>
        </p:blipFill>
        <p:spPr bwMode="auto">
          <a:xfrm>
            <a:off x="-1" y="4812918"/>
            <a:ext cx="9144001" cy="204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7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3917" y="56242"/>
            <a:ext cx="6706595" cy="7804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th-TH" sz="2400" b="1" dirty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ภาพรวมภาวะ</a:t>
            </a:r>
            <a:r>
              <a:rPr lang="th-TH" altLang="th-TH" sz="240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เศรษฐกิจ ปี 256</a:t>
            </a:r>
            <a:r>
              <a:rPr lang="en-US" altLang="th-TH" sz="2400" b="1" dirty="0" smtClean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4</a:t>
            </a:r>
            <a:endParaRPr lang="th-TH" altLang="th-TH" sz="2400" b="1" dirty="0">
              <a:solidFill>
                <a:prstClr val="white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pic>
        <p:nvPicPr>
          <p:cNvPr id="5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43808" y="1155979"/>
            <a:ext cx="1621316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400" b="1" spc="-20" dirty="0" smtClean="0"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GDP</a:t>
            </a:r>
            <a:endParaRPr lang="th-TH" sz="2400" b="1" spc="-20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3808" y="1781491"/>
            <a:ext cx="6096316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ปี 256</a:t>
            </a:r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คาดว่าปรับตัว</a:t>
            </a:r>
            <a:r>
              <a:rPr lang="th-TH" sz="2000" b="1" u="sng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เพิ่มขึ้น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ร้อยละ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  <a:sym typeface="Wingdings 3"/>
              </a:rPr>
              <a:t>1.2</a:t>
            </a:r>
            <a:endParaRPr lang="th-TH" sz="2000" b="1" spc="-20" dirty="0">
              <a:solidFill>
                <a:srgbClr val="000066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01637" y="3211128"/>
            <a:ext cx="3909325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31.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บาท</a:t>
            </a:r>
            <a:r>
              <a:rPr lang="th-TH" sz="20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/$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1637" y="3980040"/>
            <a:ext cx="343201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th-TH" sz="2400" b="1" spc="-2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ราคาน้ำมันดิบดูไบ</a:t>
            </a:r>
            <a:r>
              <a:rPr lang="en-US" sz="2400" b="1" spc="-20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2400" b="1" spc="-20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01637" y="4397042"/>
            <a:ext cx="4238287" cy="4001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000" b="1" spc="-20" dirty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70</a:t>
            </a:r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2000" b="1" spc="-20" dirty="0" smtClean="0">
                <a:solidFill>
                  <a:srgbClr val="000066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$/BBL                          </a:t>
            </a:r>
          </a:p>
        </p:txBody>
      </p:sp>
      <p:pic>
        <p:nvPicPr>
          <p:cNvPr id="16" name="Picture 3" descr="D:\7. Infographic EPPO\Picture icon\Color Icon\pension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34" y="836712"/>
            <a:ext cx="1412125" cy="110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7. Infographic EPPO\Picture icon\Color Icon\pixesilk-pric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93" y="2213069"/>
            <a:ext cx="1086006" cy="10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7. Infographic EPPO\Picture icon\Color Icon\oil-barrel-png-3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56" y="3709202"/>
            <a:ext cx="918540" cy="71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843808" y="2598562"/>
            <a:ext cx="4075698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th-TH" sz="2400" b="1" spc="-20" dirty="0" smtClean="0">
                <a:solidFill>
                  <a:srgbClr val="99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อัตราแลกเปลี่ยน</a:t>
            </a:r>
            <a:endParaRPr lang="th-TH" sz="2400" b="1" spc="-20" dirty="0">
              <a:solidFill>
                <a:srgbClr val="99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89073" y="5106707"/>
            <a:ext cx="4653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82625" algn="l"/>
              </a:tabLst>
            </a:pP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สำนักงาน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สภาพัฒนาการเศรษฐกิจและสังคม</a:t>
            </a: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แห่งชาติ</a:t>
            </a:r>
            <a:b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ณ 15 พฤศจิกายน 2564 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627784" y="1556369"/>
            <a:ext cx="0" cy="3957045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96" y="5013176"/>
            <a:ext cx="1549309" cy="100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7504" y="1031351"/>
            <a:ext cx="4152235" cy="34198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485588" y="1131050"/>
            <a:ext cx="4043262" cy="387753"/>
          </a:xfrm>
          <a:prstGeom prst="roundRect">
            <a:avLst>
              <a:gd name="adj" fmla="val 4354"/>
            </a:avLst>
          </a:prstGeom>
          <a:solidFill>
            <a:srgbClr val="29527B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855306" y="1135823"/>
            <a:ext cx="3533118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การใช้พลังงานรายชนิด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528850" y="1044176"/>
            <a:ext cx="384940" cy="572607"/>
            <a:chOff x="2841593" y="4302981"/>
            <a:chExt cx="434263" cy="480523"/>
          </a:xfrm>
        </p:grpSpPr>
        <p:sp>
          <p:nvSpPr>
            <p:cNvPr id="24" name="Rounded Rectangle 23"/>
            <p:cNvSpPr/>
            <p:nvPr/>
          </p:nvSpPr>
          <p:spPr>
            <a:xfrm>
              <a:off x="2841593" y="4344746"/>
              <a:ext cx="434263" cy="361528"/>
            </a:xfrm>
            <a:prstGeom prst="roundRect">
              <a:avLst>
                <a:gd name="adj" fmla="val 4354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h-TH" sz="2800">
                <a:solidFill>
                  <a:prstClr val="white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2928861" y="4302981"/>
              <a:ext cx="71663" cy="480523"/>
              <a:chOff x="4995767" y="3928812"/>
              <a:chExt cx="71663" cy="707201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995767" y="3928812"/>
                <a:ext cx="0" cy="70295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067430" y="3933056"/>
                <a:ext cx="0" cy="70295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5418995" y="1690209"/>
            <a:ext cx="241547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การใช้น้ำมันสำเร็จรูป</a:t>
            </a:r>
          </a:p>
        </p:txBody>
      </p:sp>
      <p:sp>
        <p:nvSpPr>
          <p:cNvPr id="62" name="Text Box 3"/>
          <p:cNvSpPr txBox="1">
            <a:spLocks noChangeArrowheads="1"/>
          </p:cNvSpPr>
          <p:nvPr/>
        </p:nvSpPr>
        <p:spPr bwMode="auto">
          <a:xfrm>
            <a:off x="35496" y="5805264"/>
            <a:ext cx="281965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algn="thaiDi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1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100" b="1" u="sng" dirty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th-TH" altLang="th-TH" sz="1100" b="1" dirty="0">
                <a:solidFill>
                  <a:srgbClr val="FF0066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 </a:t>
            </a:r>
            <a:r>
              <a:rPr lang="th-TH" altLang="th-TH" sz="11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อย่างเห็นได้ชัดใน</a:t>
            </a:r>
            <a:r>
              <a:rPr lang="th-TH" altLang="th-TH" sz="11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สาขาอุตสาหกรรม</a:t>
            </a:r>
            <a:r>
              <a:rPr lang="en-US" altLang="th-TH" sz="11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1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จากการส่งออกที่ขยายตัวดีขึ้น </a:t>
            </a:r>
            <a:r>
              <a:rPr lang="th-TH" altLang="th-TH" sz="1100" u="sng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ขณะที่</a:t>
            </a:r>
            <a:r>
              <a:rPr lang="th-TH" altLang="th-TH" sz="11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สาขาธุรกิจยังคงลดลงจาก</a:t>
            </a:r>
            <a:r>
              <a:rPr lang="th-TH" altLang="th-TH" sz="110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ผลกระทบของ</a:t>
            </a:r>
            <a:r>
              <a:rPr lang="th-TH" altLang="th-TH" sz="11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การแพร่</a:t>
            </a:r>
            <a:r>
              <a:rPr lang="th-TH" altLang="th-TH" sz="1100" spc="-8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ระบาด</a:t>
            </a:r>
            <a:r>
              <a:rPr lang="th-TH" altLang="th-TH" sz="1100" spc="-8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ของ </a:t>
            </a:r>
            <a:r>
              <a:rPr lang="en-US" altLang="th-TH" sz="1100" spc="-8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COVID</a:t>
            </a:r>
            <a:r>
              <a:rPr lang="th-TH" altLang="th-TH" sz="1100" spc="-8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-19 </a:t>
            </a:r>
            <a:r>
              <a:rPr lang="th-TH" altLang="th-TH" sz="1100" spc="-80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โดยเฉพาะธุรกิจ</a:t>
            </a:r>
            <a:r>
              <a:rPr lang="th-TH" altLang="th-TH" sz="1100" spc="-8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ที่เกี่ยวข้อง</a:t>
            </a:r>
            <a:r>
              <a:rPr lang="th-TH" altLang="th-TH" sz="11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กับการท่องเที่ยวและบริการ</a:t>
            </a:r>
            <a:endParaRPr lang="th-TH" altLang="th-TH" sz="1400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68" name="Text Box 3"/>
          <p:cNvSpPr txBox="1">
            <a:spLocks noChangeArrowheads="1"/>
          </p:cNvSpPr>
          <p:nvPr/>
        </p:nvSpPr>
        <p:spPr bwMode="auto">
          <a:xfrm>
            <a:off x="7463544" y="4970563"/>
            <a:ext cx="1455002" cy="30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400" b="1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ก๊าซธรรมชาติ</a:t>
            </a:r>
          </a:p>
        </p:txBody>
      </p:sp>
      <p:sp>
        <p:nvSpPr>
          <p:cNvPr id="69" name="Text Box 3"/>
          <p:cNvSpPr txBox="1">
            <a:spLocks noChangeArrowheads="1"/>
          </p:cNvSpPr>
          <p:nvPr/>
        </p:nvSpPr>
        <p:spPr bwMode="auto">
          <a:xfrm>
            <a:off x="7009640" y="5938605"/>
            <a:ext cx="2098864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th-TH" sz="1100" dirty="0">
                <a:latin typeface="Tahoma" pitchFamily="34" charset="0"/>
                <a:ea typeface="Arial Unicode MS" pitchFamily="34" charset="-128"/>
                <a:cs typeface="Tahoma" pitchFamily="34" charset="0"/>
              </a:rPr>
              <a:t>: </a:t>
            </a:r>
            <a:r>
              <a:rPr lang="th-TH" altLang="th-TH" sz="1100" b="1" u="sng" dirty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th-TH" altLang="th-TH" sz="1100" dirty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ในภาคอุตสาหกรรม</a:t>
            </a:r>
            <a:r>
              <a:rPr lang="en-US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11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และผลิตไฟฟ้า </a:t>
            </a:r>
            <a:r>
              <a:rPr lang="th-TH" sz="1100" u="sng" dirty="0">
                <a:latin typeface="Tahoma" pitchFamily="34" charset="0"/>
                <a:ea typeface="Tahoma" pitchFamily="34" charset="0"/>
                <a:cs typeface="Tahoma" pitchFamily="34" charset="0"/>
              </a:rPr>
              <a:t>ขณะที่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การใช้ในภาคขนส่ง (</a:t>
            </a:r>
            <a:r>
              <a:rPr lang="en-US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NGV</a:t>
            </a:r>
            <a:r>
              <a:rPr lang="th-TH" sz="1100" dirty="0">
                <a:latin typeface="Tahoma" pitchFamily="34" charset="0"/>
                <a:ea typeface="Tahoma" pitchFamily="34" charset="0"/>
                <a:cs typeface="Tahoma" pitchFamily="34" charset="0"/>
              </a:rPr>
              <a:t>) ลดลง</a:t>
            </a:r>
          </a:p>
        </p:txBody>
      </p:sp>
      <p:pic>
        <p:nvPicPr>
          <p:cNvPr id="1029" name="Picture 5" descr="D:\7. Infographic EPPO\Picture icon\Color Icon\bulb-160207_128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1123">
            <a:off x="132234" y="4657804"/>
            <a:ext cx="438457" cy="5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Straight Connector 92"/>
          <p:cNvCxnSpPr/>
          <p:nvPr/>
        </p:nvCxnSpPr>
        <p:spPr>
          <a:xfrm>
            <a:off x="113258" y="4550091"/>
            <a:ext cx="4276003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259739" y="4941168"/>
            <a:ext cx="0" cy="164592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2" descr="D:\7. Infographic EPPO\Picture icon\Color Icon\gas_pump_nozzle_400_clr_4870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1"/>
          <a:stretch/>
        </p:blipFill>
        <p:spPr bwMode="auto">
          <a:xfrm flipH="1">
            <a:off x="4842194" y="1498322"/>
            <a:ext cx="675946" cy="6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44666" y="6458047"/>
            <a:ext cx="549481" cy="402627"/>
          </a:xfrm>
        </p:spPr>
        <p:txBody>
          <a:bodyPr/>
          <a:lstStyle/>
          <a:p>
            <a:pPr algn="r">
              <a:defRPr/>
            </a:pPr>
            <a:fld id="{9B5461BA-1404-4B6C-BF53-58B35ADDECCE}" type="slidenum">
              <a:rPr lang="en-GB" sz="105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defRPr/>
              </a:pPr>
              <a:t>4</a:t>
            </a:fld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36632" y="4653136"/>
            <a:ext cx="4277158" cy="137651"/>
          </a:xfrm>
          <a:prstGeom prst="rect">
            <a:avLst/>
          </a:prstGeom>
          <a:noFill/>
        </p:spPr>
        <p:txBody>
          <a:bodyPr wrap="square" lIns="7200" tIns="7200" rIns="7200" bIns="7200" rtlCol="0">
            <a:spAutoFit/>
          </a:bodyPr>
          <a:lstStyle/>
          <a:p>
            <a:r>
              <a:rPr lang="th-TH" sz="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*น้ำมันเครื่องบินและน้ำมันก๊าด         </a:t>
            </a:r>
            <a:r>
              <a:rPr lang="en-US" sz="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</a:t>
            </a:r>
            <a:r>
              <a:rPr lang="th-TH" sz="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*</a:t>
            </a:r>
            <a:r>
              <a:rPr lang="th-TH" sz="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*ไม่รวม </a:t>
            </a:r>
            <a:r>
              <a:rPr lang="en-US" sz="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Feed stock </a:t>
            </a:r>
            <a:r>
              <a:rPr lang="th-TH" sz="800" i="1" dirty="0">
                <a:latin typeface="Tahoma" pitchFamily="34" charset="0"/>
                <a:ea typeface="Tahoma" pitchFamily="34" charset="0"/>
                <a:cs typeface="Tahoma" pitchFamily="34" charset="0"/>
              </a:rPr>
              <a:t>ในปิโตรเคมี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25950" y="2352829"/>
            <a:ext cx="4438537" cy="751908"/>
            <a:chOff x="4540101" y="2546002"/>
            <a:chExt cx="4423948" cy="751908"/>
          </a:xfrm>
        </p:grpSpPr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4868374" y="2882412"/>
              <a:ext cx="409567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5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5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การใช้ค่อนข้างสูงใน </a:t>
              </a:r>
              <a:r>
                <a:rPr lang="en-US" altLang="th-TH" sz="105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Q1 </a:t>
              </a:r>
              <a:r>
                <a:rPr lang="th-TH" altLang="th-TH" sz="1050" dirty="0" smtClean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และ</a:t>
              </a:r>
              <a:r>
                <a:rPr lang="th-TH" altLang="th-TH" sz="105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ลดลงอย่างชัดเจนตั้งแต่เดือน เม.ย.</a:t>
              </a:r>
              <a:r>
                <a:rPr lang="en-US" altLang="th-TH" sz="105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64 </a:t>
              </a:r>
              <a:br>
                <a:rPr lang="en-US" altLang="th-TH" sz="105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</a:br>
              <a:r>
                <a:rPr lang="th-TH" altLang="th-TH" sz="105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ที่เกิดการระบาดของ</a:t>
              </a:r>
              <a:r>
                <a:rPr lang="en-US" altLang="th-TH" sz="105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COVID-19 </a:t>
              </a:r>
              <a:r>
                <a:rPr lang="th-TH" altLang="th-TH" sz="105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ระลอก </a:t>
              </a:r>
              <a:r>
                <a:rPr lang="en-US" altLang="th-TH" sz="105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3 </a:t>
              </a:r>
              <a:r>
                <a:rPr lang="th-TH" altLang="th-TH" sz="105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ส่งผลให้มีการเดินทางลดลง</a:t>
              </a:r>
            </a:p>
          </p:txBody>
        </p:sp>
        <p:pic>
          <p:nvPicPr>
            <p:cNvPr id="50" name="Picture 2" descr="C:\Users\User\Desktop\Energy Graph_Edit Pattern\Infographic\Color Icon\d0f04558e66455938fec9e0a2dec521b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101" y="2650752"/>
              <a:ext cx="315205" cy="315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" name="Rounded Rectangle 87"/>
            <p:cNvSpPr/>
            <p:nvPr/>
          </p:nvSpPr>
          <p:spPr>
            <a:xfrm>
              <a:off x="5918339" y="2546002"/>
              <a:ext cx="785454" cy="271182"/>
            </a:xfrm>
            <a:prstGeom prst="roundRect">
              <a:avLst/>
            </a:prstGeom>
            <a:noFill/>
            <a:ln w="127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761114" y="2550702"/>
              <a:ext cx="741346" cy="259702"/>
            </a:xfrm>
            <a:prstGeom prst="roundRect">
              <a:avLst/>
            </a:prstGeom>
            <a:noFill/>
            <a:ln w="12700">
              <a:solidFill>
                <a:srgbClr val="0066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pic>
        <p:nvPicPr>
          <p:cNvPr id="1028" name="Picture 4" descr="D:\7. Infographic EPPO\Picture icon\Color Icon\icon_g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223" y="5278188"/>
            <a:ext cx="803740" cy="6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307216" y="3284984"/>
            <a:ext cx="4729280" cy="1320153"/>
            <a:chOff x="4544506" y="3375835"/>
            <a:chExt cx="4729280" cy="1320153"/>
          </a:xfrm>
        </p:grpSpPr>
        <p:sp>
          <p:nvSpPr>
            <p:cNvPr id="54" name="Text Box 3"/>
            <p:cNvSpPr txBox="1">
              <a:spLocks noChangeArrowheads="1"/>
            </p:cNvSpPr>
            <p:nvPr/>
          </p:nvSpPr>
          <p:spPr bwMode="auto">
            <a:xfrm>
              <a:off x="4868242" y="3386468"/>
              <a:ext cx="14194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200" b="1" dirty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น้ำมันเครื่องบิน*</a:t>
              </a:r>
            </a:p>
          </p:txBody>
        </p:sp>
        <p:sp>
          <p:nvSpPr>
            <p:cNvPr id="55" name="Text Box 3"/>
            <p:cNvSpPr txBox="1">
              <a:spLocks noChangeArrowheads="1"/>
            </p:cNvSpPr>
            <p:nvPr/>
          </p:nvSpPr>
          <p:spPr bwMode="auto">
            <a:xfrm>
              <a:off x="4809290" y="3933056"/>
              <a:ext cx="1826646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00" b="1" u="sng" dirty="0">
                  <a:solidFill>
                    <a:srgbClr val="C0000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ลดลง</a:t>
              </a:r>
              <a:r>
                <a:rPr lang="th-TH" altLang="th-TH" sz="1000" b="1" dirty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เนื่องจากข้อจำกัด</a:t>
              </a:r>
              <a:r>
                <a:rPr lang="en-US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/>
              </a:r>
              <a:br>
                <a:rPr lang="en-US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</a:br>
              <a:r>
                <a:rPr lang="th-TH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ของการอนุญาตให้ทำการบินในช่วงการแพร่ระบาดของ</a:t>
              </a:r>
              <a:br>
                <a:rPr lang="th-TH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</a:br>
              <a:r>
                <a:rPr lang="en-US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COVID-19 </a:t>
              </a:r>
              <a:endParaRPr lang="th-TH" altLang="th-TH" sz="1000" dirty="0">
                <a:latin typeface="Tahoma" pitchFamily="34" charset="0"/>
                <a:ea typeface="Arial Unicode MS" pitchFamily="34" charset="-128"/>
                <a:cs typeface="Tahoma" pitchFamily="34" charset="0"/>
              </a:endParaRPr>
            </a:p>
          </p:txBody>
        </p:sp>
        <p:pic>
          <p:nvPicPr>
            <p:cNvPr id="59" name="Picture 2" descr="D:\7. Infographic EPPO\Picture icon\Color Icon\purple-airplane-m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544506" y="3414555"/>
              <a:ext cx="308107" cy="279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7627381" y="3387936"/>
              <a:ext cx="1646405" cy="1308052"/>
              <a:chOff x="7627381" y="3476597"/>
              <a:chExt cx="1646405" cy="1308052"/>
            </a:xfrm>
          </p:grpSpPr>
          <p:sp>
            <p:nvSpPr>
              <p:cNvPr id="80" name="Text Box 3"/>
              <p:cNvSpPr txBox="1">
                <a:spLocks noChangeArrowheads="1"/>
              </p:cNvSpPr>
              <p:nvPr/>
            </p:nvSpPr>
            <p:spPr bwMode="auto">
              <a:xfrm>
                <a:off x="7994018" y="3476597"/>
                <a:ext cx="856103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th-TH" sz="1200" b="1" dirty="0">
                    <a:solidFill>
                      <a:srgbClr val="002060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LPG</a:t>
                </a:r>
                <a:r>
                  <a:rPr lang="th-TH" altLang="th-TH" sz="1200" b="1" dirty="0">
                    <a:solidFill>
                      <a:srgbClr val="002060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**</a:t>
                </a:r>
              </a:p>
            </p:txBody>
          </p:sp>
          <p:sp>
            <p:nvSpPr>
              <p:cNvPr id="81" name="Text Box 3"/>
              <p:cNvSpPr txBox="1">
                <a:spLocks noChangeArrowheads="1"/>
              </p:cNvSpPr>
              <p:nvPr/>
            </p:nvSpPr>
            <p:spPr bwMode="auto">
              <a:xfrm>
                <a:off x="7854891" y="4076763"/>
                <a:ext cx="1418895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85725" indent="-85725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th-TH" sz="1000" dirty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: </a:t>
                </a:r>
                <a:r>
                  <a:rPr lang="th-TH" altLang="th-TH" sz="1000" b="1" u="sng" dirty="0">
                    <a:solidFill>
                      <a:srgbClr val="C00000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ลดลง</a:t>
                </a:r>
                <a:r>
                  <a:rPr lang="th-TH" altLang="th-TH" sz="1000" b="1" dirty="0">
                    <a:solidFill>
                      <a:srgbClr val="FF0066"/>
                    </a:solidFill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 </a:t>
                </a:r>
                <a:r>
                  <a:rPr lang="th-TH" altLang="th-TH" sz="1000" dirty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โดยเฉพาะอย่างยิ่งการใช้ใน</a:t>
                </a:r>
                <a:br>
                  <a:rPr lang="th-TH" altLang="th-TH" sz="1000" dirty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</a:br>
                <a:r>
                  <a:rPr lang="th-TH" altLang="th-TH" sz="1000" dirty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ภาคขนส่งลดลง</a:t>
                </a:r>
                <a:br>
                  <a:rPr lang="th-TH" altLang="th-TH" sz="1000" dirty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</a:br>
                <a:r>
                  <a:rPr lang="th-TH" altLang="th-TH" sz="1000" dirty="0">
                    <a:latin typeface="Tahoma" pitchFamily="34" charset="0"/>
                    <a:ea typeface="Arial Unicode MS" pitchFamily="34" charset="-128"/>
                    <a:cs typeface="Tahoma" pitchFamily="34" charset="0"/>
                  </a:rPr>
                  <a:t>อย่างชัดเจน </a:t>
                </a: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7983973" y="3766704"/>
                <a:ext cx="95583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</a:t>
                </a:r>
                <a:r>
                  <a:rPr lang="th-TH" sz="12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 </a:t>
                </a:r>
                <a:r>
                  <a:rPr lang="en-US" sz="1200" b="1" dirty="0" smtClean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Wingdings 3"/>
                  </a:rPr>
                  <a:t>2.2%</a:t>
                </a:r>
                <a:endParaRPr lang="th-TH" sz="12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endParaRPr>
              </a:p>
            </p:txBody>
          </p:sp>
          <p:pic>
            <p:nvPicPr>
              <p:cNvPr id="1031" name="Picture 7" descr="D:\7. Infographic EPPO\Picture icon\Color Icon\imag04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27381" y="3488281"/>
                <a:ext cx="307729" cy="363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7" name="Rounded Rectangle 86"/>
              <p:cNvSpPr/>
              <p:nvPr/>
            </p:nvSpPr>
            <p:spPr>
              <a:xfrm>
                <a:off x="7970387" y="3789040"/>
                <a:ext cx="853950" cy="254663"/>
              </a:xfrm>
              <a:prstGeom prst="roundRect">
                <a:avLst/>
              </a:prstGeom>
              <a:noFill/>
              <a:ln w="12700">
                <a:solidFill>
                  <a:srgbClr val="C0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</p:grpSp>
        <p:sp>
          <p:nvSpPr>
            <p:cNvPr id="91" name="Text Box 3"/>
            <p:cNvSpPr txBox="1">
              <a:spLocks noChangeArrowheads="1"/>
            </p:cNvSpPr>
            <p:nvPr/>
          </p:nvSpPr>
          <p:spPr bwMode="auto">
            <a:xfrm>
              <a:off x="6601462" y="3391081"/>
              <a:ext cx="85610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1200" b="1" dirty="0">
                  <a:solidFill>
                    <a:srgbClr val="00206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น้ำมันเตา</a:t>
              </a:r>
            </a:p>
          </p:txBody>
        </p:sp>
        <p:sp>
          <p:nvSpPr>
            <p:cNvPr id="92" name="Text Box 3"/>
            <p:cNvSpPr txBox="1">
              <a:spLocks noChangeArrowheads="1"/>
            </p:cNvSpPr>
            <p:nvPr/>
          </p:nvSpPr>
          <p:spPr bwMode="auto">
            <a:xfrm>
              <a:off x="6462335" y="3991247"/>
              <a:ext cx="14188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85725" indent="-85725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: </a:t>
              </a:r>
              <a:r>
                <a:rPr lang="th-TH" altLang="th-TH" sz="1000" b="1" u="sng" dirty="0">
                  <a:solidFill>
                    <a:srgbClr val="008000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เพิ่มขึ้น</a:t>
              </a:r>
              <a:r>
                <a:rPr lang="th-TH" altLang="th-TH" sz="1000" b="1" dirty="0">
                  <a:solidFill>
                    <a:srgbClr val="FF0066"/>
                  </a:solidFill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 </a:t>
              </a:r>
              <a:r>
                <a:rPr lang="th-TH" altLang="th-TH" sz="100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โดยส่วนใหญ่</a:t>
              </a:r>
              <a:r>
                <a:rPr lang="th-TH" altLang="th-TH" sz="1000" spc="-30" dirty="0">
                  <a:latin typeface="Tahoma" pitchFamily="34" charset="0"/>
                  <a:ea typeface="Arial Unicode MS" pitchFamily="34" charset="-128"/>
                  <a:cs typeface="Tahoma" pitchFamily="34" charset="0"/>
                </a:rPr>
                <a:t>เป็นการใช้ในภาคขนส่ง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601513" y="3681189"/>
              <a:ext cx="9457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339933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</a:t>
              </a:r>
              <a:r>
                <a:rPr lang="th-TH" sz="1200" b="1" dirty="0">
                  <a:solidFill>
                    <a:srgbClr val="339933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 </a:t>
              </a:r>
              <a:r>
                <a:rPr lang="en-US" sz="1200" b="1" dirty="0" smtClean="0">
                  <a:solidFill>
                    <a:srgbClr val="339933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Wingdings 3"/>
                </a:rPr>
                <a:t>9.9%</a:t>
              </a:r>
              <a:endParaRPr lang="th-TH" sz="1200" b="1" dirty="0">
                <a:solidFill>
                  <a:srgbClr val="339933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6577831" y="3703524"/>
              <a:ext cx="853950" cy="254663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pic>
          <p:nvPicPr>
            <p:cNvPr id="2050" name="Picture 2" descr="D:\7. Infographic EPPO\Picture icon\Color Icon\Bio (4)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30" r="20343" b="12503"/>
            <a:stretch/>
          </p:blipFill>
          <p:spPr bwMode="auto">
            <a:xfrm>
              <a:off x="6317973" y="3375835"/>
              <a:ext cx="287568" cy="404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0" name="Rectangle 99"/>
          <p:cNvSpPr/>
          <p:nvPr/>
        </p:nvSpPr>
        <p:spPr>
          <a:xfrm>
            <a:off x="2473917" y="56242"/>
            <a:ext cx="6706595" cy="7804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/>
          </a:p>
        </p:txBody>
      </p:sp>
      <p:grpSp>
        <p:nvGrpSpPr>
          <p:cNvPr id="101" name="Group 100"/>
          <p:cNvGrpSpPr/>
          <p:nvPr/>
        </p:nvGrpSpPr>
        <p:grpSpPr>
          <a:xfrm>
            <a:off x="2052603" y="42502"/>
            <a:ext cx="7127909" cy="146138"/>
            <a:chOff x="-27568" y="69334"/>
            <a:chExt cx="9172475" cy="146138"/>
          </a:xfrm>
        </p:grpSpPr>
        <p:sp>
          <p:nvSpPr>
            <p:cNvPr id="102" name="Rectangle 101"/>
            <p:cNvSpPr/>
            <p:nvPr/>
          </p:nvSpPr>
          <p:spPr>
            <a:xfrm>
              <a:off x="-27568" y="69334"/>
              <a:ext cx="9172475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-27568" y="215472"/>
              <a:ext cx="9172475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73917" y="116632"/>
            <a:ext cx="6562579" cy="714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สถานการณ์พลังงาน </a:t>
            </a:r>
            <a:r>
              <a:rPr lang="th-TH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ปี </a:t>
            </a:r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</a:t>
            </a:r>
            <a:r>
              <a:rPr lang="en-US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2000" b="1" baseline="300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endParaRPr lang="th-TH" sz="2000" b="1" baseline="30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5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 Box 3"/>
          <p:cNvSpPr txBox="1">
            <a:spLocks noChangeArrowheads="1"/>
          </p:cNvSpPr>
          <p:nvPr/>
        </p:nvSpPr>
        <p:spPr bwMode="auto">
          <a:xfrm>
            <a:off x="633444" y="4734635"/>
            <a:ext cx="14902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 smtClean="0"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การใช้ไฟฟ้า</a:t>
            </a:r>
            <a:endParaRPr lang="th-TH" altLang="th-TH" sz="1600" b="1" dirty="0"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12" name="Text Box 3"/>
          <p:cNvSpPr txBox="1">
            <a:spLocks noChangeArrowheads="1"/>
          </p:cNvSpPr>
          <p:nvPr/>
        </p:nvSpPr>
        <p:spPr bwMode="auto">
          <a:xfrm>
            <a:off x="934283" y="1196752"/>
            <a:ext cx="25231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50" b="1" dirty="0">
                <a:solidFill>
                  <a:prstClr val="white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สมมติฐานการพยากรณ์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628616" y="1193737"/>
            <a:ext cx="3292086" cy="41099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Text Box 3"/>
          <p:cNvSpPr txBox="1">
            <a:spLocks noChangeArrowheads="1"/>
          </p:cNvSpPr>
          <p:nvPr/>
        </p:nvSpPr>
        <p:spPr bwMode="auto">
          <a:xfrm>
            <a:off x="1166702" y="1252853"/>
            <a:ext cx="2304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600" b="1" dirty="0">
                <a:solidFill>
                  <a:schemeClr val="bg1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การใช้พลังงานขั้นต้น</a:t>
            </a:r>
          </a:p>
        </p:txBody>
      </p:sp>
      <p:pic>
        <p:nvPicPr>
          <p:cNvPr id="138" name="Picture 20" descr="D:\7. Infographic EPPO\Picture icon\Color Icon_Stat_2017\EPPO ICON-1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42" y="1052736"/>
            <a:ext cx="998603" cy="6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oup 138"/>
          <p:cNvGrpSpPr/>
          <p:nvPr/>
        </p:nvGrpSpPr>
        <p:grpSpPr>
          <a:xfrm>
            <a:off x="4238475" y="1031351"/>
            <a:ext cx="577636" cy="577636"/>
            <a:chOff x="35496" y="4065955"/>
            <a:chExt cx="577636" cy="577636"/>
          </a:xfrm>
        </p:grpSpPr>
        <p:sp>
          <p:nvSpPr>
            <p:cNvPr id="140" name="Oval 139"/>
            <p:cNvSpPr/>
            <p:nvPr/>
          </p:nvSpPr>
          <p:spPr>
            <a:xfrm>
              <a:off x="35496" y="4065955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1" name="Picture 3" descr="D:\7. Infographic EPPO\Vector_P-Ohm\Number\number (1)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77" y="4106192"/>
              <a:ext cx="466798" cy="466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8" name="Text Box 3"/>
          <p:cNvSpPr txBox="1">
            <a:spLocks noChangeArrowheads="1"/>
          </p:cNvSpPr>
          <p:nvPr/>
        </p:nvSpPr>
        <p:spPr bwMode="auto">
          <a:xfrm>
            <a:off x="35496" y="2007711"/>
            <a:ext cx="4353765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ts val="600"/>
              </a:spcBef>
            </a:pPr>
            <a:r>
              <a:rPr lang="th-TH" altLang="th-TH" sz="24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2,</a:t>
            </a:r>
            <a:r>
              <a:rPr lang="en-US" altLang="th-TH" sz="24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0</a:t>
            </a:r>
            <a:r>
              <a:rPr lang="th-TH" altLang="th-TH" sz="24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16 </a:t>
            </a:r>
            <a:r>
              <a:rPr lang="th-TH" altLang="th-TH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พันบาร์เรลเทียบเท่าน้ำมันดิบต่อวัน</a:t>
            </a:r>
          </a:p>
          <a:p>
            <a:pPr algn="ctr" eaLnBrk="1" fontAlgn="base" hangingPunct="1">
              <a:spcBef>
                <a:spcPts val="300"/>
              </a:spcBef>
            </a:pPr>
            <a:r>
              <a:rPr lang="th-TH" altLang="th-TH" sz="1200" b="1" spc="-30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เล็กน้อยตามภาวะเศรษฐกิจที่เริ่มฟื้นตัวโดยเฉพาะอย่างยิ่งสาขาการผลิตเพื่อการส่งออกจากเศรษฐกิจโลกและประเทศคู่ค้าที่เริ่มฟื้น</a:t>
            </a:r>
            <a:r>
              <a:rPr lang="th-TH" altLang="th-TH" sz="1200" b="1" spc="-30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ตัว</a:t>
            </a: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จาก</a:t>
            </a:r>
            <a:r>
              <a:rPr lang="th-TH" altLang="th-TH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การระบาด</a:t>
            </a:r>
            <a:r>
              <a:rPr lang="th-TH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ของ </a:t>
            </a:r>
            <a:r>
              <a:rPr lang="en-US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COVID</a:t>
            </a:r>
            <a:r>
              <a:rPr 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-19</a:t>
            </a:r>
            <a:endParaRPr lang="en-US" sz="1200" b="1" dirty="0" smtClean="0">
              <a:solidFill>
                <a:srgbClr val="000099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fontAlgn="base" hangingPunct="1">
              <a:spcBef>
                <a:spcPts val="300"/>
              </a:spcBef>
            </a:pPr>
            <a:r>
              <a:rPr lang="en-US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/>
            </a:r>
            <a:br>
              <a:rPr lang="en-US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200" b="1" dirty="0" smtClean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โดย</a:t>
            </a:r>
            <a:r>
              <a:rPr lang="th-TH" altLang="th-TH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การใช้ก๊าซธรรมชาติ ถ่านหิน/ลิกไนต์</a:t>
            </a:r>
            <a:r>
              <a:rPr lang="en-US" altLang="th-TH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th-TH" altLang="th-TH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และไฟฟ้าพลังน้ำ</a:t>
            </a:r>
            <a:r>
              <a:rPr lang="en-US" altLang="th-TH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/</a:t>
            </a:r>
            <a:r>
              <a:rPr lang="th-TH" altLang="th-TH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ไฟฟ้านำเข้า เพิ่มขึ้น </a:t>
            </a:r>
            <a:r>
              <a:rPr lang="th-TH" altLang="th-TH" sz="1200" b="1" u="sng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ขณะที่</a:t>
            </a:r>
            <a:r>
              <a:rPr lang="th-TH" altLang="th-TH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การใช้น้ำมันลดลง</a:t>
            </a:r>
            <a:r>
              <a:rPr lang="en-US" altLang="th-TH" sz="1200" b="1" dirty="0">
                <a:solidFill>
                  <a:srgbClr val="000099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endParaRPr lang="th-TH" altLang="th-TH" sz="1200" b="1" dirty="0">
              <a:solidFill>
                <a:srgbClr val="000099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1060524" y="3689760"/>
            <a:ext cx="2071316" cy="61174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 </a:t>
            </a:r>
            <a:endParaRPr lang="en-US" dirty="0"/>
          </a:p>
        </p:txBody>
      </p:sp>
      <p:sp>
        <p:nvSpPr>
          <p:cNvPr id="150" name="Text Box 3"/>
          <p:cNvSpPr txBox="1">
            <a:spLocks noChangeArrowheads="1"/>
          </p:cNvSpPr>
          <p:nvPr/>
        </p:nvSpPr>
        <p:spPr bwMode="auto">
          <a:xfrm>
            <a:off x="1691680" y="3759423"/>
            <a:ext cx="1356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2400" b="1" dirty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altLang="th-TH" sz="2400" b="1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0.</a:t>
            </a:r>
            <a:r>
              <a:rPr lang="th-TH" altLang="th-TH" sz="2400" b="1" dirty="0" smtClean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2%</a:t>
            </a:r>
            <a:endParaRPr lang="th-TH" altLang="th-TH" sz="2400" b="1" dirty="0">
              <a:solidFill>
                <a:srgbClr val="008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7697820" y="1641183"/>
            <a:ext cx="1133285" cy="4654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Text Box 3"/>
          <p:cNvSpPr txBox="1">
            <a:spLocks noChangeArrowheads="1"/>
          </p:cNvSpPr>
          <p:nvPr/>
        </p:nvSpPr>
        <p:spPr bwMode="auto">
          <a:xfrm>
            <a:off x="7959772" y="1700808"/>
            <a:ext cx="10047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5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6.6</a:t>
            </a:r>
            <a:r>
              <a:rPr lang="th-TH" altLang="th-TH" sz="1500" b="1" dirty="0" smtClean="0">
                <a:solidFill>
                  <a:srgbClr val="FF0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%</a:t>
            </a:r>
            <a:endParaRPr lang="th-TH" altLang="th-TH" sz="1500" b="1" dirty="0">
              <a:solidFill>
                <a:srgbClr val="FF000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3" name="Down Arrow 152"/>
          <p:cNvSpPr/>
          <p:nvPr/>
        </p:nvSpPr>
        <p:spPr>
          <a:xfrm>
            <a:off x="7769604" y="1735594"/>
            <a:ext cx="320390" cy="29758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Text Box 3"/>
          <p:cNvSpPr txBox="1">
            <a:spLocks noChangeArrowheads="1"/>
          </p:cNvSpPr>
          <p:nvPr/>
        </p:nvSpPr>
        <p:spPr bwMode="auto">
          <a:xfrm>
            <a:off x="6804248" y="2397699"/>
            <a:ext cx="1419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b="1" dirty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กลุ่มเบนซิน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7696162" y="2389421"/>
            <a:ext cx="955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</a:t>
            </a:r>
            <a:r>
              <a:rPr lang="th-TH" sz="1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9.2%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4649755" y="3552221"/>
            <a:ext cx="955838" cy="27699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</a:t>
            </a:r>
            <a:r>
              <a:rPr lang="th-TH" sz="1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36.2%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57" name="Text Box 3"/>
          <p:cNvSpPr txBox="1">
            <a:spLocks noChangeArrowheads="1"/>
          </p:cNvSpPr>
          <p:nvPr/>
        </p:nvSpPr>
        <p:spPr bwMode="auto">
          <a:xfrm>
            <a:off x="5076056" y="2374308"/>
            <a:ext cx="14194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200" b="1" dirty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กลุ่มดีเซล</a:t>
            </a:r>
            <a:r>
              <a:rPr lang="en-US" altLang="th-TH" sz="1200" b="1" dirty="0">
                <a:solidFill>
                  <a:srgbClr val="00206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</a:t>
            </a:r>
            <a:endParaRPr lang="th-TH" altLang="th-TH" sz="1200" b="1" dirty="0">
              <a:solidFill>
                <a:srgbClr val="002060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5920418" y="2363578"/>
            <a:ext cx="955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</a:t>
            </a:r>
            <a:r>
              <a:rPr lang="th-TH" sz="1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 </a:t>
            </a:r>
            <a:r>
              <a:rPr lang="en-US" sz="12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3"/>
              </a:rPr>
              <a:t>4.3%</a:t>
            </a:r>
            <a:endParaRPr lang="th-TH" sz="1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3"/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694382" y="5114343"/>
            <a:ext cx="1337861" cy="54690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Text Box 3"/>
          <p:cNvSpPr txBox="1">
            <a:spLocks noChangeArrowheads="1"/>
          </p:cNvSpPr>
          <p:nvPr/>
        </p:nvSpPr>
        <p:spPr bwMode="auto">
          <a:xfrm>
            <a:off x="1067232" y="5255041"/>
            <a:ext cx="88383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500" b="1" dirty="0" smtClean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1.8 </a:t>
            </a:r>
            <a:r>
              <a:rPr lang="th-TH" altLang="th-TH" sz="1500" b="1" dirty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%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7606115" y="5381125"/>
            <a:ext cx="1130618" cy="4654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237313" y="1128779"/>
            <a:ext cx="577636" cy="577636"/>
            <a:chOff x="35496" y="4149080"/>
            <a:chExt cx="577636" cy="577636"/>
          </a:xfrm>
        </p:grpSpPr>
        <p:sp>
          <p:nvSpPr>
            <p:cNvPr id="109" name="Oval 108"/>
            <p:cNvSpPr/>
            <p:nvPr/>
          </p:nvSpPr>
          <p:spPr>
            <a:xfrm>
              <a:off x="35496" y="4149080"/>
              <a:ext cx="577636" cy="57763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10" name="Picture 2" descr="D:\7. Infographic EPPO\Vector_P-Ohm\Number\number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34" y="4195861"/>
              <a:ext cx="464106" cy="464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8" name="Straight Connector 117"/>
          <p:cNvCxnSpPr/>
          <p:nvPr/>
        </p:nvCxnSpPr>
        <p:spPr>
          <a:xfrm>
            <a:off x="4608344" y="4869160"/>
            <a:ext cx="4428152" cy="13425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3"/>
          <p:cNvSpPr txBox="1">
            <a:spLocks noChangeArrowheads="1"/>
          </p:cNvSpPr>
          <p:nvPr/>
        </p:nvSpPr>
        <p:spPr bwMode="auto">
          <a:xfrm>
            <a:off x="5181865" y="4985892"/>
            <a:ext cx="162005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400" b="1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ถ่านหิน/ลิกไนต์</a:t>
            </a:r>
          </a:p>
        </p:txBody>
      </p:sp>
      <p:sp>
        <p:nvSpPr>
          <p:cNvPr id="90" name="Text Box 3"/>
          <p:cNvSpPr txBox="1">
            <a:spLocks noChangeArrowheads="1"/>
          </p:cNvSpPr>
          <p:nvPr/>
        </p:nvSpPr>
        <p:spPr bwMode="auto">
          <a:xfrm>
            <a:off x="4464263" y="5938605"/>
            <a:ext cx="23415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5725" indent="-857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1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:</a:t>
            </a:r>
            <a:r>
              <a:rPr lang="th-TH" altLang="th-TH" sz="1100" b="1" u="sng" dirty="0">
                <a:solidFill>
                  <a:srgbClr val="008000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เพิ่มขึ้น</a:t>
            </a:r>
            <a:r>
              <a:rPr lang="th-TH" altLang="th-TH" sz="1100" b="1" dirty="0">
                <a:solidFill>
                  <a:srgbClr val="D6009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  </a:t>
            </a: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ส่วนใหญ่เป็นการใช้</a:t>
            </a:r>
            <a:br>
              <a:rPr lang="th-TH" altLang="th-TH" sz="11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</a:br>
            <a:r>
              <a:rPr lang="th-TH" altLang="th-TH" sz="1100" dirty="0">
                <a:solidFill>
                  <a:prstClr val="black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ที่เพิ่มขึ้นในภาคอุตสาหกรรม</a:t>
            </a:r>
          </a:p>
        </p:txBody>
      </p:sp>
      <p:pic>
        <p:nvPicPr>
          <p:cNvPr id="96" name="Picture 6" descr="D:\7. Infographic EPPO\Picture icon\Monthly Report Info\EPPO 2016\6-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19" y="5181564"/>
            <a:ext cx="955474" cy="50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ounded Rectangle 112"/>
          <p:cNvSpPr/>
          <p:nvPr/>
        </p:nvSpPr>
        <p:spPr>
          <a:xfrm>
            <a:off x="5292080" y="5347727"/>
            <a:ext cx="1130618" cy="46544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 Box 3"/>
          <p:cNvSpPr txBox="1">
            <a:spLocks noChangeArrowheads="1"/>
          </p:cNvSpPr>
          <p:nvPr/>
        </p:nvSpPr>
        <p:spPr bwMode="auto">
          <a:xfrm>
            <a:off x="5513062" y="5433383"/>
            <a:ext cx="10047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th-TH" altLang="th-TH" sz="1500" b="1" dirty="0" smtClean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6.5</a:t>
            </a:r>
            <a:r>
              <a:rPr lang="en-US" altLang="th-TH" sz="1500" b="1" dirty="0" smtClean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%</a:t>
            </a:r>
            <a:endParaRPr lang="th-TH" altLang="th-TH" sz="1500" b="1" dirty="0">
              <a:solidFill>
                <a:srgbClr val="339933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6782223" y="4941168"/>
            <a:ext cx="0" cy="164592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5385710" y="5438492"/>
            <a:ext cx="290253" cy="29741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Up Arrow 106"/>
          <p:cNvSpPr/>
          <p:nvPr/>
        </p:nvSpPr>
        <p:spPr>
          <a:xfrm>
            <a:off x="879459" y="5231905"/>
            <a:ext cx="290253" cy="29741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7860468" y="5461179"/>
            <a:ext cx="10047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th-TH" sz="1500" b="1" dirty="0">
                <a:solidFill>
                  <a:srgbClr val="339933"/>
                </a:solidFill>
                <a:latin typeface="Tahoma" pitchFamily="34" charset="0"/>
                <a:ea typeface="Arial Unicode MS" pitchFamily="34" charset="-128"/>
                <a:cs typeface="Tahoma" pitchFamily="34" charset="0"/>
              </a:rPr>
              <a:t>1.1%</a:t>
            </a:r>
            <a:endParaRPr lang="th-TH" altLang="th-TH" sz="1500" b="1" dirty="0">
              <a:solidFill>
                <a:srgbClr val="339933"/>
              </a:solidFill>
              <a:latin typeface="Tahoma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115" name="Up Arrow 114"/>
          <p:cNvSpPr/>
          <p:nvPr/>
        </p:nvSpPr>
        <p:spPr>
          <a:xfrm>
            <a:off x="7733116" y="5466288"/>
            <a:ext cx="290253" cy="29741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Down Arrow 97"/>
          <p:cNvSpPr/>
          <p:nvPr/>
        </p:nvSpPr>
        <p:spPr>
          <a:xfrm rot="10800000">
            <a:off x="1343039" y="3802865"/>
            <a:ext cx="457200" cy="365760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52356" y="4869160"/>
            <a:ext cx="1531612" cy="18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5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144719"/>
              </p:ext>
            </p:extLst>
          </p:nvPr>
        </p:nvGraphicFramePr>
        <p:xfrm>
          <a:off x="539552" y="1340768"/>
          <a:ext cx="8424935" cy="4248762"/>
        </p:xfrm>
        <a:graphic>
          <a:graphicData uri="http://schemas.openxmlformats.org/drawingml/2006/table">
            <a:tbl>
              <a:tblPr/>
              <a:tblGrid>
                <a:gridCol w="34019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09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40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40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4008"/>
              </a:tblGrid>
              <a:tr h="6898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2563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2564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9907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ปริมาณ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การใช้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2,156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2,143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2,012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</a:t>
                      </a:r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016</a:t>
                      </a:r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น้ำมัน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5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ก๊าซธรรมชาติ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ถ่าน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หิน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ลิกไนต์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พลังน้ำ/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ไฟฟ้า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นำเข้า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อัตรา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การเปลี่ยนแปลง (% </a:t>
                      </a:r>
                      <a:r>
                        <a:rPr lang="en-US" sz="15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yoy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น้ำมัน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ก๊าซธรรมชาติ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ถ่าน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หิน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ลิกไนต์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9895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พลังน้ำ/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ไฟฟ้า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นำเข้า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2699792" y="200025"/>
            <a:ext cx="3960440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60648"/>
            <a:ext cx="3402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การใช้พลังงานขั้นต้น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0026" y="1046320"/>
            <a:ext cx="3222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พันบาร์เรลเทียบเท่าน้ำมันดิบต่อวัน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815124" y="85617"/>
            <a:ext cx="1278206" cy="1033022"/>
            <a:chOff x="555327" y="3806251"/>
            <a:chExt cx="490060" cy="451784"/>
          </a:xfrm>
        </p:grpSpPr>
        <p:pic>
          <p:nvPicPr>
            <p:cNvPr id="18" name="Picture 6" descr="D:\7. Infographic EPPO\Picture icon\Color Icon\Grid-Scale-Icon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C"/>
                </a:clrFrom>
                <a:clrTo>
                  <a:srgbClr val="FFFF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5" t="8504" r="10720" b="4973"/>
            <a:stretch/>
          </p:blipFill>
          <p:spPr bwMode="auto">
            <a:xfrm>
              <a:off x="783498" y="3806251"/>
              <a:ext cx="261889" cy="390081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9" name="Picture 3" descr="D:\7. Infographic EPPO\Picture icon\Color Icon\Building (7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327" y="3886361"/>
              <a:ext cx="340625" cy="371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467544" y="5661248"/>
            <a:ext cx="2654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เป็นข้อมูลเบื้องต้น</a:t>
            </a:r>
          </a:p>
        </p:txBody>
      </p:sp>
      <p:pic>
        <p:nvPicPr>
          <p:cNvPr id="14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5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03848" y="272033"/>
            <a:ext cx="3960439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358204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การใช้น้ำมันสำเร็จรูป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6854" y="1070152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ล้านลิตรต่อวัน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1" y="6186036"/>
            <a:ext cx="6690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น้ำมันเครื่องบินและ</a:t>
            </a:r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น้ำมันก๊าด   </a:t>
            </a:r>
          </a:p>
          <a:p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** 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ไม่รวมการใช้ </a:t>
            </a: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LPG 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ที่ใช้เป็น </a:t>
            </a:r>
            <a:r>
              <a:rPr lang="en-US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 stocks 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ในปิโตรเคมี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440917"/>
              </p:ext>
            </p:extLst>
          </p:nvPr>
        </p:nvGraphicFramePr>
        <p:xfrm>
          <a:off x="384550" y="1432026"/>
          <a:ext cx="8219900" cy="4682548"/>
        </p:xfrm>
        <a:graphic>
          <a:graphicData uri="http://schemas.openxmlformats.org/drawingml/2006/table">
            <a:tbl>
              <a:tblPr/>
              <a:tblGrid>
                <a:gridCol w="3156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59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5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59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65943"/>
              </a:tblGrid>
              <a:tr h="66414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4p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716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ปริมาณ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การใช้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144.3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119.2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เบนซินและแก๊สโซฮอล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ดีเซล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62.8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เครื่องบิน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น้ำมันเตา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LPG</a:t>
                      </a: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296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อัตรา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การเปลี่ยนแปลง (% 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-11.5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-6.6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เบนซินและแก๊สโซฮอล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-1.2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ดีเซล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-2.6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เครื่องบิน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-61.7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น้ำมันเตา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-10.9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207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LPG</a:t>
                      </a:r>
                      <a:r>
                        <a:rPr kumimoji="0" lang="th-TH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r>
                        <a:rPr kumimoji="0" lang="en-US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*</a:t>
                      </a:r>
                      <a:endParaRPr kumimoji="0" lang="th-TH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1435" marR="91435" marT="45708" marB="45708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-9.2</a:t>
                      </a:r>
                      <a:endParaRPr lang="en-US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2050" name="Picture 2" descr="D:\7. Infographic EPPO\Picture icon\Color Icon\Car_gas_station_flat_vector_illustration_isolated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3921" r="7859" b="9676"/>
          <a:stretch/>
        </p:blipFill>
        <p:spPr bwMode="auto">
          <a:xfrm flipH="1">
            <a:off x="6270109" y="108914"/>
            <a:ext cx="1289435" cy="9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87624" y="6551766"/>
            <a:ext cx="2654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เป็นข้อมูลเบื้องต้น</a:t>
            </a:r>
          </a:p>
        </p:txBody>
      </p:sp>
      <p:pic>
        <p:nvPicPr>
          <p:cNvPr id="11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8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94076" y="302958"/>
            <a:ext cx="4066484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9544" y="385500"/>
            <a:ext cx="412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การใช้ก๊าซธรรมชาติรายสาขา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0894" y="1177007"/>
            <a:ext cx="21723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ล้านลูกบาศก์ฟุต/วัน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965541"/>
              </p:ext>
            </p:extLst>
          </p:nvPr>
        </p:nvGraphicFramePr>
        <p:xfrm>
          <a:off x="323529" y="1484788"/>
          <a:ext cx="8529753" cy="4658117"/>
        </p:xfrm>
        <a:graphic>
          <a:graphicData uri="http://schemas.openxmlformats.org/drawingml/2006/table">
            <a:tbl>
              <a:tblPr/>
              <a:tblGrid>
                <a:gridCol w="2880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2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26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26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2686"/>
                <a:gridCol w="1158690"/>
              </a:tblGrid>
              <a:tr h="7200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4p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สัดส่วน 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(%)</a:t>
                      </a:r>
                      <a:endParaRPr lang="th-TH" sz="1500" b="1" i="0" u="none" strike="noStrike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4,676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762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4,368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4,419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ผลิตไฟฟ้า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2,681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794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2,598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2,634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60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759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771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17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ปิโตรเคมี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1,014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,</a:t>
                      </a:r>
                      <a:r>
                        <a:rPr lang="th-TH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015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905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21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รถยนต์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194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en-US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5231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เปลี่ยนแปลง</a:t>
                      </a:r>
                      <a:r>
                        <a:rPr lang="en-US" sz="15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(% 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1.8</a:t>
                      </a:r>
                      <a:endParaRPr 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1.4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ผลิตไฟฟ้า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4.2</a:t>
                      </a:r>
                      <a:endParaRPr lang="en-US" sz="1500" b="1" i="0" u="none" strike="noStrike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-0.4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ปิโตรเคมี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0.1</a:t>
                      </a:r>
                      <a:endParaRPr lang="en-US" sz="1500" b="1" i="0" u="none" strike="noStrike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809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รถยนต์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-11.8</a:t>
                      </a:r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-28.1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th-TH" sz="1500" b="1" i="0" u="none" strike="noStrike" kern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10" name="Picture 3" descr="D:\7. Infographic EPPO\Picture icon\Monthly Report Info\EPPO 2015\10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458" y="292762"/>
            <a:ext cx="1290631" cy="70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6165304"/>
            <a:ext cx="2654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เป็นข้อมูลเบื้องต้น</a:t>
            </a:r>
          </a:p>
        </p:txBody>
      </p:sp>
      <p:pic>
        <p:nvPicPr>
          <p:cNvPr id="9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94076" y="302958"/>
            <a:ext cx="4066484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385500"/>
            <a:ext cx="412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การใช้ </a:t>
            </a:r>
            <a:r>
              <a:rPr lang="en-US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LPG </a:t>
            </a:r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โพรเพนและบิวเทน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68344" y="1177007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</a:t>
            </a:r>
            <a:r>
              <a:rPr lang="en-US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พันตัน</a:t>
            </a:r>
            <a:endParaRPr lang="th-TH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46762"/>
              </p:ext>
            </p:extLst>
          </p:nvPr>
        </p:nvGraphicFramePr>
        <p:xfrm>
          <a:off x="251521" y="1484788"/>
          <a:ext cx="8712969" cy="4711185"/>
        </p:xfrm>
        <a:graphic>
          <a:graphicData uri="http://schemas.openxmlformats.org/drawingml/2006/table">
            <a:tbl>
              <a:tblPr/>
              <a:tblGrid>
                <a:gridCol w="3096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7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7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76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7634"/>
                <a:gridCol w="1106090"/>
              </a:tblGrid>
              <a:tr h="7087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2562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</a:t>
                      </a:r>
                      <a:r>
                        <a:rPr lang="en-US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4p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สัดส่วน</a:t>
                      </a:r>
                      <a:endParaRPr lang="th-TH" sz="15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การ</a:t>
                      </a:r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th-TH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619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6,560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5,740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6,148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th-TH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ครัวเรือน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2,033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2,041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รถยนต์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1,170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1,023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อุตสาหกรรมปิ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โตร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เคมี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2,496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2,694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2,714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ใช้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เอง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978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อัตราการเปลี่ยนแปลง (% </a:t>
                      </a: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YoY)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-0.9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7.1</a:t>
                      </a:r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50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ครัวเรือน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อุตสาหกรรม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รถยนต์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-12.6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-26.5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อุตสาหกรรมปิ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โตร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เคมี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296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ใช้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เอง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rgbClr val="FF33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-43.8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5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-30.5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6372200" y="252170"/>
            <a:ext cx="549790" cy="725990"/>
            <a:chOff x="493818" y="5903550"/>
            <a:chExt cx="549790" cy="725990"/>
          </a:xfrm>
        </p:grpSpPr>
        <p:pic>
          <p:nvPicPr>
            <p:cNvPr id="13" name="Picture 2" descr="C:\Users\User\Desktop\Energy Graph_Edit Pattern\Infographic\Color Icon\botija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818" y="5903550"/>
              <a:ext cx="549790" cy="725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34728" y="6146320"/>
              <a:ext cx="40427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white"/>
                  </a:solidFill>
                  <a:latin typeface="SP ThunderFox" panose="02000000000000000000" pitchFamily="2" charset="0"/>
                  <a:ea typeface="Tahoma" pitchFamily="34" charset="0"/>
                  <a:cs typeface="SP ThunderFox" panose="02000000000000000000" pitchFamily="2" charset="0"/>
                </a:rPr>
                <a:t>LPG</a:t>
              </a:r>
              <a:endParaRPr lang="th-TH" sz="1400" b="1" dirty="0">
                <a:solidFill>
                  <a:prstClr val="white"/>
                </a:solidFill>
                <a:latin typeface="SP ThunderFox" panose="02000000000000000000" pitchFamily="2" charset="0"/>
                <a:ea typeface="Tahoma" pitchFamily="34" charset="0"/>
                <a:cs typeface="SP ThunderFox" panose="02000000000000000000" pitchFamily="2" charset="0"/>
              </a:endParaRPr>
            </a:p>
          </p:txBody>
        </p:sp>
      </p:grpSp>
      <p:pic>
        <p:nvPicPr>
          <p:cNvPr id="10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6165304"/>
            <a:ext cx="2654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เป็นข้อมูลเบื้องต้น</a:t>
            </a:r>
          </a:p>
        </p:txBody>
      </p:sp>
    </p:spTree>
    <p:extLst>
      <p:ext uri="{BB962C8B-B14F-4D97-AF65-F5344CB8AC3E}">
        <p14:creationId xmlns:p14="http://schemas.microsoft.com/office/powerpoint/2010/main" val="26802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93" name="Rectangle 4"/>
          <p:cNvSpPr>
            <a:spLocks noChangeArrowheads="1"/>
          </p:cNvSpPr>
          <p:nvPr/>
        </p:nvSpPr>
        <p:spPr bwMode="auto">
          <a:xfrm>
            <a:off x="6172245" y="1228118"/>
            <a:ext cx="25042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th-TH" altLang="th-TH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หน่วย</a:t>
            </a:r>
            <a:r>
              <a:rPr lang="en-US" altLang="th-TH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th-TH" altLang="th-TH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พันตันเทียบเท่าน้ำมันดิบ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71800" y="188913"/>
            <a:ext cx="3960440" cy="708695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1016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2800" b="1" dirty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การใช้ลิกไนต์/ถ่าน</a:t>
            </a:r>
            <a:r>
              <a:rPr lang="th-TH" sz="2800" b="1" dirty="0" smtClean="0">
                <a:solidFill>
                  <a:prstClr val="white"/>
                </a:solidFill>
                <a:latin typeface="TH SarabunPSK" pitchFamily="34" charset="-34"/>
                <a:cs typeface="TH SarabunPSK" pitchFamily="34" charset="-34"/>
              </a:rPr>
              <a:t>หิน</a:t>
            </a:r>
            <a:endParaRPr lang="th-TH" sz="2800" b="1" dirty="0">
              <a:solidFill>
                <a:prstClr val="white"/>
              </a:solidFill>
              <a:latin typeface="TH SarabunPSK" pitchFamily="34" charset="-34"/>
              <a:ea typeface="Tahoma" pitchFamily="34" charset="0"/>
              <a:cs typeface="TH SarabunPSK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66078"/>
              </p:ext>
            </p:extLst>
          </p:nvPr>
        </p:nvGraphicFramePr>
        <p:xfrm>
          <a:off x="179512" y="1566677"/>
          <a:ext cx="8784978" cy="4454609"/>
        </p:xfrm>
        <a:graphic>
          <a:graphicData uri="http://schemas.openxmlformats.org/drawingml/2006/table">
            <a:tbl>
              <a:tblPr/>
              <a:tblGrid>
                <a:gridCol w="3121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26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26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26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26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26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9607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68579" marR="6857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2562</a:t>
                      </a:r>
                      <a:endParaRPr lang="en-US" sz="15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th-TH" sz="15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en-US" sz="1500" b="1" kern="120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en-US" sz="1500" b="1" kern="1200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256</a:t>
                      </a:r>
                      <a:r>
                        <a:rPr lang="en-US" sz="15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4p</a:t>
                      </a: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611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ปริมาณ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เปลี่ยนแปลง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1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สัดส่วน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1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(%)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500" b="1" dirty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</a:t>
                      </a:r>
                      <a:r>
                        <a:rPr lang="th-TH" sz="1500" b="1" dirty="0" smtClean="0"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ต้องการใช้</a:t>
                      </a:r>
                      <a:endParaRPr lang="en-US" sz="1500" b="1" dirty="0"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17,064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18,244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19,439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การใช้ลิกไนต์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3,367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3,607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15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- ผลิต</a:t>
                      </a:r>
                      <a:r>
                        <a:rPr lang="th-TH" sz="15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กระแสไฟฟ้า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15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- อุตสาหกรรม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51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33CC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การใช้ถ่านหิน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13,536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14,877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15,832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h-TH" sz="15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  -</a:t>
                      </a:r>
                      <a:r>
                        <a:rPr lang="en-US" sz="1500" b="1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th-TH" sz="1500" b="1" spc="-2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ผลิตกระแสไฟฟ้า </a:t>
                      </a:r>
                      <a:r>
                        <a:rPr lang="en-US" sz="1500" b="1" spc="-20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(IPP/SPP)</a:t>
                      </a:r>
                      <a:endParaRPr lang="en-US" sz="1500" b="1" spc="-20" baseline="0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5,286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4,547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3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 </a:t>
                      </a:r>
                      <a:r>
                        <a:rPr lang="th-TH" sz="1500" b="1" baseline="0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 - </a:t>
                      </a:r>
                      <a:r>
                        <a:rPr lang="th-TH" sz="1500" b="1" dirty="0" smtClean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อุตสาหกรรม</a:t>
                      </a:r>
                      <a:endParaRPr lang="en-US" sz="1500" b="1" dirty="0"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8,482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9,591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11,285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1" name="Picture 6" descr="D:\7. Infographic EPPO\Picture icon\Monthly Report Info\EPPO 2016\6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39" y="233352"/>
            <a:ext cx="1439846" cy="75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6165304"/>
            <a:ext cx="26544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 </a:t>
            </a:r>
            <a:r>
              <a:rPr lang="th-TH" sz="11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เป็นข้อมูลเบื้องต้น</a:t>
            </a:r>
          </a:p>
        </p:txBody>
      </p:sp>
      <p:pic>
        <p:nvPicPr>
          <p:cNvPr id="9" name="Picture 2" descr="D:\1. EPPO\11. General\LOGO_EPPO\โลโก้สนพ.ตัวใหม่_T(ใช้ตัวนี้)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 b="8658"/>
          <a:stretch/>
        </p:blipFill>
        <p:spPr bwMode="auto">
          <a:xfrm>
            <a:off x="9237" y="46992"/>
            <a:ext cx="2440877" cy="70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6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12763</TotalTime>
  <Words>1332</Words>
  <Application>Microsoft Office PowerPoint</Application>
  <PresentationFormat>On-screen Show (4:3)</PresentationFormat>
  <Paragraphs>543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Wachira Jitpranee</dc:creator>
  <cp:lastModifiedBy>Thanyarat</cp:lastModifiedBy>
  <cp:revision>899</cp:revision>
  <cp:lastPrinted>2020-08-05T10:20:15Z</cp:lastPrinted>
  <dcterms:created xsi:type="dcterms:W3CDTF">2014-05-20T10:47:17Z</dcterms:created>
  <dcterms:modified xsi:type="dcterms:W3CDTF">2021-12-20T09:15:06Z</dcterms:modified>
</cp:coreProperties>
</file>