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3" r:id="rId2"/>
  </p:sldIdLst>
  <p:sldSz cx="12192000" cy="6858000"/>
  <p:notesSz cx="6648450" cy="97742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>
        <p:scale>
          <a:sx n="90" d="100"/>
          <a:sy n="90" d="100"/>
        </p:scale>
        <p:origin x="-624" y="-15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122363"/>
            <a:ext cx="103632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2CBE45-CE29-49EB-AE92-1B075EA94D1C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12/29/2016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1F31E8-F30C-4D60-A7BE-F934786FBDC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975343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FFF440-FC97-4738-823C-9548438490A3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12/29/2016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1F31E8-F30C-4D60-A7BE-F934786FBDC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97116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2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2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73982B-B0CA-4300-8BE9-50B8E693921E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12/29/2016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1F31E8-F30C-4D60-A7BE-F934786FBDC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81692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4E3B5-4D47-4525-BCDF-28E48DA7880E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12/29/2016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1F31E8-F30C-4D60-A7BE-F934786FBDC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401087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2" y="1709741"/>
            <a:ext cx="105156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2" y="4589466"/>
            <a:ext cx="105156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99B63A-1DDC-4010-93A1-E0585D9A9393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12/29/2016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1F31E8-F30C-4D60-A7BE-F934786FBDC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42697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1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1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84375-D188-4C28-BB9B-6CF66699EBCC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12/29/2016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1F31E8-F30C-4D60-A7BE-F934786FBDC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622600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9" y="365128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4"/>
            <a:ext cx="5157787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6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2" y="1681164"/>
            <a:ext cx="5183188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2" y="2505076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4F263-CC18-4920-A483-205D2758D45E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12/29/2016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1F31E8-F30C-4D60-A7BE-F934786FBDC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31245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A2EA99-B049-4785-818D-8AF909D7BAF3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12/29/2016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1F31E8-F30C-4D60-A7BE-F934786FBDC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651143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C799C3-C0B4-40BE-8182-DE752FB93312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12/29/2016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1F31E8-F30C-4D60-A7BE-F934786FBDC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62914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9" y="457200"/>
            <a:ext cx="3932239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9" y="987428"/>
            <a:ext cx="6172201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9" y="2057400"/>
            <a:ext cx="3932239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B136B6-6ADE-4549-863A-68A3AE7241FF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12/29/2016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1F31E8-F30C-4D60-A7BE-F934786FBDC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67594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9" y="457200"/>
            <a:ext cx="3932239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9" y="987428"/>
            <a:ext cx="6172201" cy="4873625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9" y="2057400"/>
            <a:ext cx="3932239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D5ACF5-484F-480C-AC5C-C2AA090F4B7E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12/29/2016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1F31E8-F30C-4D60-A7BE-F934786FBDC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21040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1" y="365128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1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1" y="6356353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54F22D-C3B8-476C-AA8F-790444BDEFEF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12/29/2016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1" y="6356353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56353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1F31E8-F30C-4D60-A7BE-F934786FBDC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59487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9785515" y="6356355"/>
            <a:ext cx="2743200" cy="365125"/>
          </a:xfrm>
        </p:spPr>
        <p:txBody>
          <a:bodyPr/>
          <a:lstStyle/>
          <a:p>
            <a:fld id="{391F31E8-F30C-4D60-A7BE-F934786FBDC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4" name="Rounded Rectangle 53"/>
          <p:cNvSpPr/>
          <p:nvPr/>
        </p:nvSpPr>
        <p:spPr>
          <a:xfrm>
            <a:off x="1199458" y="2996952"/>
            <a:ext cx="1786548" cy="663674"/>
          </a:xfrm>
          <a:prstGeom prst="roundRect">
            <a:avLst>
              <a:gd name="adj" fmla="val 49404"/>
            </a:avLst>
          </a:prstGeom>
          <a:solidFill>
            <a:srgbClr val="FFC000"/>
          </a:solidFill>
          <a:ln w="12700" cap="flat" cmpd="sng" algn="ctr">
            <a:noFill/>
            <a:prstDash val="solid"/>
            <a:miter lim="800000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txBody>
          <a:bodyPr rtlCol="0" anchor="ctr"/>
          <a:lstStyle/>
          <a:p>
            <a:pPr algn="ctr">
              <a:defRPr/>
            </a:pPr>
            <a:r>
              <a:rPr lang="th-TH" b="1" kern="0" dirty="0">
                <a:solidFill>
                  <a:sysClr val="windowText" lastClr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สนพ.</a:t>
            </a:r>
            <a:endParaRPr lang="en-US" b="1" kern="0" dirty="0">
              <a:solidFill>
                <a:sysClr val="windowText" lastClr="00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00" name="Rectangle 99"/>
          <p:cNvSpPr/>
          <p:nvPr/>
        </p:nvSpPr>
        <p:spPr>
          <a:xfrm>
            <a:off x="8973045" y="3160045"/>
            <a:ext cx="1613720" cy="337488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>
                <a:solidFill>
                  <a:prstClr val="white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31 </a:t>
            </a:r>
            <a:r>
              <a:rPr lang="th-TH" sz="1400" b="1" dirty="0">
                <a:solidFill>
                  <a:prstClr val="white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ม.ค. 60</a:t>
            </a:r>
            <a:endParaRPr lang="en-US" sz="1400" b="1" dirty="0">
              <a:solidFill>
                <a:prstClr val="white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28" name="Rectangle 127"/>
          <p:cNvSpPr/>
          <p:nvPr/>
        </p:nvSpPr>
        <p:spPr>
          <a:xfrm>
            <a:off x="4601742" y="867930"/>
            <a:ext cx="2327041" cy="602969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2800" dirty="0">
                <a:solidFill>
                  <a:prstClr val="white"/>
                </a:solidFill>
              </a:rPr>
              <a:t>เจ้าของโครงการ</a:t>
            </a:r>
            <a:endParaRPr lang="en-US" sz="2800" dirty="0">
              <a:solidFill>
                <a:prstClr val="white"/>
              </a:solidFill>
            </a:endParaRPr>
          </a:p>
        </p:txBody>
      </p:sp>
      <p:sp>
        <p:nvSpPr>
          <p:cNvPr id="132" name="Rectangle 131"/>
          <p:cNvSpPr/>
          <p:nvPr/>
        </p:nvSpPr>
        <p:spPr>
          <a:xfrm>
            <a:off x="6407254" y="3042058"/>
            <a:ext cx="2327041" cy="602969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2800" dirty="0">
                <a:solidFill>
                  <a:prstClr val="white"/>
                </a:solidFill>
              </a:rPr>
              <a:t>แม่ข่ายในพื้นที่</a:t>
            </a:r>
            <a:endParaRPr lang="en-US" sz="2800" dirty="0">
              <a:solidFill>
                <a:prstClr val="white"/>
              </a:solidFill>
            </a:endParaRPr>
          </a:p>
        </p:txBody>
      </p:sp>
      <p:sp>
        <p:nvSpPr>
          <p:cNvPr id="134" name="Rectangle 133"/>
          <p:cNvSpPr/>
          <p:nvPr/>
        </p:nvSpPr>
        <p:spPr>
          <a:xfrm>
            <a:off x="6376284" y="5706354"/>
            <a:ext cx="2327041" cy="602969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Issue Champion</a:t>
            </a:r>
          </a:p>
        </p:txBody>
      </p:sp>
      <p:cxnSp>
        <p:nvCxnSpPr>
          <p:cNvPr id="136" name="Straight Arrow Connector 135"/>
          <p:cNvCxnSpPr/>
          <p:nvPr/>
        </p:nvCxnSpPr>
        <p:spPr>
          <a:xfrm flipH="1">
            <a:off x="2986006" y="1470899"/>
            <a:ext cx="2679430" cy="1725771"/>
          </a:xfrm>
          <a:prstGeom prst="straightConnector1">
            <a:avLst/>
          </a:prstGeom>
          <a:ln>
            <a:prstDash val="lgDashDotDot"/>
            <a:tailEnd type="stealth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138" name="Straight Arrow Connector 137"/>
          <p:cNvCxnSpPr>
            <a:stCxn id="128" idx="2"/>
            <a:endCxn id="132" idx="0"/>
          </p:cNvCxnSpPr>
          <p:nvPr/>
        </p:nvCxnSpPr>
        <p:spPr>
          <a:xfrm>
            <a:off x="5765263" y="1470899"/>
            <a:ext cx="1805512" cy="1571159"/>
          </a:xfrm>
          <a:prstGeom prst="straightConnector1">
            <a:avLst/>
          </a:prstGeom>
          <a:ln w="12700">
            <a:solidFill>
              <a:srgbClr val="00B050"/>
            </a:solidFill>
            <a:prstDash val="lgDashDotDot"/>
            <a:tailEnd type="arrow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139" name="Straight Arrow Connector 138"/>
          <p:cNvCxnSpPr>
            <a:stCxn id="132" idx="2"/>
          </p:cNvCxnSpPr>
          <p:nvPr/>
        </p:nvCxnSpPr>
        <p:spPr>
          <a:xfrm>
            <a:off x="7570775" y="3645027"/>
            <a:ext cx="25822" cy="2061326"/>
          </a:xfrm>
          <a:prstGeom prst="straightConnector1">
            <a:avLst/>
          </a:prstGeom>
          <a:ln w="12700">
            <a:prstDash val="lgDashDotDot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7" name="Straight Arrow Connector 146"/>
          <p:cNvCxnSpPr>
            <a:stCxn id="132" idx="1"/>
          </p:cNvCxnSpPr>
          <p:nvPr/>
        </p:nvCxnSpPr>
        <p:spPr>
          <a:xfrm flipH="1" flipV="1">
            <a:off x="2986004" y="3343542"/>
            <a:ext cx="3421248" cy="1"/>
          </a:xfrm>
          <a:prstGeom prst="straightConnector1">
            <a:avLst/>
          </a:prstGeom>
          <a:ln>
            <a:solidFill>
              <a:srgbClr val="0070C0"/>
            </a:solidFill>
            <a:prstDash val="lgDashDot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8" name="Rectangle 147"/>
          <p:cNvSpPr/>
          <p:nvPr/>
        </p:nvSpPr>
        <p:spPr>
          <a:xfrm>
            <a:off x="3530562" y="3428674"/>
            <a:ext cx="2509422" cy="140555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th-TH" sz="1200" dirty="0">
              <a:solidFill>
                <a:prstClr val="black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th-TH" sz="1200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แม่ข่ายในพื้นที่ ส่งเอกสารถึง </a:t>
            </a:r>
            <a:r>
              <a:rPr lang="th-TH" sz="1200" dirty="0" err="1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สนพ</a:t>
            </a:r>
            <a:r>
              <a:rPr lang="th-TH" sz="1200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  </a:t>
            </a:r>
            <a:r>
              <a:rPr lang="th-TH" sz="1200" dirty="0" smtClean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/>
            </a:r>
            <a:br>
              <a:rPr lang="th-TH" sz="1200" dirty="0" smtClean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th-TH" sz="1200" b="1" u="sng" dirty="0" smtClean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ภายใน 7 </a:t>
            </a:r>
            <a:r>
              <a:rPr lang="th-TH" sz="1200" b="1" u="sng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ก.พ. 60</a:t>
            </a:r>
            <a:r>
              <a:rPr lang="th-TH" sz="1200" b="1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ดังนี้</a:t>
            </a:r>
          </a:p>
          <a:p>
            <a:pPr marL="228600" indent="-228600">
              <a:buFontTx/>
              <a:buAutoNum type="arabicPeriod"/>
            </a:pPr>
            <a:r>
              <a:rPr lang="th-TH" sz="1200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หนังสือ</a:t>
            </a:r>
            <a:r>
              <a:rPr lang="th-TH" sz="1200" dirty="0" smtClean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นำส่งจากเจ้าของโครงการ</a:t>
            </a:r>
            <a:r>
              <a:rPr lang="th-TH" sz="1200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/>
            </a:r>
            <a:br>
              <a:rPr lang="th-TH" sz="1200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th-TH" sz="1200" dirty="0" smtClean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(ที่นำส่ง</a:t>
            </a:r>
            <a:r>
              <a:rPr lang="th-TH" sz="1200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ถึง ผอ.</a:t>
            </a:r>
            <a:r>
              <a:rPr lang="th-TH" sz="1200" dirty="0" err="1" smtClean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สนพ</a:t>
            </a:r>
            <a:r>
              <a:rPr lang="th-TH" sz="1200" dirty="0" smtClean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.) </a:t>
            </a:r>
            <a:r>
              <a:rPr lang="th-TH" sz="1200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ฉบับจริง</a:t>
            </a:r>
          </a:p>
          <a:p>
            <a:pPr marL="228600" indent="-228600">
              <a:buFontTx/>
              <a:buAutoNum type="arabicPeriod"/>
            </a:pPr>
            <a:r>
              <a:rPr lang="th-TH" sz="1200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หนังสือมอบอำนาจ (ถ้ามี</a:t>
            </a:r>
            <a:r>
              <a:rPr lang="th-TH" sz="1200" dirty="0" smtClean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)</a:t>
            </a:r>
          </a:p>
          <a:p>
            <a:pPr marL="228600" indent="-228600">
              <a:buFontTx/>
              <a:buAutoNum type="arabicPeriod"/>
            </a:pPr>
            <a:r>
              <a:rPr lang="th-TH" sz="1200" dirty="0" smtClean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แบบตรวจรับเอกสารโครงการ </a:t>
            </a:r>
            <a:endParaRPr lang="th-TH" sz="1200" dirty="0">
              <a:solidFill>
                <a:prstClr val="black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228600" indent="-228600">
              <a:buFontTx/>
              <a:buAutoNum type="arabicPeriod"/>
            </a:pPr>
            <a:r>
              <a:rPr lang="th-TH" sz="1200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ข้อเสนอโครงการ 1 เล่ม</a:t>
            </a:r>
          </a:p>
          <a:p>
            <a:pPr algn="thaiDist"/>
            <a:endParaRPr lang="th-TH" sz="1200" dirty="0">
              <a:solidFill>
                <a:prstClr val="black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cxnSp>
        <p:nvCxnSpPr>
          <p:cNvPr id="154" name="Elbow Connector 153"/>
          <p:cNvCxnSpPr>
            <a:stCxn id="134" idx="1"/>
            <a:endCxn id="54" idx="2"/>
          </p:cNvCxnSpPr>
          <p:nvPr/>
        </p:nvCxnSpPr>
        <p:spPr>
          <a:xfrm rot="10800000">
            <a:off x="2092734" y="3660626"/>
            <a:ext cx="4283551" cy="2347210"/>
          </a:xfrm>
          <a:prstGeom prst="bentConnector2">
            <a:avLst/>
          </a:prstGeom>
          <a:ln w="12700">
            <a:prstDash val="lgDashDotDot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56" name="Rectangle 155"/>
          <p:cNvSpPr/>
          <p:nvPr/>
        </p:nvSpPr>
        <p:spPr>
          <a:xfrm>
            <a:off x="2803577" y="5207868"/>
            <a:ext cx="2961685" cy="1568574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200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Issue Champion </a:t>
            </a:r>
            <a:r>
              <a:rPr lang="th-TH" sz="1200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ส่งเอกสารถึง </a:t>
            </a:r>
            <a:r>
              <a:rPr lang="th-TH" sz="1200" dirty="0" err="1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สนพ</a:t>
            </a:r>
            <a:r>
              <a:rPr lang="th-TH" sz="1200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 </a:t>
            </a:r>
            <a:r>
              <a:rPr lang="th-TH" sz="1200" b="1" u="sng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ภายใน 28 ก.พ. 60 </a:t>
            </a:r>
            <a:r>
              <a:rPr lang="th-TH" sz="1200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ดังนี้</a:t>
            </a:r>
          </a:p>
          <a:p>
            <a:pPr marL="171450" indent="-171450">
              <a:buFontTx/>
              <a:buChar char="-"/>
            </a:pPr>
            <a:r>
              <a:rPr lang="th-TH" sz="1200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หนังสือนำส่งถึง ผอ.</a:t>
            </a:r>
            <a:r>
              <a:rPr lang="th-TH" sz="1200" dirty="0" err="1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สนพ</a:t>
            </a:r>
            <a:r>
              <a:rPr lang="th-TH" sz="1200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</a:p>
          <a:p>
            <a:pPr marL="171450" indent="-171450">
              <a:buFontTx/>
              <a:buChar char="-"/>
            </a:pPr>
            <a:r>
              <a:rPr lang="th-TH" sz="1200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พิจารณากลั่นกรองแล้วให้คะแนน </a:t>
            </a:r>
            <a:r>
              <a:rPr lang="th-TH" sz="1200" dirty="0" smtClean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พร้อม</a:t>
            </a:r>
            <a:r>
              <a:rPr lang="th-TH" sz="1200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จัดทำความเห็นเสนอ </a:t>
            </a:r>
            <a:r>
              <a:rPr lang="th-TH" sz="1200" dirty="0" err="1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สนพ</a:t>
            </a:r>
            <a:r>
              <a:rPr lang="th-TH" sz="1200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 </a:t>
            </a:r>
          </a:p>
        </p:txBody>
      </p:sp>
      <p:sp>
        <p:nvSpPr>
          <p:cNvPr id="102" name="Rectangle 101"/>
          <p:cNvSpPr/>
          <p:nvPr/>
        </p:nvSpPr>
        <p:spPr>
          <a:xfrm>
            <a:off x="7842653" y="1554397"/>
            <a:ext cx="3757468" cy="140229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thaiDist"/>
            <a:r>
              <a:rPr lang="th-TH" sz="1200" b="1" dirty="0" smtClean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“เจ้าของ</a:t>
            </a:r>
            <a:r>
              <a:rPr lang="th-TH" sz="1200" b="1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โครงการ”</a:t>
            </a:r>
            <a:r>
              <a:rPr lang="th-TH" sz="1200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จะต้องจัดทำ</a:t>
            </a:r>
            <a:r>
              <a:rPr lang="th-TH" sz="1200" dirty="0" smtClean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หนังสือนำส่ง</a:t>
            </a:r>
            <a:r>
              <a:rPr lang="th-TH" sz="1200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ถึง </a:t>
            </a:r>
            <a:r>
              <a:rPr lang="th-TH" sz="1200" b="1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“ผู้อำนวยการสำนักงานนโยบายและแผน</a:t>
            </a:r>
            <a:r>
              <a:rPr lang="th-TH" sz="1200" b="1" dirty="0" smtClean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พลังงาน</a:t>
            </a:r>
            <a:r>
              <a:rPr lang="th-TH" sz="1200" dirty="0" smtClean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” และส่งไปยัง </a:t>
            </a:r>
            <a:r>
              <a:rPr lang="th-TH" sz="1200" b="1" dirty="0" smtClean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แม่</a:t>
            </a:r>
            <a:r>
              <a:rPr lang="th-TH" sz="1200" b="1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ข่ายในพื้นที่ </a:t>
            </a:r>
            <a:r>
              <a:rPr lang="th-TH" sz="1200" b="1" u="sng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ภายใน </a:t>
            </a:r>
            <a:r>
              <a:rPr lang="th-TH" sz="1200" b="1" u="sng" dirty="0" smtClean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31 ม.ค. </a:t>
            </a:r>
            <a:r>
              <a:rPr lang="th-TH" sz="1200" b="1" u="sng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60</a:t>
            </a:r>
            <a:r>
              <a:rPr lang="th-TH" sz="1200" b="1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endParaRPr lang="th-TH" sz="1200" b="1" dirty="0" smtClean="0">
              <a:solidFill>
                <a:prstClr val="black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thaiDist"/>
            <a:r>
              <a:rPr lang="th-TH" sz="1200" dirty="0" smtClean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โดยหนังสือฉบับดังกล่าวต้องลงนามโดย </a:t>
            </a:r>
            <a:r>
              <a:rPr lang="th-TH" sz="1200" b="1" u="sng" dirty="0" smtClean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ผู้</a:t>
            </a:r>
            <a:r>
              <a:rPr lang="th-TH" sz="1200" b="1" u="sng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มีอำนาจในการลงนามของหน่วยงานนั้น หรือผู้ที่ได้รับมอบหมายโดยลายลักษณ์อักษรจากผู้มีอำนาจในการลงนาม</a:t>
            </a:r>
          </a:p>
        </p:txBody>
      </p:sp>
      <p:sp>
        <p:nvSpPr>
          <p:cNvPr id="145" name="Rectangle 144"/>
          <p:cNvSpPr/>
          <p:nvPr/>
        </p:nvSpPr>
        <p:spPr>
          <a:xfrm>
            <a:off x="991748" y="1554397"/>
            <a:ext cx="2748735" cy="1080444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 sz="1200" dirty="0">
              <a:solidFill>
                <a:prstClr val="black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thaiDist"/>
            <a:r>
              <a:rPr lang="th-TH" sz="1200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“เจ้าของโครงการ” จะต้องส่งไฟล์ข้อมูลข้อเสนอโครงการวิจัยดังกล่าวมาที่</a:t>
            </a:r>
          </a:p>
          <a:p>
            <a:pPr algn="thaiDist"/>
            <a:r>
              <a:rPr lang="en-US" sz="1200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E-mail: rd_eeae@eppo.go.th</a:t>
            </a:r>
          </a:p>
          <a:p>
            <a:pPr algn="thaiDist"/>
            <a:endParaRPr lang="th-TH" sz="1200" dirty="0">
              <a:solidFill>
                <a:prstClr val="black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01" name="Rectangle 100"/>
          <p:cNvSpPr/>
          <p:nvPr/>
        </p:nvSpPr>
        <p:spPr>
          <a:xfrm>
            <a:off x="7910615" y="3861048"/>
            <a:ext cx="3370529" cy="134682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th-TH" sz="1200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แม่ข่ายในพื้นที่ ส่งเอกสารถึง </a:t>
            </a:r>
            <a:r>
              <a:rPr lang="en-US" sz="1200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Issue Champion</a:t>
            </a:r>
            <a:r>
              <a:rPr lang="th-TH" sz="1200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th-TH" sz="1200" dirty="0" smtClean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/>
            </a:r>
            <a:br>
              <a:rPr lang="th-TH" sz="1200" dirty="0" smtClean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th-TH" sz="1200" b="1" u="sng" dirty="0" smtClean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ภายใน 7 </a:t>
            </a:r>
            <a:r>
              <a:rPr lang="th-TH" sz="1200" b="1" u="sng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ก.พ. 60</a:t>
            </a:r>
            <a:r>
              <a:rPr lang="th-TH" sz="1200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ดังนี้</a:t>
            </a:r>
          </a:p>
          <a:p>
            <a:r>
              <a:rPr lang="th-TH" sz="1200" dirty="0" smtClean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1. หนังสือ</a:t>
            </a:r>
            <a:r>
              <a:rPr lang="th-TH" sz="1200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นำส่งถึง </a:t>
            </a:r>
            <a:r>
              <a:rPr lang="en-US" sz="1200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issue champion </a:t>
            </a:r>
            <a:endParaRPr lang="th-TH" sz="1200" dirty="0" smtClean="0">
              <a:solidFill>
                <a:prstClr val="black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th-TH" sz="1200" dirty="0" smtClean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2. ข้อเสนอโครงการ พร้อม </a:t>
            </a:r>
            <a:r>
              <a:rPr lang="en-US" sz="1200" dirty="0" smtClean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File MS word </a:t>
            </a:r>
            <a:r>
              <a:rPr lang="th-TH" sz="1200" dirty="0" smtClean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หรือ </a:t>
            </a:r>
            <a:r>
              <a:rPr lang="en-US" sz="1200" dirty="0" smtClean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PDF</a:t>
            </a:r>
          </a:p>
          <a:p>
            <a:r>
              <a:rPr lang="th-TH" sz="1200" dirty="0" smtClean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3. สำเนาแบบตรวจรับเอกสารโครงการ</a:t>
            </a:r>
            <a:r>
              <a:rPr lang="en-US" sz="1200" dirty="0" smtClean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endParaRPr lang="th-TH" sz="1200" dirty="0">
              <a:solidFill>
                <a:prstClr val="black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57" name="Rectangle 156"/>
          <p:cNvSpPr/>
          <p:nvPr/>
        </p:nvSpPr>
        <p:spPr>
          <a:xfrm>
            <a:off x="8973045" y="5839092"/>
            <a:ext cx="1613720" cy="337488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>
                <a:solidFill>
                  <a:prstClr val="white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7</a:t>
            </a:r>
            <a:r>
              <a:rPr lang="en-US" sz="1400" b="1" dirty="0" smtClean="0">
                <a:solidFill>
                  <a:prstClr val="white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th-TH" sz="1400" b="1" dirty="0">
                <a:solidFill>
                  <a:prstClr val="white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ก.พ. 60</a:t>
            </a:r>
            <a:endParaRPr lang="en-US" sz="1400" b="1" dirty="0">
              <a:solidFill>
                <a:prstClr val="white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58" name="Rectangle 157"/>
          <p:cNvSpPr/>
          <p:nvPr/>
        </p:nvSpPr>
        <p:spPr>
          <a:xfrm>
            <a:off x="392596" y="3800154"/>
            <a:ext cx="1613720" cy="337488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1400" b="1" dirty="0">
                <a:solidFill>
                  <a:prstClr val="white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28</a:t>
            </a:r>
            <a:r>
              <a:rPr lang="en-US" sz="1400" b="1" dirty="0">
                <a:solidFill>
                  <a:prstClr val="white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th-TH" sz="1400" b="1" dirty="0">
                <a:solidFill>
                  <a:prstClr val="white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ก.พ. 60</a:t>
            </a:r>
            <a:endParaRPr lang="en-US" sz="1400" b="1" dirty="0">
              <a:solidFill>
                <a:prstClr val="white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Oval 2"/>
          <p:cNvSpPr/>
          <p:nvPr/>
        </p:nvSpPr>
        <p:spPr>
          <a:xfrm>
            <a:off x="7146599" y="1876867"/>
            <a:ext cx="609600" cy="457200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b="1" dirty="0">
                <a:solidFill>
                  <a:prstClr val="black"/>
                </a:solidFill>
              </a:rPr>
              <a:t>2</a:t>
            </a:r>
          </a:p>
        </p:txBody>
      </p:sp>
      <p:sp>
        <p:nvSpPr>
          <p:cNvPr id="22" name="Oval 21"/>
          <p:cNvSpPr/>
          <p:nvPr/>
        </p:nvSpPr>
        <p:spPr>
          <a:xfrm>
            <a:off x="280225" y="1876584"/>
            <a:ext cx="609600" cy="457200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b="1" dirty="0" smtClean="0">
                <a:solidFill>
                  <a:prstClr val="black"/>
                </a:solidFill>
              </a:rPr>
              <a:t>1</a:t>
            </a:r>
            <a:endParaRPr lang="th-TH" b="1" dirty="0">
              <a:solidFill>
                <a:prstClr val="black"/>
              </a:solidFill>
            </a:endParaRPr>
          </a:p>
        </p:txBody>
      </p:sp>
      <p:sp>
        <p:nvSpPr>
          <p:cNvPr id="23" name="Oval 22"/>
          <p:cNvSpPr/>
          <p:nvPr/>
        </p:nvSpPr>
        <p:spPr>
          <a:xfrm>
            <a:off x="6807200" y="4377031"/>
            <a:ext cx="609600" cy="457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b="1" dirty="0" smtClean="0">
                <a:solidFill>
                  <a:prstClr val="black"/>
                </a:solidFill>
              </a:rPr>
              <a:t>4</a:t>
            </a:r>
            <a:endParaRPr lang="th-TH" b="1" dirty="0">
              <a:solidFill>
                <a:prstClr val="black"/>
              </a:solidFill>
            </a:endParaRPr>
          </a:p>
        </p:txBody>
      </p:sp>
      <p:sp>
        <p:nvSpPr>
          <p:cNvPr id="24" name="Oval 23"/>
          <p:cNvSpPr/>
          <p:nvPr/>
        </p:nvSpPr>
        <p:spPr>
          <a:xfrm>
            <a:off x="2595933" y="3800154"/>
            <a:ext cx="609600" cy="457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b="1" dirty="0" smtClean="0">
                <a:solidFill>
                  <a:prstClr val="black"/>
                </a:solidFill>
              </a:rPr>
              <a:t>3</a:t>
            </a:r>
            <a:endParaRPr lang="th-TH" b="1" dirty="0">
              <a:solidFill>
                <a:prstClr val="black"/>
              </a:solidFill>
            </a:endParaRPr>
          </a:p>
        </p:txBody>
      </p:sp>
      <p:sp>
        <p:nvSpPr>
          <p:cNvPr id="25" name="Oval 24"/>
          <p:cNvSpPr/>
          <p:nvPr/>
        </p:nvSpPr>
        <p:spPr>
          <a:xfrm>
            <a:off x="2032000" y="6080720"/>
            <a:ext cx="609600" cy="457200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b="1" dirty="0">
                <a:solidFill>
                  <a:prstClr val="black"/>
                </a:solidFill>
              </a:rPr>
              <a:t>5</a:t>
            </a:r>
          </a:p>
        </p:txBody>
      </p:sp>
      <p:sp>
        <p:nvSpPr>
          <p:cNvPr id="26" name="Rectangle 25"/>
          <p:cNvSpPr/>
          <p:nvPr/>
        </p:nvSpPr>
        <p:spPr>
          <a:xfrm>
            <a:off x="3615098" y="95534"/>
            <a:ext cx="5132845" cy="690508"/>
          </a:xfrm>
          <a:prstGeom prst="rect">
            <a:avLst/>
          </a:prstGeom>
          <a:solidFill>
            <a:srgbClr val="1F497D">
              <a:lumMod val="75000"/>
            </a:srgbClr>
          </a:solidFill>
          <a:ln w="25400" cap="flat" cmpd="sng" algn="ctr">
            <a:noFill/>
            <a:prstDash val="solid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rtlCol="0" anchor="ctr"/>
          <a:lstStyle/>
          <a:p>
            <a:pPr algn="ctr">
              <a:defRPr/>
            </a:pPr>
            <a:r>
              <a:rPr lang="th-TH" sz="2800" b="1" kern="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การยื่นข้อเสนอโครงการวิจัย</a:t>
            </a:r>
          </a:p>
        </p:txBody>
      </p:sp>
      <p:pic>
        <p:nvPicPr>
          <p:cNvPr id="39" name="รูปภาพ 3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08034" y="95534"/>
            <a:ext cx="2655026" cy="6905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0" name="รูปภาพ 4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2917" y="95534"/>
            <a:ext cx="785999" cy="6905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3785000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4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253</TotalTime>
  <Words>149</Words>
  <Application>Microsoft Office PowerPoint</Application>
  <PresentationFormat>Custom</PresentationFormat>
  <Paragraphs>32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4_Office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Chananan Buakhiew</dc:creator>
  <cp:lastModifiedBy>Chakkrit Ponoy</cp:lastModifiedBy>
  <cp:revision>32</cp:revision>
  <cp:lastPrinted>2016-03-17T02:15:56Z</cp:lastPrinted>
  <dcterms:created xsi:type="dcterms:W3CDTF">2016-03-16T23:42:34Z</dcterms:created>
  <dcterms:modified xsi:type="dcterms:W3CDTF">2016-12-29T04:31:41Z</dcterms:modified>
</cp:coreProperties>
</file>