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3" r:id="rId3"/>
    <p:sldId id="262" r:id="rId4"/>
    <p:sldId id="265" r:id="rId5"/>
  </p:sldIdLst>
  <p:sldSz cx="9906000" cy="6858000" type="A4"/>
  <p:notesSz cx="6858000" cy="9144000"/>
  <p:defaultTextStyle>
    <a:defPPr>
      <a:defRPr lang="en-US"/>
    </a:defPPr>
    <a:lvl1pPr marL="0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5813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1626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7439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63252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9065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94878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10691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26504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311" autoAdjust="0"/>
  </p:normalViewPr>
  <p:slideViewPr>
    <p:cSldViewPr>
      <p:cViewPr varScale="1">
        <p:scale>
          <a:sx n="85" d="100"/>
          <a:sy n="85" d="100"/>
        </p:scale>
        <p:origin x="-1236" y="-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E5523-694D-40C3-95DC-164AC73DD29F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6DC04-6992-4B60-BD50-62D88CA36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06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5813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31626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7439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63252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9065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94878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10691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26504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B6DC04-6992-4B60-BD50-62D88CA367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458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B6DC04-6992-4B60-BD50-62D88CA3673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458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5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1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74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63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9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94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10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26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2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997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28600"/>
            <a:ext cx="222885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28600"/>
            <a:ext cx="652145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19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29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6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581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3162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74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632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90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948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106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2650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101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333500"/>
            <a:ext cx="4375150" cy="377190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333500"/>
            <a:ext cx="4375150" cy="377190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094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4"/>
            <a:ext cx="4376870" cy="63976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5813" indent="0">
              <a:buNone/>
              <a:defRPr sz="2300" b="1"/>
            </a:lvl2pPr>
            <a:lvl3pPr marL="1031626" indent="0">
              <a:buNone/>
              <a:defRPr sz="2000" b="1"/>
            </a:lvl3pPr>
            <a:lvl4pPr marL="1547439" indent="0">
              <a:buNone/>
              <a:defRPr sz="1800" b="1"/>
            </a:lvl4pPr>
            <a:lvl5pPr marL="2063252" indent="0">
              <a:buNone/>
              <a:defRPr sz="1800" b="1"/>
            </a:lvl5pPr>
            <a:lvl6pPr marL="2579065" indent="0">
              <a:buNone/>
              <a:defRPr sz="1800" b="1"/>
            </a:lvl6pPr>
            <a:lvl7pPr marL="3094878" indent="0">
              <a:buNone/>
              <a:defRPr sz="1800" b="1"/>
            </a:lvl7pPr>
            <a:lvl8pPr marL="3610691" indent="0">
              <a:buNone/>
              <a:defRPr sz="1800" b="1"/>
            </a:lvl8pPr>
            <a:lvl9pPr marL="4126504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4"/>
            <a:ext cx="4378590" cy="63976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5813" indent="0">
              <a:buNone/>
              <a:defRPr sz="2300" b="1"/>
            </a:lvl2pPr>
            <a:lvl3pPr marL="1031626" indent="0">
              <a:buNone/>
              <a:defRPr sz="2000" b="1"/>
            </a:lvl3pPr>
            <a:lvl4pPr marL="1547439" indent="0">
              <a:buNone/>
              <a:defRPr sz="1800" b="1"/>
            </a:lvl4pPr>
            <a:lvl5pPr marL="2063252" indent="0">
              <a:buNone/>
              <a:defRPr sz="1800" b="1"/>
            </a:lvl5pPr>
            <a:lvl6pPr marL="2579065" indent="0">
              <a:buNone/>
              <a:defRPr sz="1800" b="1"/>
            </a:lvl6pPr>
            <a:lvl7pPr marL="3094878" indent="0">
              <a:buNone/>
              <a:defRPr sz="1800" b="1"/>
            </a:lvl7pPr>
            <a:lvl8pPr marL="3610691" indent="0">
              <a:buNone/>
              <a:defRPr sz="1800" b="1"/>
            </a:lvl8pPr>
            <a:lvl9pPr marL="4126504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12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956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323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2" y="273051"/>
            <a:ext cx="3259006" cy="1162050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0"/>
            <a:ext cx="5537729" cy="585311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6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15813" indent="0">
              <a:buNone/>
              <a:defRPr sz="1400"/>
            </a:lvl2pPr>
            <a:lvl3pPr marL="1031626" indent="0">
              <a:buNone/>
              <a:defRPr sz="1100"/>
            </a:lvl3pPr>
            <a:lvl4pPr marL="1547439" indent="0">
              <a:buNone/>
              <a:defRPr sz="1000"/>
            </a:lvl4pPr>
            <a:lvl5pPr marL="2063252" indent="0">
              <a:buNone/>
              <a:defRPr sz="1000"/>
            </a:lvl5pPr>
            <a:lvl6pPr marL="2579065" indent="0">
              <a:buNone/>
              <a:defRPr sz="1000"/>
            </a:lvl6pPr>
            <a:lvl7pPr marL="3094878" indent="0">
              <a:buNone/>
              <a:defRPr sz="1000"/>
            </a:lvl7pPr>
            <a:lvl8pPr marL="3610691" indent="0">
              <a:buNone/>
              <a:defRPr sz="1000"/>
            </a:lvl8pPr>
            <a:lvl9pPr marL="412650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17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600"/>
            </a:lvl1pPr>
            <a:lvl2pPr marL="515813" indent="0">
              <a:buNone/>
              <a:defRPr sz="3200"/>
            </a:lvl2pPr>
            <a:lvl3pPr marL="1031626" indent="0">
              <a:buNone/>
              <a:defRPr sz="2700"/>
            </a:lvl3pPr>
            <a:lvl4pPr marL="1547439" indent="0">
              <a:buNone/>
              <a:defRPr sz="2300"/>
            </a:lvl4pPr>
            <a:lvl5pPr marL="2063252" indent="0">
              <a:buNone/>
              <a:defRPr sz="2300"/>
            </a:lvl5pPr>
            <a:lvl6pPr marL="2579065" indent="0">
              <a:buNone/>
              <a:defRPr sz="2300"/>
            </a:lvl6pPr>
            <a:lvl7pPr marL="3094878" indent="0">
              <a:buNone/>
              <a:defRPr sz="2300"/>
            </a:lvl7pPr>
            <a:lvl8pPr marL="3610691" indent="0">
              <a:buNone/>
              <a:defRPr sz="2300"/>
            </a:lvl8pPr>
            <a:lvl9pPr marL="4126504" indent="0">
              <a:buNone/>
              <a:defRPr sz="2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600"/>
            </a:lvl1pPr>
            <a:lvl2pPr marL="515813" indent="0">
              <a:buNone/>
              <a:defRPr sz="1400"/>
            </a:lvl2pPr>
            <a:lvl3pPr marL="1031626" indent="0">
              <a:buNone/>
              <a:defRPr sz="1100"/>
            </a:lvl3pPr>
            <a:lvl4pPr marL="1547439" indent="0">
              <a:buNone/>
              <a:defRPr sz="1000"/>
            </a:lvl4pPr>
            <a:lvl5pPr marL="2063252" indent="0">
              <a:buNone/>
              <a:defRPr sz="1000"/>
            </a:lvl5pPr>
            <a:lvl6pPr marL="2579065" indent="0">
              <a:buNone/>
              <a:defRPr sz="1000"/>
            </a:lvl6pPr>
            <a:lvl7pPr marL="3094878" indent="0">
              <a:buNone/>
              <a:defRPr sz="1000"/>
            </a:lvl7pPr>
            <a:lvl8pPr marL="3610691" indent="0">
              <a:buNone/>
              <a:defRPr sz="1000"/>
            </a:lvl8pPr>
            <a:lvl9pPr marL="412650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61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103163" tIns="51581" rIns="103163" bIns="5158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horz" lIns="103163" tIns="51581" rIns="103163" bIns="5158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103163" tIns="51581" rIns="103163" bIns="51581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0ED10-D2BA-4BAA-AB4A-EBB6FC4BDE57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103163" tIns="51581" rIns="103163" bIns="51581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103163" tIns="51581" rIns="103163" bIns="51581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081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3162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6860" indent="-386860" algn="l" defTabSz="1031626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8196" indent="-322383" algn="l" defTabSz="1031626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9533" indent="-257907" algn="l" defTabSz="10316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5346" indent="-257907" algn="l" defTabSz="103162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21159" indent="-257907" algn="l" defTabSz="103162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36972" indent="-257907" algn="l" defTabSz="10316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52785" indent="-257907" algn="l" defTabSz="10316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68598" indent="-257907" algn="l" defTabSz="10316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84411" indent="-257907" algn="l" defTabSz="10316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5813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1626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7439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63252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9065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94878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10691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26504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054132"/>
              </p:ext>
            </p:extLst>
          </p:nvPr>
        </p:nvGraphicFramePr>
        <p:xfrm>
          <a:off x="15766" y="685800"/>
          <a:ext cx="987552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/>
                <a:gridCol w="3383280"/>
                <a:gridCol w="1371600"/>
                <a:gridCol w="822960"/>
                <a:gridCol w="1097280"/>
                <a:gridCol w="1463040"/>
                <a:gridCol w="548640"/>
              </a:tblGrid>
              <a:tr h="274320"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สถาบันหลัก: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หัวหน้าโครงการ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สถาบันร่วม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:</a:t>
                      </a: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ระยะเวลา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400" b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งบประมาณ</a:t>
                      </a:r>
                      <a:endParaRPr lang="en-US" sz="140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400" b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บาท</a:t>
                      </a:r>
                      <a:endParaRPr lang="en-US" sz="140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761546"/>
              </p:ext>
            </p:extLst>
          </p:nvPr>
        </p:nvGraphicFramePr>
        <p:xfrm>
          <a:off x="10511" y="1298030"/>
          <a:ext cx="9875520" cy="1485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/>
                <a:gridCol w="5577840"/>
                <a:gridCol w="1463040"/>
                <a:gridCol w="1097280"/>
                <a:gridCol w="548640"/>
              </a:tblGrid>
              <a:tr h="201168">
                <a:tc rowSpan="3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</a:t>
                      </a:r>
                      <a:endParaRPr lang="th-TH" sz="140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วัตถุประสงค์หลัก</a:t>
                      </a: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100" b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รายการ</a:t>
                      </a:r>
                      <a:endParaRPr lang="en-US" sz="1100" b="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100" b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วงเงิน (บาท)</a:t>
                      </a:r>
                      <a:endParaRPr lang="en-US" sz="1100" b="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(%)</a:t>
                      </a:r>
                      <a:endParaRPr lang="en-US" sz="1100" b="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201168">
                <a:tc v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105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 </a:t>
                      </a:r>
                      <a:r>
                        <a:rPr lang="th-TH" sz="105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ค่าจ้าง/ค่าตอบแทน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168">
                <a:tc v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05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 ค่าใช้สอย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168">
                <a:tc rowSpan="3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</a:t>
                      </a:r>
                      <a:endParaRPr lang="th-TH" sz="140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งานที่ส่งมอบ/ผู้ใช้ผลงาน</a:t>
                      </a: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05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 ค่าวัสดุ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168">
                <a:tc v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05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 ค่าครุภัณฑ์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168">
                <a:tc v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05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 อื่นๆ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606249"/>
              </p:ext>
            </p:extLst>
          </p:nvPr>
        </p:nvGraphicFramePr>
        <p:xfrm>
          <a:off x="13649" y="15766"/>
          <a:ext cx="9875520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1743"/>
                <a:gridCol w="6013608"/>
                <a:gridCol w="990600"/>
                <a:gridCol w="1659569"/>
              </a:tblGrid>
              <a:tr h="274320">
                <a:tc rowSpan="2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EE : 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โครงการ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en-US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แม่ข่าย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320">
                <a:tc v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หัวข้อวิจัย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366171"/>
              </p:ext>
            </p:extLst>
          </p:nvPr>
        </p:nvGraphicFramePr>
        <p:xfrm>
          <a:off x="2627" y="2806264"/>
          <a:ext cx="987552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914400"/>
                <a:gridCol w="365760"/>
                <a:gridCol w="365760"/>
                <a:gridCol w="914400"/>
                <a:gridCol w="365760"/>
                <a:gridCol w="365760"/>
                <a:gridCol w="1097280"/>
                <a:gridCol w="365760"/>
                <a:gridCol w="365760"/>
                <a:gridCol w="731520"/>
                <a:gridCol w="365760"/>
                <a:gridCol w="365760"/>
                <a:gridCol w="1097280"/>
                <a:gridCol w="365760"/>
                <a:gridCol w="365760"/>
              </a:tblGrid>
              <a:tr h="182880">
                <a:tc gridSpan="16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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สรุปแนวคิด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/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กระบวนการทำวิจัย (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Conceptual Framework) 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แบบ</a:t>
                      </a:r>
                      <a:r>
                        <a:rPr lang="th-TH" sz="1400" b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อินโฟ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กราฟิก (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Infographics) </a:t>
                      </a:r>
                      <a:endParaRPr lang="th-TH" sz="140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383280">
                <a:tc gridSpan="16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Wingdings 2"/>
                        </a:rPr>
                        <a:t></a:t>
                      </a:r>
                      <a:r>
                        <a:rPr lang="th-TH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เกณฑ์พิจารณา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Relevance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Efficiency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Effectiveness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Impact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Sustainability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969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962" y="1631324"/>
            <a:ext cx="6858000" cy="472347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4234104" y="1631324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1</a:t>
            </a:r>
            <a:r>
              <a:rPr lang="th-TH" sz="1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en-US" sz="16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54774"/>
            <a:ext cx="9906000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คำแนะนำในการจัดทำ </a:t>
            </a:r>
            <a:r>
              <a:rPr lang="en-US" sz="1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สรุปสาระสำคัญของโครงการ</a:t>
            </a:r>
          </a:p>
          <a:p>
            <a:pPr algn="ctr"/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เอกสารประกอบการยื่นข้อเสนอขอรับ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ทุน</a:t>
            </a:r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กับสำนักงานนโยบายและแผนพลังงาน </a:t>
            </a:r>
          </a:p>
          <a:p>
            <a:pPr algn="ctr"/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ภายใต้โครงการ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สนับสนุน การศึกษา วิจัย พัฒนา</a:t>
            </a:r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เทคโนโลยีอนุรักษ์พลังงาน ปีงบประมาณ 2561</a:t>
            </a:r>
            <a:endParaRPr lang="en-US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8902" y="914400"/>
            <a:ext cx="3204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ข้อกำหนด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ตามแบบที่กำหนด</a:t>
            </a:r>
            <a:endParaRPr lang="en-US" sz="1600" b="1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(1) ขนาด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A4 (210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297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mm)</a:t>
            </a:r>
            <a:endParaRPr lang="th-TH" sz="1600" b="1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(2)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Tahoma</a:t>
            </a:r>
            <a:endParaRPr lang="en-US" sz="16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79068" y="1812687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14</a:t>
            </a:r>
            <a:endParaRPr lang="en-US" sz="14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28849" y="2682765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14</a:t>
            </a:r>
            <a:endParaRPr lang="en-US" sz="14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Right Brace 29"/>
          <p:cNvSpPr/>
          <p:nvPr/>
        </p:nvSpPr>
        <p:spPr>
          <a:xfrm>
            <a:off x="3838902" y="2133600"/>
            <a:ext cx="374181" cy="1371600"/>
          </a:xfrm>
          <a:prstGeom prst="rightBrace">
            <a:avLst>
              <a:gd name="adj1" fmla="val 26297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8579068" y="2951824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12</a:t>
            </a:r>
            <a:endParaRPr lang="en-US" sz="14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Right Brace 37"/>
          <p:cNvSpPr/>
          <p:nvPr/>
        </p:nvSpPr>
        <p:spPr>
          <a:xfrm>
            <a:off x="8391978" y="2703786"/>
            <a:ext cx="187090" cy="801414"/>
          </a:xfrm>
          <a:prstGeom prst="rightBrace">
            <a:avLst>
              <a:gd name="adj1" fmla="val 26297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Brace 38"/>
          <p:cNvSpPr/>
          <p:nvPr/>
        </p:nvSpPr>
        <p:spPr>
          <a:xfrm>
            <a:off x="8387770" y="1631324"/>
            <a:ext cx="191297" cy="625774"/>
          </a:xfrm>
          <a:prstGeom prst="rightBrace">
            <a:avLst>
              <a:gd name="adj1" fmla="val 26297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36786" y="5735339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เป็นส่วนที่ </a:t>
            </a:r>
            <a:r>
              <a:rPr lang="th-TH" sz="1600" b="1" dirty="0" err="1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จนท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th-TH" sz="1600" b="1" dirty="0" err="1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สนพ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จะประเมินผลคะแนน</a:t>
            </a:r>
          </a:p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ตามเกณฑ์ 5 </a:t>
            </a:r>
            <a:r>
              <a:rPr lang="en-US" sz="1600" b="1" dirty="0" err="1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Criteria</a:t>
            </a:r>
            <a:r>
              <a:rPr lang="en-US" sz="1600" b="1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endParaRPr lang="en-US" sz="16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Right Arrow 34"/>
          <p:cNvSpPr/>
          <p:nvPr/>
        </p:nvSpPr>
        <p:spPr>
          <a:xfrm>
            <a:off x="2136757" y="6019800"/>
            <a:ext cx="306903" cy="33499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80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823342"/>
              </p:ext>
            </p:extLst>
          </p:nvPr>
        </p:nvGraphicFramePr>
        <p:xfrm>
          <a:off x="15766" y="685800"/>
          <a:ext cx="987552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/>
                <a:gridCol w="3383280"/>
                <a:gridCol w="1371600"/>
                <a:gridCol w="822960"/>
                <a:gridCol w="1097280"/>
                <a:gridCol w="1463040"/>
                <a:gridCol w="548640"/>
              </a:tblGrid>
              <a:tr h="274320"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สถาบันหลัก: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หัวหน้าโครงการ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สถาบันร่วม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:</a:t>
                      </a: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ระยะเวลา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400" b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งบประมาณ</a:t>
                      </a:r>
                      <a:endParaRPr lang="en-US" sz="140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400" b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บาท</a:t>
                      </a:r>
                      <a:endParaRPr lang="en-US" sz="140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159626"/>
              </p:ext>
            </p:extLst>
          </p:nvPr>
        </p:nvGraphicFramePr>
        <p:xfrm>
          <a:off x="10511" y="1298030"/>
          <a:ext cx="9875520" cy="1485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/>
                <a:gridCol w="5577840"/>
                <a:gridCol w="1463040"/>
                <a:gridCol w="1097280"/>
                <a:gridCol w="548640"/>
              </a:tblGrid>
              <a:tr h="201168">
                <a:tc rowSpan="3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</a:t>
                      </a:r>
                      <a:endParaRPr lang="th-TH" sz="140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วัตถุประสงค์หลัก</a:t>
                      </a: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100" b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รายการ</a:t>
                      </a:r>
                      <a:endParaRPr lang="en-US" sz="1100" b="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 anchor="ctr"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100" b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วงเงิน (บาท)</a:t>
                      </a:r>
                      <a:endParaRPr lang="en-US" sz="1100" b="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(%)</a:t>
                      </a:r>
                      <a:endParaRPr lang="en-US" sz="1100" b="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201168">
                <a:tc v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105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 </a:t>
                      </a:r>
                      <a:r>
                        <a:rPr lang="th-TH" sz="105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ค่าจ้าง/ค่าตอบแทน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168">
                <a:tc v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05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 ค่าใช้สอย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168">
                <a:tc rowSpan="3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</a:t>
                      </a:r>
                      <a:endParaRPr lang="th-TH" sz="140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งานที่ส่งมอบ/ผู้ใช้ผลงาน</a:t>
                      </a: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05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 ค่าวัสดุ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168">
                <a:tc v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05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 ค่าครุภัณฑ์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168">
                <a:tc v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05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 อื่นๆ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439254"/>
              </p:ext>
            </p:extLst>
          </p:nvPr>
        </p:nvGraphicFramePr>
        <p:xfrm>
          <a:off x="13649" y="15766"/>
          <a:ext cx="9875520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1743"/>
                <a:gridCol w="5937408"/>
                <a:gridCol w="990600"/>
                <a:gridCol w="1735769"/>
              </a:tblGrid>
              <a:tr h="274320">
                <a:tc rowSpan="2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AE : 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โครงการ</a:t>
                      </a:r>
                      <a:endParaRPr lang="en-US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แม่ข่าย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320">
                <a:tc v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หัวข้อวิจัย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074712"/>
              </p:ext>
            </p:extLst>
          </p:nvPr>
        </p:nvGraphicFramePr>
        <p:xfrm>
          <a:off x="2627" y="2790498"/>
          <a:ext cx="9875520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914400"/>
                <a:gridCol w="365760"/>
                <a:gridCol w="365760"/>
                <a:gridCol w="914400"/>
                <a:gridCol w="365760"/>
                <a:gridCol w="365760"/>
                <a:gridCol w="1097280"/>
                <a:gridCol w="365760"/>
                <a:gridCol w="365760"/>
                <a:gridCol w="731520"/>
                <a:gridCol w="365760"/>
                <a:gridCol w="365760"/>
                <a:gridCol w="1097280"/>
                <a:gridCol w="365760"/>
                <a:gridCol w="365760"/>
              </a:tblGrid>
              <a:tr h="182880">
                <a:tc gridSpan="16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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สรุปแนวคิด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/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กระบวนการทำวิจัย (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Conceptual Framework) 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แบบ</a:t>
                      </a:r>
                      <a:r>
                        <a:rPr lang="th-TH" sz="1400" b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อินโฟ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กราฟิก (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Infographics) </a:t>
                      </a:r>
                      <a:endParaRPr lang="th-TH" sz="140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383280">
                <a:tc gridSpan="16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Wingdings 2"/>
                        </a:rPr>
                        <a:t></a:t>
                      </a:r>
                      <a:r>
                        <a:rPr lang="th-TH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เกณฑ์พิจารณา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Relevance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Efficiency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Effectiveness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Impact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Sustainability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179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3246" y="1551732"/>
            <a:ext cx="6969125" cy="485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234104" y="1631324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1</a:t>
            </a:r>
            <a:r>
              <a:rPr lang="th-TH" sz="1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en-US" sz="16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54774"/>
            <a:ext cx="9906000" cy="83099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คำแนะนำในการจัดทำ </a:t>
            </a:r>
            <a:r>
              <a:rPr lang="en-US" sz="1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สรุปสาระสำคัญของโครงการ</a:t>
            </a:r>
          </a:p>
          <a:p>
            <a:pPr algn="ctr"/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เอกสารประกอบการยื่นข้อเสนอขอรับ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ทุน</a:t>
            </a:r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กับสำนักงานนโยบายและแผนพลังงาน </a:t>
            </a:r>
          </a:p>
          <a:p>
            <a:pPr algn="ctr"/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ภายใต้โครงการ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สนับสนุน การศึกษา วิจัย พัฒนา</a:t>
            </a:r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เทคโนโลยีพลังงานทดแทน</a:t>
            </a:r>
            <a:r>
              <a:rPr lang="en-US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ปีงบประมาณ 2561</a:t>
            </a:r>
            <a:endParaRPr lang="en-US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79068" y="1812687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14</a:t>
            </a:r>
            <a:endParaRPr lang="en-US" sz="14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28849" y="2682765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14</a:t>
            </a:r>
            <a:endParaRPr lang="en-US" sz="14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Right Brace 29"/>
          <p:cNvSpPr/>
          <p:nvPr/>
        </p:nvSpPr>
        <p:spPr>
          <a:xfrm>
            <a:off x="3838902" y="2133600"/>
            <a:ext cx="374181" cy="1371600"/>
          </a:xfrm>
          <a:prstGeom prst="rightBrace">
            <a:avLst>
              <a:gd name="adj1" fmla="val 26297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8579068" y="2951824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12</a:t>
            </a:r>
            <a:endParaRPr lang="en-US" sz="14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Right Brace 37"/>
          <p:cNvSpPr/>
          <p:nvPr/>
        </p:nvSpPr>
        <p:spPr>
          <a:xfrm>
            <a:off x="8391978" y="2703786"/>
            <a:ext cx="187090" cy="801414"/>
          </a:xfrm>
          <a:prstGeom prst="rightBrace">
            <a:avLst>
              <a:gd name="adj1" fmla="val 26297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Brace 38"/>
          <p:cNvSpPr/>
          <p:nvPr/>
        </p:nvSpPr>
        <p:spPr>
          <a:xfrm>
            <a:off x="8387770" y="1631324"/>
            <a:ext cx="191297" cy="625774"/>
          </a:xfrm>
          <a:prstGeom prst="rightBrace">
            <a:avLst>
              <a:gd name="adj1" fmla="val 26297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36786" y="5735339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เป็นส่วนที่ </a:t>
            </a:r>
            <a:r>
              <a:rPr lang="th-TH" sz="1600" b="1" dirty="0" err="1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จนท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th-TH" sz="1600" b="1" dirty="0" err="1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สนพ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จะประเมินผลคะแนน</a:t>
            </a:r>
          </a:p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ตามเกณฑ์ 5 </a:t>
            </a:r>
            <a:r>
              <a:rPr lang="en-US" sz="1600" b="1" dirty="0" err="1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Criteria</a:t>
            </a:r>
            <a:r>
              <a:rPr lang="en-US" sz="1600" b="1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endParaRPr lang="en-US" sz="16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Right Arrow 34"/>
          <p:cNvSpPr/>
          <p:nvPr/>
        </p:nvSpPr>
        <p:spPr>
          <a:xfrm>
            <a:off x="2136757" y="6019800"/>
            <a:ext cx="306903" cy="33499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8902" y="914400"/>
            <a:ext cx="3204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ข้อกำหนด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ตามแบบที่กำหนด</a:t>
            </a:r>
            <a:endParaRPr lang="en-US" sz="1600" b="1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(1) ขนาด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A4 (210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297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mm)</a:t>
            </a:r>
            <a:endParaRPr lang="th-TH" sz="1600" b="1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(2)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Tahoma</a:t>
            </a:r>
            <a:endParaRPr lang="en-US" sz="16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846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330</Words>
  <Application>Microsoft Office PowerPoint</Application>
  <PresentationFormat>A4 Paper (210x297 mm)</PresentationFormat>
  <Paragraphs>96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Chananan Buakhiew</dc:creator>
  <cp:lastModifiedBy>Peerasart Na Nan</cp:lastModifiedBy>
  <cp:revision>43</cp:revision>
  <dcterms:created xsi:type="dcterms:W3CDTF">2017-11-04T01:47:27Z</dcterms:created>
  <dcterms:modified xsi:type="dcterms:W3CDTF">2018-02-08T08:20:18Z</dcterms:modified>
</cp:coreProperties>
</file>