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6" r:id="rId2"/>
    <p:sldId id="307" r:id="rId3"/>
    <p:sldId id="308" r:id="rId4"/>
  </p:sldIdLst>
  <p:sldSz cx="9144000" cy="6858000" type="screen4x3"/>
  <p:notesSz cx="6819900" cy="99314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339966"/>
    <a:srgbClr val="FF4784"/>
    <a:srgbClr val="FF6699"/>
    <a:srgbClr val="3366CC"/>
    <a:srgbClr val="C00000"/>
    <a:srgbClr val="948A54"/>
    <a:srgbClr val="FF4B4B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80" d="100"/>
          <a:sy n="80" d="100"/>
        </p:scale>
        <p:origin x="-1002" y="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5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058498325375048E-2"/>
          <c:y val="3.6247093231167135E-2"/>
          <c:w val="0.87564025305903892"/>
          <c:h val="0.812830376145068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ราคา LPG ครัวเรือน</c:v>
                </c:pt>
              </c:strCache>
            </c:strRef>
          </c:tx>
          <c:spPr>
            <a:solidFill>
              <a:srgbClr val="0066FF"/>
            </a:solidFill>
            <a:ln w="31750">
              <a:noFill/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 w="31750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FF4343"/>
              </a:solidFill>
              <a:ln w="31750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31750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 w="31750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 w="31750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6"/>
            <c:invertIfNegative val="0"/>
            <c:bubble3D val="0"/>
            <c:spPr>
              <a:solidFill>
                <a:srgbClr val="FF6600"/>
              </a:solidFill>
              <a:ln w="31750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1"/>
              <c:layout>
                <c:manualLayout>
                  <c:x val="0"/>
                  <c:y val="8.4461923521157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Thailand</c:v>
                </c:pt>
                <c:pt idx="1">
                  <c:v>Malaysia</c:v>
                </c:pt>
                <c:pt idx="2">
                  <c:v>Cambodia</c:v>
                </c:pt>
                <c:pt idx="3">
                  <c:v>Myanmar</c:v>
                </c:pt>
                <c:pt idx="4">
                  <c:v>Laos</c:v>
                </c:pt>
                <c:pt idx="5">
                  <c:v>Vietnam</c:v>
                </c:pt>
                <c:pt idx="6">
                  <c:v>Philippines</c:v>
                </c:pt>
              </c:strCache>
            </c:strRef>
          </c:cat>
          <c:val>
            <c:numRef>
              <c:f>Sheet1!$B$2:$B$8</c:f>
              <c:numCache>
                <c:formatCode>#,##0.00</c:formatCode>
                <c:ptCount val="7"/>
                <c:pt idx="0">
                  <c:v>20.29</c:v>
                </c:pt>
                <c:pt idx="1">
                  <c:v>18</c:v>
                </c:pt>
                <c:pt idx="2">
                  <c:v>31.64</c:v>
                </c:pt>
                <c:pt idx="3">
                  <c:v>27.5</c:v>
                </c:pt>
                <c:pt idx="4">
                  <c:v>37.68</c:v>
                </c:pt>
                <c:pt idx="5">
                  <c:v>36.51</c:v>
                </c:pt>
                <c:pt idx="6">
                  <c:v>36.300727272727272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axId val="95194496"/>
        <c:axId val="95208576"/>
      </c:barChart>
      <c:catAx>
        <c:axId val="95194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95208576"/>
        <c:crosses val="autoZero"/>
        <c:auto val="1"/>
        <c:lblAlgn val="ctr"/>
        <c:lblOffset val="100"/>
        <c:noMultiLvlLbl val="0"/>
      </c:catAx>
      <c:valAx>
        <c:axId val="9520857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95194496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บาท/ลิตร</c:v>
                </c:pt>
              </c:strCache>
            </c:strRef>
          </c:tx>
          <c:spPr>
            <a:solidFill>
              <a:srgbClr val="000099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3399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rgbClr val="666633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invertIfNegative val="0"/>
            <c:bubble3D val="0"/>
            <c:spPr>
              <a:solidFill>
                <a:srgbClr val="00CC99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6"/>
            <c:invertIfNegative val="0"/>
            <c:bubble3D val="0"/>
            <c:spPr>
              <a:pattFill prst="pct80">
                <a:fgClr>
                  <a:srgbClr val="FF3F44"/>
                </a:fgClr>
                <a:bgClr>
                  <a:schemeClr val="bg1"/>
                </a:bgClr>
              </a:patt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7"/>
            <c:invertIfNegative val="0"/>
            <c:bubble3D val="0"/>
            <c:spPr>
              <a:pattFill prst="pct80">
                <a:fgClr>
                  <a:srgbClr val="7030A0"/>
                </a:fgClr>
                <a:bgClr>
                  <a:schemeClr val="bg1"/>
                </a:bgClr>
              </a:patt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8"/>
            <c:invertIfNegative val="0"/>
            <c:bubble3D val="0"/>
            <c:spPr>
              <a:pattFill prst="pct80">
                <a:fgClr>
                  <a:srgbClr val="0066FF"/>
                </a:fgClr>
                <a:bgClr>
                  <a:schemeClr val="bg1"/>
                </a:bgClr>
              </a:patt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9"/>
            <c:invertIfNegative val="0"/>
            <c:bubble3D val="0"/>
            <c:spPr>
              <a:pattFill prst="pct80">
                <a:fgClr>
                  <a:srgbClr val="005C00"/>
                </a:fgClr>
                <a:bgClr>
                  <a:schemeClr val="bg1"/>
                </a:bgClr>
              </a:patt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0"/>
            <c:invertIfNegative val="0"/>
            <c:bubble3D val="0"/>
            <c:spPr>
              <a:pattFill prst="pct80">
                <a:fgClr>
                  <a:srgbClr val="663300"/>
                </a:fgClr>
                <a:bgClr>
                  <a:schemeClr val="bg1"/>
                </a:bgClr>
              </a:patt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1"/>
            <c:invertIfNegative val="0"/>
            <c:bubble3D val="0"/>
            <c:spPr>
              <a:pattFill prst="pct80">
                <a:fgClr>
                  <a:srgbClr val="00B0F0"/>
                </a:fgClr>
                <a:bgClr>
                  <a:schemeClr val="bg1"/>
                </a:bgClr>
              </a:patt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2"/>
            <c:invertIfNegative val="0"/>
            <c:bubble3D val="0"/>
            <c:spPr>
              <a:pattFill prst="pct80">
                <a:fgClr>
                  <a:srgbClr val="948A54"/>
                </a:fgClr>
                <a:bgClr>
                  <a:schemeClr val="bg1"/>
                </a:bgClr>
              </a:patt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3"/>
            <c:invertIfNegative val="0"/>
            <c:bubble3D val="0"/>
            <c:spPr>
              <a:solidFill>
                <a:srgbClr val="339966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4"/>
            <c:invertIfNegative val="0"/>
            <c:bubble3D val="0"/>
            <c:spPr>
              <a:pattFill prst="pct90">
                <a:fgClr>
                  <a:srgbClr val="FF6699"/>
                </a:fgClr>
                <a:bgClr>
                  <a:schemeClr val="bg1"/>
                </a:bgClr>
              </a:patt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5"/>
            <c:invertIfNegative val="0"/>
            <c:bubble3D val="0"/>
            <c:spPr>
              <a:pattFill prst="pct90">
                <a:fgClr>
                  <a:srgbClr val="3366CC"/>
                </a:fgClr>
                <a:bgClr>
                  <a:schemeClr val="bg1"/>
                </a:bgClr>
              </a:patt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6"/>
            <c:invertIfNegative val="0"/>
            <c:bubble3D val="0"/>
            <c:spPr>
              <a:pattFill prst="pct90">
                <a:fgClr>
                  <a:srgbClr val="C00000"/>
                </a:fgClr>
                <a:bgClr>
                  <a:schemeClr val="bg1"/>
                </a:bgClr>
              </a:patt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1.4942990725462198E-3"/>
                  <c:y val="-1.4265976208395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8.55958572503734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9885981450924397E-3"/>
                  <c:y val="8.55958572503734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1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Thailand</c:v>
                </c:pt>
                <c:pt idx="1">
                  <c:v>Philippines</c:v>
                </c:pt>
                <c:pt idx="2">
                  <c:v>India</c:v>
                </c:pt>
                <c:pt idx="3">
                  <c:v>Korea</c:v>
                </c:pt>
                <c:pt idx="4">
                  <c:v>Taiwan</c:v>
                </c:pt>
                <c:pt idx="5">
                  <c:v>Israel</c:v>
                </c:pt>
                <c:pt idx="6">
                  <c:v>Belguim</c:v>
                </c:pt>
                <c:pt idx="7">
                  <c:v>France</c:v>
                </c:pt>
                <c:pt idx="8">
                  <c:v>Germany</c:v>
                </c:pt>
                <c:pt idx="9">
                  <c:v>Italy</c:v>
                </c:pt>
                <c:pt idx="10">
                  <c:v>Netherlands</c:v>
                </c:pt>
                <c:pt idx="11">
                  <c:v>U.K.</c:v>
                </c:pt>
                <c:pt idx="12">
                  <c:v>Russia</c:v>
                </c:pt>
                <c:pt idx="13">
                  <c:v>Australia</c:v>
                </c:pt>
                <c:pt idx="14">
                  <c:v>Canada</c:v>
                </c:pt>
                <c:pt idx="15">
                  <c:v>Peru</c:v>
                </c:pt>
                <c:pt idx="16">
                  <c:v>Chile</c:v>
                </c:pt>
              </c:strCache>
            </c:strRef>
          </c:cat>
          <c:val>
            <c:numRef>
              <c:f>Sheet1!$B$2:$B$18</c:f>
              <c:numCache>
                <c:formatCode>0.00</c:formatCode>
                <c:ptCount val="17"/>
                <c:pt idx="0">
                  <c:v>10.9566</c:v>
                </c:pt>
                <c:pt idx="1">
                  <c:v>16.962825000000002</c:v>
                </c:pt>
                <c:pt idx="2">
                  <c:v>18.677200000000003</c:v>
                </c:pt>
                <c:pt idx="3">
                  <c:v>21.848800000000001</c:v>
                </c:pt>
                <c:pt idx="4">
                  <c:v>14.096000000000002</c:v>
                </c:pt>
                <c:pt idx="5">
                  <c:v>25.725200000000001</c:v>
                </c:pt>
                <c:pt idx="6">
                  <c:v>15.866314800000001</c:v>
                </c:pt>
                <c:pt idx="7">
                  <c:v>28.153761599999999</c:v>
                </c:pt>
                <c:pt idx="8">
                  <c:v>21.433442800000002</c:v>
                </c:pt>
                <c:pt idx="9">
                  <c:v>20.876730000000002</c:v>
                </c:pt>
                <c:pt idx="10">
                  <c:v>28.591178799999998</c:v>
                </c:pt>
                <c:pt idx="11">
                  <c:v>27.835639999999998</c:v>
                </c:pt>
                <c:pt idx="12">
                  <c:v>8.4575999999999993</c:v>
                </c:pt>
                <c:pt idx="13">
                  <c:v>16.0592109</c:v>
                </c:pt>
                <c:pt idx="14">
                  <c:v>14.800800000000001</c:v>
                </c:pt>
                <c:pt idx="15">
                  <c:v>13.743600000000001</c:v>
                </c:pt>
                <c:pt idx="16">
                  <c:v>22.2012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axId val="107043840"/>
        <c:axId val="107066112"/>
      </c:barChart>
      <c:catAx>
        <c:axId val="1070438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en-US"/>
          </a:p>
        </c:txPr>
        <c:crossAx val="107066112"/>
        <c:crosses val="autoZero"/>
        <c:auto val="1"/>
        <c:lblAlgn val="ctr"/>
        <c:lblOffset val="100"/>
        <c:noMultiLvlLbl val="0"/>
      </c:catAx>
      <c:valAx>
        <c:axId val="10706611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07043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ครัวเรือนรายได้น้อย</c:v>
                </c:pt>
              </c:strCache>
            </c:strRef>
          </c:tx>
          <c:spPr>
            <a:ln w="38100">
              <a:solidFill>
                <a:srgbClr val="00B0F0"/>
              </a:solidFill>
              <a:prstDash val="sysDash"/>
            </a:ln>
          </c:spPr>
          <c:marker>
            <c:symbol val="none"/>
          </c:marker>
          <c:cat>
            <c:strRef>
              <c:f>Sheet1!$A$2:$A$64</c:f>
              <c:strCache>
                <c:ptCount val="63"/>
                <c:pt idx="0">
                  <c:v>ม.ค. 54</c:v>
                </c:pt>
                <c:pt idx="1">
                  <c:v>ก.พ.</c:v>
                </c:pt>
                <c:pt idx="2">
                  <c:v>มี.ค.</c:v>
                </c:pt>
                <c:pt idx="3">
                  <c:v>เม.ย.</c:v>
                </c:pt>
                <c:pt idx="4">
                  <c:v>พ.ค.</c:v>
                </c:pt>
                <c:pt idx="5">
                  <c:v>มิ.ย.</c:v>
                </c:pt>
                <c:pt idx="6">
                  <c:v>ก.ค.</c:v>
                </c:pt>
                <c:pt idx="7">
                  <c:v>ส.ค.</c:v>
                </c:pt>
                <c:pt idx="8">
                  <c:v>ก.ย.</c:v>
                </c:pt>
                <c:pt idx="9">
                  <c:v>ต.ค.</c:v>
                </c:pt>
                <c:pt idx="10">
                  <c:v>พ.ย.</c:v>
                </c:pt>
                <c:pt idx="11">
                  <c:v>ธ.ค.</c:v>
                </c:pt>
                <c:pt idx="12">
                  <c:v>ม.ค. 55</c:v>
                </c:pt>
                <c:pt idx="13">
                  <c:v>ก.พ.</c:v>
                </c:pt>
                <c:pt idx="14">
                  <c:v>มี.ค.</c:v>
                </c:pt>
                <c:pt idx="15">
                  <c:v>เม.ย.</c:v>
                </c:pt>
                <c:pt idx="16">
                  <c:v>พ.ค.</c:v>
                </c:pt>
                <c:pt idx="17">
                  <c:v>มิ.ย.</c:v>
                </c:pt>
                <c:pt idx="18">
                  <c:v>ก.ค.</c:v>
                </c:pt>
                <c:pt idx="19">
                  <c:v>ส.ค.</c:v>
                </c:pt>
                <c:pt idx="20">
                  <c:v>ก.ย.</c:v>
                </c:pt>
                <c:pt idx="21">
                  <c:v>ต.ค.</c:v>
                </c:pt>
                <c:pt idx="22">
                  <c:v>พ.ย.</c:v>
                </c:pt>
                <c:pt idx="23">
                  <c:v>ธ.ค.</c:v>
                </c:pt>
                <c:pt idx="24">
                  <c:v>ม.ค. 56</c:v>
                </c:pt>
                <c:pt idx="25">
                  <c:v>ก.พ.</c:v>
                </c:pt>
                <c:pt idx="26">
                  <c:v>มี.ค.</c:v>
                </c:pt>
                <c:pt idx="27">
                  <c:v>เม.ย.</c:v>
                </c:pt>
                <c:pt idx="28">
                  <c:v>พ.ค.</c:v>
                </c:pt>
                <c:pt idx="29">
                  <c:v>มิ.ย.</c:v>
                </c:pt>
                <c:pt idx="30">
                  <c:v>ก.ค.</c:v>
                </c:pt>
                <c:pt idx="31">
                  <c:v>ส.ค.</c:v>
                </c:pt>
                <c:pt idx="32">
                  <c:v>ก.ย.</c:v>
                </c:pt>
                <c:pt idx="33">
                  <c:v>ต.ค.</c:v>
                </c:pt>
                <c:pt idx="34">
                  <c:v>พ.ย.</c:v>
                </c:pt>
                <c:pt idx="35">
                  <c:v>ธ.ค.</c:v>
                </c:pt>
                <c:pt idx="36">
                  <c:v>ม.ค. 57</c:v>
                </c:pt>
                <c:pt idx="37">
                  <c:v>ก.พ.</c:v>
                </c:pt>
                <c:pt idx="38">
                  <c:v>มี.ค.</c:v>
                </c:pt>
                <c:pt idx="39">
                  <c:v>เม.ย.</c:v>
                </c:pt>
                <c:pt idx="40">
                  <c:v>พ.ค.</c:v>
                </c:pt>
                <c:pt idx="41">
                  <c:v>มิ.ย.</c:v>
                </c:pt>
                <c:pt idx="42">
                  <c:v>ก.ค.</c:v>
                </c:pt>
                <c:pt idx="43">
                  <c:v>ส.ค.</c:v>
                </c:pt>
                <c:pt idx="44">
                  <c:v>ก.ย.</c:v>
                </c:pt>
                <c:pt idx="45">
                  <c:v>ต.ค.</c:v>
                </c:pt>
                <c:pt idx="46">
                  <c:v>พ.ย.</c:v>
                </c:pt>
                <c:pt idx="47">
                  <c:v>ธ.ค.</c:v>
                </c:pt>
                <c:pt idx="48">
                  <c:v>ม.ค. 58</c:v>
                </c:pt>
                <c:pt idx="49">
                  <c:v>ก.พ.</c:v>
                </c:pt>
                <c:pt idx="50">
                  <c:v>มี.ค.</c:v>
                </c:pt>
                <c:pt idx="51">
                  <c:v>เม.ย.</c:v>
                </c:pt>
                <c:pt idx="52">
                  <c:v>พ.ค.</c:v>
                </c:pt>
                <c:pt idx="53">
                  <c:v>มิ.ย.</c:v>
                </c:pt>
                <c:pt idx="54">
                  <c:v>ก.ค.</c:v>
                </c:pt>
                <c:pt idx="55">
                  <c:v>ส.ค.</c:v>
                </c:pt>
                <c:pt idx="56">
                  <c:v>ก.ย.</c:v>
                </c:pt>
                <c:pt idx="57">
                  <c:v>ต.ค.</c:v>
                </c:pt>
                <c:pt idx="58">
                  <c:v>พ.ย.</c:v>
                </c:pt>
                <c:pt idx="59">
                  <c:v>ธ.ค.</c:v>
                </c:pt>
                <c:pt idx="60">
                  <c:v>ม.ค. 59</c:v>
                </c:pt>
                <c:pt idx="61">
                  <c:v>ก.พ.</c:v>
                </c:pt>
                <c:pt idx="62">
                  <c:v>มี.ค.*</c:v>
                </c:pt>
              </c:strCache>
            </c:strRef>
          </c:cat>
          <c:val>
            <c:numRef>
              <c:f>Sheet1!$B$2:$B$64</c:f>
              <c:numCache>
                <c:formatCode>General</c:formatCode>
                <c:ptCount val="63"/>
                <c:pt idx="32" formatCode="#,##0.00">
                  <c:v>18.13</c:v>
                </c:pt>
                <c:pt idx="33" formatCode="#,##0.00">
                  <c:v>18.13</c:v>
                </c:pt>
                <c:pt idx="34" formatCode="#,##0.00">
                  <c:v>18.13</c:v>
                </c:pt>
                <c:pt idx="35" formatCode="#,##0.00">
                  <c:v>18.13</c:v>
                </c:pt>
                <c:pt idx="36" formatCode="#,##0.00">
                  <c:v>18.13</c:v>
                </c:pt>
                <c:pt idx="37" formatCode="#,##0.00">
                  <c:v>18.13</c:v>
                </c:pt>
                <c:pt idx="38" formatCode="#,##0.00">
                  <c:v>18.13</c:v>
                </c:pt>
                <c:pt idx="39" formatCode="#,##0.00">
                  <c:v>18.13</c:v>
                </c:pt>
                <c:pt idx="40" formatCode="#,##0.00">
                  <c:v>18.13</c:v>
                </c:pt>
                <c:pt idx="41" formatCode="#,##0.00">
                  <c:v>18.13</c:v>
                </c:pt>
                <c:pt idx="42" formatCode="#,##0.00">
                  <c:v>18.13</c:v>
                </c:pt>
                <c:pt idx="43" formatCode="#,##0.00">
                  <c:v>18.13</c:v>
                </c:pt>
                <c:pt idx="44" formatCode="#,##0.00">
                  <c:v>18.13</c:v>
                </c:pt>
                <c:pt idx="45" formatCode="#,##0.00">
                  <c:v>18.13</c:v>
                </c:pt>
                <c:pt idx="46" formatCode="#,##0.00">
                  <c:v>18.13</c:v>
                </c:pt>
                <c:pt idx="47" formatCode="#,##0.00">
                  <c:v>18.13</c:v>
                </c:pt>
                <c:pt idx="48" formatCode="#,##0.00">
                  <c:v>18.13</c:v>
                </c:pt>
                <c:pt idx="49" formatCode="#,##0.00">
                  <c:v>18.13</c:v>
                </c:pt>
                <c:pt idx="50" formatCode="#,##0.00">
                  <c:v>18.13</c:v>
                </c:pt>
                <c:pt idx="51" formatCode="#,##0.00">
                  <c:v>18.13</c:v>
                </c:pt>
                <c:pt idx="52" formatCode="#,##0.00">
                  <c:v>18.13</c:v>
                </c:pt>
                <c:pt idx="53" formatCode="#,##0.00">
                  <c:v>18.13</c:v>
                </c:pt>
                <c:pt idx="54" formatCode="#,##0.00">
                  <c:v>18.13</c:v>
                </c:pt>
                <c:pt idx="55" formatCode="#,##0.00">
                  <c:v>18.13</c:v>
                </c:pt>
                <c:pt idx="56" formatCode="#,##0.00">
                  <c:v>18.13</c:v>
                </c:pt>
                <c:pt idx="57" formatCode="#,##0.00">
                  <c:v>18.13</c:v>
                </c:pt>
                <c:pt idx="58" formatCode="#,##0.00">
                  <c:v>18.13</c:v>
                </c:pt>
                <c:pt idx="59" formatCode="#,##0.00">
                  <c:v>18.13</c:v>
                </c:pt>
                <c:pt idx="60" formatCode="#,##0.00">
                  <c:v>18.13</c:v>
                </c:pt>
                <c:pt idx="61" formatCode="#,##0.00">
                  <c:v>18.13</c:v>
                </c:pt>
                <c:pt idx="62" formatCode="#,##0.00">
                  <c:v>18.13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ครัวเรือน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cat>
            <c:strRef>
              <c:f>Sheet1!$A$2:$A$64</c:f>
              <c:strCache>
                <c:ptCount val="63"/>
                <c:pt idx="0">
                  <c:v>ม.ค. 54</c:v>
                </c:pt>
                <c:pt idx="1">
                  <c:v>ก.พ.</c:v>
                </c:pt>
                <c:pt idx="2">
                  <c:v>มี.ค.</c:v>
                </c:pt>
                <c:pt idx="3">
                  <c:v>เม.ย.</c:v>
                </c:pt>
                <c:pt idx="4">
                  <c:v>พ.ค.</c:v>
                </c:pt>
                <c:pt idx="5">
                  <c:v>มิ.ย.</c:v>
                </c:pt>
                <c:pt idx="6">
                  <c:v>ก.ค.</c:v>
                </c:pt>
                <c:pt idx="7">
                  <c:v>ส.ค.</c:v>
                </c:pt>
                <c:pt idx="8">
                  <c:v>ก.ย.</c:v>
                </c:pt>
                <c:pt idx="9">
                  <c:v>ต.ค.</c:v>
                </c:pt>
                <c:pt idx="10">
                  <c:v>พ.ย.</c:v>
                </c:pt>
                <c:pt idx="11">
                  <c:v>ธ.ค.</c:v>
                </c:pt>
                <c:pt idx="12">
                  <c:v>ม.ค. 55</c:v>
                </c:pt>
                <c:pt idx="13">
                  <c:v>ก.พ.</c:v>
                </c:pt>
                <c:pt idx="14">
                  <c:v>มี.ค.</c:v>
                </c:pt>
                <c:pt idx="15">
                  <c:v>เม.ย.</c:v>
                </c:pt>
                <c:pt idx="16">
                  <c:v>พ.ค.</c:v>
                </c:pt>
                <c:pt idx="17">
                  <c:v>มิ.ย.</c:v>
                </c:pt>
                <c:pt idx="18">
                  <c:v>ก.ค.</c:v>
                </c:pt>
                <c:pt idx="19">
                  <c:v>ส.ค.</c:v>
                </c:pt>
                <c:pt idx="20">
                  <c:v>ก.ย.</c:v>
                </c:pt>
                <c:pt idx="21">
                  <c:v>ต.ค.</c:v>
                </c:pt>
                <c:pt idx="22">
                  <c:v>พ.ย.</c:v>
                </c:pt>
                <c:pt idx="23">
                  <c:v>ธ.ค.</c:v>
                </c:pt>
                <c:pt idx="24">
                  <c:v>ม.ค. 56</c:v>
                </c:pt>
                <c:pt idx="25">
                  <c:v>ก.พ.</c:v>
                </c:pt>
                <c:pt idx="26">
                  <c:v>มี.ค.</c:v>
                </c:pt>
                <c:pt idx="27">
                  <c:v>เม.ย.</c:v>
                </c:pt>
                <c:pt idx="28">
                  <c:v>พ.ค.</c:v>
                </c:pt>
                <c:pt idx="29">
                  <c:v>มิ.ย.</c:v>
                </c:pt>
                <c:pt idx="30">
                  <c:v>ก.ค.</c:v>
                </c:pt>
                <c:pt idx="31">
                  <c:v>ส.ค.</c:v>
                </c:pt>
                <c:pt idx="32">
                  <c:v>ก.ย.</c:v>
                </c:pt>
                <c:pt idx="33">
                  <c:v>ต.ค.</c:v>
                </c:pt>
                <c:pt idx="34">
                  <c:v>พ.ย.</c:v>
                </c:pt>
                <c:pt idx="35">
                  <c:v>ธ.ค.</c:v>
                </c:pt>
                <c:pt idx="36">
                  <c:v>ม.ค. 57</c:v>
                </c:pt>
                <c:pt idx="37">
                  <c:v>ก.พ.</c:v>
                </c:pt>
                <c:pt idx="38">
                  <c:v>มี.ค.</c:v>
                </c:pt>
                <c:pt idx="39">
                  <c:v>เม.ย.</c:v>
                </c:pt>
                <c:pt idx="40">
                  <c:v>พ.ค.</c:v>
                </c:pt>
                <c:pt idx="41">
                  <c:v>มิ.ย.</c:v>
                </c:pt>
                <c:pt idx="42">
                  <c:v>ก.ค.</c:v>
                </c:pt>
                <c:pt idx="43">
                  <c:v>ส.ค.</c:v>
                </c:pt>
                <c:pt idx="44">
                  <c:v>ก.ย.</c:v>
                </c:pt>
                <c:pt idx="45">
                  <c:v>ต.ค.</c:v>
                </c:pt>
                <c:pt idx="46">
                  <c:v>พ.ย.</c:v>
                </c:pt>
                <c:pt idx="47">
                  <c:v>ธ.ค.</c:v>
                </c:pt>
                <c:pt idx="48">
                  <c:v>ม.ค. 58</c:v>
                </c:pt>
                <c:pt idx="49">
                  <c:v>ก.พ.</c:v>
                </c:pt>
                <c:pt idx="50">
                  <c:v>มี.ค.</c:v>
                </c:pt>
                <c:pt idx="51">
                  <c:v>เม.ย.</c:v>
                </c:pt>
                <c:pt idx="52">
                  <c:v>พ.ค.</c:v>
                </c:pt>
                <c:pt idx="53">
                  <c:v>มิ.ย.</c:v>
                </c:pt>
                <c:pt idx="54">
                  <c:v>ก.ค.</c:v>
                </c:pt>
                <c:pt idx="55">
                  <c:v>ส.ค.</c:v>
                </c:pt>
                <c:pt idx="56">
                  <c:v>ก.ย.</c:v>
                </c:pt>
                <c:pt idx="57">
                  <c:v>ต.ค.</c:v>
                </c:pt>
                <c:pt idx="58">
                  <c:v>พ.ย.</c:v>
                </c:pt>
                <c:pt idx="59">
                  <c:v>ธ.ค.</c:v>
                </c:pt>
                <c:pt idx="60">
                  <c:v>ม.ค. 59</c:v>
                </c:pt>
                <c:pt idx="61">
                  <c:v>ก.พ.</c:v>
                </c:pt>
                <c:pt idx="62">
                  <c:v>มี.ค.*</c:v>
                </c:pt>
              </c:strCache>
            </c:strRef>
          </c:cat>
          <c:val>
            <c:numRef>
              <c:f>Sheet1!$C$2:$C$64</c:f>
              <c:numCache>
                <c:formatCode>#,##0.00</c:formatCode>
                <c:ptCount val="63"/>
                <c:pt idx="0">
                  <c:v>18.13</c:v>
                </c:pt>
                <c:pt idx="1">
                  <c:v>18.13</c:v>
                </c:pt>
                <c:pt idx="2">
                  <c:v>18.13</c:v>
                </c:pt>
                <c:pt idx="3">
                  <c:v>18.13</c:v>
                </c:pt>
                <c:pt idx="4">
                  <c:v>18.13</c:v>
                </c:pt>
                <c:pt idx="5">
                  <c:v>18.13</c:v>
                </c:pt>
                <c:pt idx="6">
                  <c:v>18.13</c:v>
                </c:pt>
                <c:pt idx="7">
                  <c:v>18.13</c:v>
                </c:pt>
                <c:pt idx="8">
                  <c:v>18.13</c:v>
                </c:pt>
                <c:pt idx="9">
                  <c:v>18.13</c:v>
                </c:pt>
                <c:pt idx="10">
                  <c:v>18.13</c:v>
                </c:pt>
                <c:pt idx="11">
                  <c:v>18.13</c:v>
                </c:pt>
                <c:pt idx="12">
                  <c:v>18.13</c:v>
                </c:pt>
                <c:pt idx="13">
                  <c:v>18.13</c:v>
                </c:pt>
                <c:pt idx="14">
                  <c:v>18.13</c:v>
                </c:pt>
                <c:pt idx="15">
                  <c:v>18.13</c:v>
                </c:pt>
                <c:pt idx="16">
                  <c:v>18.13</c:v>
                </c:pt>
                <c:pt idx="17">
                  <c:v>18.13</c:v>
                </c:pt>
                <c:pt idx="18">
                  <c:v>18.13</c:v>
                </c:pt>
                <c:pt idx="19">
                  <c:v>18.13</c:v>
                </c:pt>
                <c:pt idx="20">
                  <c:v>18.13</c:v>
                </c:pt>
                <c:pt idx="21">
                  <c:v>18.13</c:v>
                </c:pt>
                <c:pt idx="22">
                  <c:v>18.13</c:v>
                </c:pt>
                <c:pt idx="23">
                  <c:v>18.13</c:v>
                </c:pt>
                <c:pt idx="24">
                  <c:v>18.13</c:v>
                </c:pt>
                <c:pt idx="25">
                  <c:v>18.13</c:v>
                </c:pt>
                <c:pt idx="26">
                  <c:v>18.13</c:v>
                </c:pt>
                <c:pt idx="27">
                  <c:v>18.13</c:v>
                </c:pt>
                <c:pt idx="28">
                  <c:v>18.13</c:v>
                </c:pt>
                <c:pt idx="29">
                  <c:v>18.13</c:v>
                </c:pt>
                <c:pt idx="30">
                  <c:v>18.13</c:v>
                </c:pt>
                <c:pt idx="31">
                  <c:v>18.13</c:v>
                </c:pt>
                <c:pt idx="32">
                  <c:v>18.63</c:v>
                </c:pt>
                <c:pt idx="33">
                  <c:v>19.13</c:v>
                </c:pt>
                <c:pt idx="34">
                  <c:v>19.63</c:v>
                </c:pt>
                <c:pt idx="35">
                  <c:v>20.13</c:v>
                </c:pt>
                <c:pt idx="36">
                  <c:v>20.63</c:v>
                </c:pt>
                <c:pt idx="37">
                  <c:v>21.13</c:v>
                </c:pt>
                <c:pt idx="38">
                  <c:v>21.64</c:v>
                </c:pt>
                <c:pt idx="39">
                  <c:v>22.13</c:v>
                </c:pt>
                <c:pt idx="40">
                  <c:v>22.63</c:v>
                </c:pt>
                <c:pt idx="41">
                  <c:v>22.63</c:v>
                </c:pt>
                <c:pt idx="42">
                  <c:v>22.63</c:v>
                </c:pt>
                <c:pt idx="43">
                  <c:v>22.63</c:v>
                </c:pt>
                <c:pt idx="44">
                  <c:v>22.63</c:v>
                </c:pt>
                <c:pt idx="45">
                  <c:v>22.63</c:v>
                </c:pt>
                <c:pt idx="46">
                  <c:v>22.85</c:v>
                </c:pt>
                <c:pt idx="47">
                  <c:v>24.09</c:v>
                </c:pt>
                <c:pt idx="48">
                  <c:v>24.16</c:v>
                </c:pt>
                <c:pt idx="49">
                  <c:v>24.16</c:v>
                </c:pt>
                <c:pt idx="50">
                  <c:v>24.16</c:v>
                </c:pt>
                <c:pt idx="51">
                  <c:v>23.980000000000004</c:v>
                </c:pt>
                <c:pt idx="52">
                  <c:v>23.96</c:v>
                </c:pt>
                <c:pt idx="53">
                  <c:v>23.96</c:v>
                </c:pt>
                <c:pt idx="54">
                  <c:v>23.96</c:v>
                </c:pt>
                <c:pt idx="55">
                  <c:v>22.96</c:v>
                </c:pt>
                <c:pt idx="56">
                  <c:v>22.29</c:v>
                </c:pt>
                <c:pt idx="57">
                  <c:v>22.29</c:v>
                </c:pt>
                <c:pt idx="58">
                  <c:v>22.29</c:v>
                </c:pt>
                <c:pt idx="59">
                  <c:v>22.29</c:v>
                </c:pt>
                <c:pt idx="60">
                  <c:v>22.29</c:v>
                </c:pt>
                <c:pt idx="61">
                  <c:v>20.29</c:v>
                </c:pt>
                <c:pt idx="62">
                  <c:v>20.29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อุตสาหกรรม</c:v>
                </c:pt>
              </c:strCache>
            </c:strRef>
          </c:tx>
          <c:spPr>
            <a:ln w="38100">
              <a:solidFill>
                <a:srgbClr val="FF6699"/>
              </a:solidFill>
            </a:ln>
          </c:spPr>
          <c:marker>
            <c:symbol val="none"/>
          </c:marker>
          <c:cat>
            <c:strRef>
              <c:f>Sheet1!$A$2:$A$64</c:f>
              <c:strCache>
                <c:ptCount val="63"/>
                <c:pt idx="0">
                  <c:v>ม.ค. 54</c:v>
                </c:pt>
                <c:pt idx="1">
                  <c:v>ก.พ.</c:v>
                </c:pt>
                <c:pt idx="2">
                  <c:v>มี.ค.</c:v>
                </c:pt>
                <c:pt idx="3">
                  <c:v>เม.ย.</c:v>
                </c:pt>
                <c:pt idx="4">
                  <c:v>พ.ค.</c:v>
                </c:pt>
                <c:pt idx="5">
                  <c:v>มิ.ย.</c:v>
                </c:pt>
                <c:pt idx="6">
                  <c:v>ก.ค.</c:v>
                </c:pt>
                <c:pt idx="7">
                  <c:v>ส.ค.</c:v>
                </c:pt>
                <c:pt idx="8">
                  <c:v>ก.ย.</c:v>
                </c:pt>
                <c:pt idx="9">
                  <c:v>ต.ค.</c:v>
                </c:pt>
                <c:pt idx="10">
                  <c:v>พ.ย.</c:v>
                </c:pt>
                <c:pt idx="11">
                  <c:v>ธ.ค.</c:v>
                </c:pt>
                <c:pt idx="12">
                  <c:v>ม.ค. 55</c:v>
                </c:pt>
                <c:pt idx="13">
                  <c:v>ก.พ.</c:v>
                </c:pt>
                <c:pt idx="14">
                  <c:v>มี.ค.</c:v>
                </c:pt>
                <c:pt idx="15">
                  <c:v>เม.ย.</c:v>
                </c:pt>
                <c:pt idx="16">
                  <c:v>พ.ค.</c:v>
                </c:pt>
                <c:pt idx="17">
                  <c:v>มิ.ย.</c:v>
                </c:pt>
                <c:pt idx="18">
                  <c:v>ก.ค.</c:v>
                </c:pt>
                <c:pt idx="19">
                  <c:v>ส.ค.</c:v>
                </c:pt>
                <c:pt idx="20">
                  <c:v>ก.ย.</c:v>
                </c:pt>
                <c:pt idx="21">
                  <c:v>ต.ค.</c:v>
                </c:pt>
                <c:pt idx="22">
                  <c:v>พ.ย.</c:v>
                </c:pt>
                <c:pt idx="23">
                  <c:v>ธ.ค.</c:v>
                </c:pt>
                <c:pt idx="24">
                  <c:v>ม.ค. 56</c:v>
                </c:pt>
                <c:pt idx="25">
                  <c:v>ก.พ.</c:v>
                </c:pt>
                <c:pt idx="26">
                  <c:v>มี.ค.</c:v>
                </c:pt>
                <c:pt idx="27">
                  <c:v>เม.ย.</c:v>
                </c:pt>
                <c:pt idx="28">
                  <c:v>พ.ค.</c:v>
                </c:pt>
                <c:pt idx="29">
                  <c:v>มิ.ย.</c:v>
                </c:pt>
                <c:pt idx="30">
                  <c:v>ก.ค.</c:v>
                </c:pt>
                <c:pt idx="31">
                  <c:v>ส.ค.</c:v>
                </c:pt>
                <c:pt idx="32">
                  <c:v>ก.ย.</c:v>
                </c:pt>
                <c:pt idx="33">
                  <c:v>ต.ค.</c:v>
                </c:pt>
                <c:pt idx="34">
                  <c:v>พ.ย.</c:v>
                </c:pt>
                <c:pt idx="35">
                  <c:v>ธ.ค.</c:v>
                </c:pt>
                <c:pt idx="36">
                  <c:v>ม.ค. 57</c:v>
                </c:pt>
                <c:pt idx="37">
                  <c:v>ก.พ.</c:v>
                </c:pt>
                <c:pt idx="38">
                  <c:v>มี.ค.</c:v>
                </c:pt>
                <c:pt idx="39">
                  <c:v>เม.ย.</c:v>
                </c:pt>
                <c:pt idx="40">
                  <c:v>พ.ค.</c:v>
                </c:pt>
                <c:pt idx="41">
                  <c:v>มิ.ย.</c:v>
                </c:pt>
                <c:pt idx="42">
                  <c:v>ก.ค.</c:v>
                </c:pt>
                <c:pt idx="43">
                  <c:v>ส.ค.</c:v>
                </c:pt>
                <c:pt idx="44">
                  <c:v>ก.ย.</c:v>
                </c:pt>
                <c:pt idx="45">
                  <c:v>ต.ค.</c:v>
                </c:pt>
                <c:pt idx="46">
                  <c:v>พ.ย.</c:v>
                </c:pt>
                <c:pt idx="47">
                  <c:v>ธ.ค.</c:v>
                </c:pt>
                <c:pt idx="48">
                  <c:v>ม.ค. 58</c:v>
                </c:pt>
                <c:pt idx="49">
                  <c:v>ก.พ.</c:v>
                </c:pt>
                <c:pt idx="50">
                  <c:v>มี.ค.</c:v>
                </c:pt>
                <c:pt idx="51">
                  <c:v>เม.ย.</c:v>
                </c:pt>
                <c:pt idx="52">
                  <c:v>พ.ค.</c:v>
                </c:pt>
                <c:pt idx="53">
                  <c:v>มิ.ย.</c:v>
                </c:pt>
                <c:pt idx="54">
                  <c:v>ก.ค.</c:v>
                </c:pt>
                <c:pt idx="55">
                  <c:v>ส.ค.</c:v>
                </c:pt>
                <c:pt idx="56">
                  <c:v>ก.ย.</c:v>
                </c:pt>
                <c:pt idx="57">
                  <c:v>ต.ค.</c:v>
                </c:pt>
                <c:pt idx="58">
                  <c:v>พ.ย.</c:v>
                </c:pt>
                <c:pt idx="59">
                  <c:v>ธ.ค.</c:v>
                </c:pt>
                <c:pt idx="60">
                  <c:v>ม.ค. 59</c:v>
                </c:pt>
                <c:pt idx="61">
                  <c:v>ก.พ.</c:v>
                </c:pt>
                <c:pt idx="62">
                  <c:v>มี.ค.*</c:v>
                </c:pt>
              </c:strCache>
            </c:strRef>
          </c:cat>
          <c:val>
            <c:numRef>
              <c:f>Sheet1!$D$2:$D$64</c:f>
              <c:numCache>
                <c:formatCode>#,##0.00</c:formatCode>
                <c:ptCount val="63"/>
                <c:pt idx="0">
                  <c:v>18.13</c:v>
                </c:pt>
                <c:pt idx="1">
                  <c:v>18.13</c:v>
                </c:pt>
                <c:pt idx="2">
                  <c:v>18.13</c:v>
                </c:pt>
                <c:pt idx="3">
                  <c:v>18.13</c:v>
                </c:pt>
                <c:pt idx="4">
                  <c:v>18.13</c:v>
                </c:pt>
                <c:pt idx="5">
                  <c:v>18.13</c:v>
                </c:pt>
                <c:pt idx="6">
                  <c:v>21.13</c:v>
                </c:pt>
                <c:pt idx="7">
                  <c:v>21.13</c:v>
                </c:pt>
                <c:pt idx="8">
                  <c:v>21.13</c:v>
                </c:pt>
                <c:pt idx="9">
                  <c:v>24.13</c:v>
                </c:pt>
                <c:pt idx="10">
                  <c:v>24.13</c:v>
                </c:pt>
                <c:pt idx="11">
                  <c:v>24.13</c:v>
                </c:pt>
                <c:pt idx="12">
                  <c:v>27.13</c:v>
                </c:pt>
                <c:pt idx="13">
                  <c:v>27.13</c:v>
                </c:pt>
                <c:pt idx="14">
                  <c:v>27.13</c:v>
                </c:pt>
                <c:pt idx="15">
                  <c:v>30.13</c:v>
                </c:pt>
                <c:pt idx="16">
                  <c:v>30.13</c:v>
                </c:pt>
                <c:pt idx="17">
                  <c:v>27.89</c:v>
                </c:pt>
                <c:pt idx="18">
                  <c:v>24.86</c:v>
                </c:pt>
                <c:pt idx="19">
                  <c:v>29.56</c:v>
                </c:pt>
                <c:pt idx="20">
                  <c:v>30.13</c:v>
                </c:pt>
                <c:pt idx="21">
                  <c:v>30.13</c:v>
                </c:pt>
                <c:pt idx="22">
                  <c:v>30.13</c:v>
                </c:pt>
                <c:pt idx="23">
                  <c:v>30.13</c:v>
                </c:pt>
                <c:pt idx="24">
                  <c:v>30.13</c:v>
                </c:pt>
                <c:pt idx="25">
                  <c:v>30.13</c:v>
                </c:pt>
                <c:pt idx="26">
                  <c:v>30.13</c:v>
                </c:pt>
                <c:pt idx="27">
                  <c:v>29.588602999999996</c:v>
                </c:pt>
                <c:pt idx="28">
                  <c:v>28.069202999999995</c:v>
                </c:pt>
                <c:pt idx="29">
                  <c:v>28.400902999999996</c:v>
                </c:pt>
                <c:pt idx="30">
                  <c:v>29.72</c:v>
                </c:pt>
                <c:pt idx="31">
                  <c:v>30.13</c:v>
                </c:pt>
                <c:pt idx="32">
                  <c:v>30.13</c:v>
                </c:pt>
                <c:pt idx="33">
                  <c:v>30.13</c:v>
                </c:pt>
                <c:pt idx="34">
                  <c:v>30.13</c:v>
                </c:pt>
                <c:pt idx="35">
                  <c:v>30.13</c:v>
                </c:pt>
                <c:pt idx="36">
                  <c:v>30.13</c:v>
                </c:pt>
                <c:pt idx="37">
                  <c:v>30.13</c:v>
                </c:pt>
                <c:pt idx="38">
                  <c:v>30.13</c:v>
                </c:pt>
                <c:pt idx="39">
                  <c:v>30.13</c:v>
                </c:pt>
                <c:pt idx="40">
                  <c:v>30.13</c:v>
                </c:pt>
                <c:pt idx="41">
                  <c:v>30.13</c:v>
                </c:pt>
                <c:pt idx="42">
                  <c:v>30.13</c:v>
                </c:pt>
                <c:pt idx="43">
                  <c:v>30.07</c:v>
                </c:pt>
                <c:pt idx="44">
                  <c:v>29.33</c:v>
                </c:pt>
                <c:pt idx="45">
                  <c:v>29.02</c:v>
                </c:pt>
                <c:pt idx="46">
                  <c:v>25.37</c:v>
                </c:pt>
                <c:pt idx="47">
                  <c:v>24.16</c:v>
                </c:pt>
                <c:pt idx="48">
                  <c:v>24.16</c:v>
                </c:pt>
                <c:pt idx="49">
                  <c:v>24.16</c:v>
                </c:pt>
                <c:pt idx="50">
                  <c:v>24.16</c:v>
                </c:pt>
                <c:pt idx="51">
                  <c:v>23.980000000000004</c:v>
                </c:pt>
                <c:pt idx="52">
                  <c:v>23.96</c:v>
                </c:pt>
                <c:pt idx="53">
                  <c:v>23.96</c:v>
                </c:pt>
                <c:pt idx="54">
                  <c:v>23.96</c:v>
                </c:pt>
                <c:pt idx="55">
                  <c:v>22.96</c:v>
                </c:pt>
                <c:pt idx="56">
                  <c:v>22.29</c:v>
                </c:pt>
                <c:pt idx="57">
                  <c:v>22.29</c:v>
                </c:pt>
                <c:pt idx="58">
                  <c:v>22.29</c:v>
                </c:pt>
                <c:pt idx="59">
                  <c:v>22.29</c:v>
                </c:pt>
                <c:pt idx="60">
                  <c:v>22.29</c:v>
                </c:pt>
                <c:pt idx="61">
                  <c:v>20.29</c:v>
                </c:pt>
                <c:pt idx="62">
                  <c:v>20.29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ขนส่ง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cat>
            <c:strRef>
              <c:f>Sheet1!$A$2:$A$64</c:f>
              <c:strCache>
                <c:ptCount val="63"/>
                <c:pt idx="0">
                  <c:v>ม.ค. 54</c:v>
                </c:pt>
                <c:pt idx="1">
                  <c:v>ก.พ.</c:v>
                </c:pt>
                <c:pt idx="2">
                  <c:v>มี.ค.</c:v>
                </c:pt>
                <c:pt idx="3">
                  <c:v>เม.ย.</c:v>
                </c:pt>
                <c:pt idx="4">
                  <c:v>พ.ค.</c:v>
                </c:pt>
                <c:pt idx="5">
                  <c:v>มิ.ย.</c:v>
                </c:pt>
                <c:pt idx="6">
                  <c:v>ก.ค.</c:v>
                </c:pt>
                <c:pt idx="7">
                  <c:v>ส.ค.</c:v>
                </c:pt>
                <c:pt idx="8">
                  <c:v>ก.ย.</c:v>
                </c:pt>
                <c:pt idx="9">
                  <c:v>ต.ค.</c:v>
                </c:pt>
                <c:pt idx="10">
                  <c:v>พ.ย.</c:v>
                </c:pt>
                <c:pt idx="11">
                  <c:v>ธ.ค.</c:v>
                </c:pt>
                <c:pt idx="12">
                  <c:v>ม.ค. 55</c:v>
                </c:pt>
                <c:pt idx="13">
                  <c:v>ก.พ.</c:v>
                </c:pt>
                <c:pt idx="14">
                  <c:v>มี.ค.</c:v>
                </c:pt>
                <c:pt idx="15">
                  <c:v>เม.ย.</c:v>
                </c:pt>
                <c:pt idx="16">
                  <c:v>พ.ค.</c:v>
                </c:pt>
                <c:pt idx="17">
                  <c:v>มิ.ย.</c:v>
                </c:pt>
                <c:pt idx="18">
                  <c:v>ก.ค.</c:v>
                </c:pt>
                <c:pt idx="19">
                  <c:v>ส.ค.</c:v>
                </c:pt>
                <c:pt idx="20">
                  <c:v>ก.ย.</c:v>
                </c:pt>
                <c:pt idx="21">
                  <c:v>ต.ค.</c:v>
                </c:pt>
                <c:pt idx="22">
                  <c:v>พ.ย.</c:v>
                </c:pt>
                <c:pt idx="23">
                  <c:v>ธ.ค.</c:v>
                </c:pt>
                <c:pt idx="24">
                  <c:v>ม.ค. 56</c:v>
                </c:pt>
                <c:pt idx="25">
                  <c:v>ก.พ.</c:v>
                </c:pt>
                <c:pt idx="26">
                  <c:v>มี.ค.</c:v>
                </c:pt>
                <c:pt idx="27">
                  <c:v>เม.ย.</c:v>
                </c:pt>
                <c:pt idx="28">
                  <c:v>พ.ค.</c:v>
                </c:pt>
                <c:pt idx="29">
                  <c:v>มิ.ย.</c:v>
                </c:pt>
                <c:pt idx="30">
                  <c:v>ก.ค.</c:v>
                </c:pt>
                <c:pt idx="31">
                  <c:v>ส.ค.</c:v>
                </c:pt>
                <c:pt idx="32">
                  <c:v>ก.ย.</c:v>
                </c:pt>
                <c:pt idx="33">
                  <c:v>ต.ค.</c:v>
                </c:pt>
                <c:pt idx="34">
                  <c:v>พ.ย.</c:v>
                </c:pt>
                <c:pt idx="35">
                  <c:v>ธ.ค.</c:v>
                </c:pt>
                <c:pt idx="36">
                  <c:v>ม.ค. 57</c:v>
                </c:pt>
                <c:pt idx="37">
                  <c:v>ก.พ.</c:v>
                </c:pt>
                <c:pt idx="38">
                  <c:v>มี.ค.</c:v>
                </c:pt>
                <c:pt idx="39">
                  <c:v>เม.ย.</c:v>
                </c:pt>
                <c:pt idx="40">
                  <c:v>พ.ค.</c:v>
                </c:pt>
                <c:pt idx="41">
                  <c:v>มิ.ย.</c:v>
                </c:pt>
                <c:pt idx="42">
                  <c:v>ก.ค.</c:v>
                </c:pt>
                <c:pt idx="43">
                  <c:v>ส.ค.</c:v>
                </c:pt>
                <c:pt idx="44">
                  <c:v>ก.ย.</c:v>
                </c:pt>
                <c:pt idx="45">
                  <c:v>ต.ค.</c:v>
                </c:pt>
                <c:pt idx="46">
                  <c:v>พ.ย.</c:v>
                </c:pt>
                <c:pt idx="47">
                  <c:v>ธ.ค.</c:v>
                </c:pt>
                <c:pt idx="48">
                  <c:v>ม.ค. 58</c:v>
                </c:pt>
                <c:pt idx="49">
                  <c:v>ก.พ.</c:v>
                </c:pt>
                <c:pt idx="50">
                  <c:v>มี.ค.</c:v>
                </c:pt>
                <c:pt idx="51">
                  <c:v>เม.ย.</c:v>
                </c:pt>
                <c:pt idx="52">
                  <c:v>พ.ค.</c:v>
                </c:pt>
                <c:pt idx="53">
                  <c:v>มิ.ย.</c:v>
                </c:pt>
                <c:pt idx="54">
                  <c:v>ก.ค.</c:v>
                </c:pt>
                <c:pt idx="55">
                  <c:v>ส.ค.</c:v>
                </c:pt>
                <c:pt idx="56">
                  <c:v>ก.ย.</c:v>
                </c:pt>
                <c:pt idx="57">
                  <c:v>ต.ค.</c:v>
                </c:pt>
                <c:pt idx="58">
                  <c:v>พ.ย.</c:v>
                </c:pt>
                <c:pt idx="59">
                  <c:v>ธ.ค.</c:v>
                </c:pt>
                <c:pt idx="60">
                  <c:v>ม.ค. 59</c:v>
                </c:pt>
                <c:pt idx="61">
                  <c:v>ก.พ.</c:v>
                </c:pt>
                <c:pt idx="62">
                  <c:v>มี.ค.*</c:v>
                </c:pt>
              </c:strCache>
            </c:strRef>
          </c:cat>
          <c:val>
            <c:numRef>
              <c:f>Sheet1!$E$2:$E$64</c:f>
              <c:numCache>
                <c:formatCode>#,##0.00</c:formatCode>
                <c:ptCount val="63"/>
                <c:pt idx="0">
                  <c:v>18.13</c:v>
                </c:pt>
                <c:pt idx="1">
                  <c:v>18.13</c:v>
                </c:pt>
                <c:pt idx="2">
                  <c:v>18.13</c:v>
                </c:pt>
                <c:pt idx="3">
                  <c:v>18.13</c:v>
                </c:pt>
                <c:pt idx="4">
                  <c:v>18.13</c:v>
                </c:pt>
                <c:pt idx="5">
                  <c:v>18.13</c:v>
                </c:pt>
                <c:pt idx="6">
                  <c:v>18.13</c:v>
                </c:pt>
                <c:pt idx="7">
                  <c:v>18.13</c:v>
                </c:pt>
                <c:pt idx="8">
                  <c:v>18.13</c:v>
                </c:pt>
                <c:pt idx="9">
                  <c:v>18.13</c:v>
                </c:pt>
                <c:pt idx="10">
                  <c:v>18.13</c:v>
                </c:pt>
                <c:pt idx="11">
                  <c:v>18.13</c:v>
                </c:pt>
                <c:pt idx="12">
                  <c:v>18.88</c:v>
                </c:pt>
                <c:pt idx="13">
                  <c:v>19.260000000000002</c:v>
                </c:pt>
                <c:pt idx="14">
                  <c:v>20</c:v>
                </c:pt>
                <c:pt idx="15">
                  <c:v>20.76</c:v>
                </c:pt>
                <c:pt idx="16">
                  <c:v>21.13</c:v>
                </c:pt>
                <c:pt idx="17">
                  <c:v>21.13</c:v>
                </c:pt>
                <c:pt idx="18">
                  <c:v>21.13</c:v>
                </c:pt>
                <c:pt idx="19">
                  <c:v>21.26</c:v>
                </c:pt>
                <c:pt idx="20">
                  <c:v>21.38</c:v>
                </c:pt>
                <c:pt idx="21">
                  <c:v>21.38</c:v>
                </c:pt>
                <c:pt idx="22">
                  <c:v>21.38</c:v>
                </c:pt>
                <c:pt idx="23">
                  <c:v>21.38</c:v>
                </c:pt>
                <c:pt idx="24">
                  <c:v>21.38</c:v>
                </c:pt>
                <c:pt idx="25">
                  <c:v>21.38</c:v>
                </c:pt>
                <c:pt idx="26">
                  <c:v>21.38</c:v>
                </c:pt>
                <c:pt idx="27">
                  <c:v>21.38</c:v>
                </c:pt>
                <c:pt idx="28">
                  <c:v>21.38</c:v>
                </c:pt>
                <c:pt idx="29">
                  <c:v>21.38</c:v>
                </c:pt>
                <c:pt idx="30">
                  <c:v>21.38</c:v>
                </c:pt>
                <c:pt idx="31">
                  <c:v>21.38</c:v>
                </c:pt>
                <c:pt idx="32">
                  <c:v>21.38</c:v>
                </c:pt>
                <c:pt idx="33">
                  <c:v>21.38</c:v>
                </c:pt>
                <c:pt idx="34">
                  <c:v>21.38</c:v>
                </c:pt>
                <c:pt idx="35">
                  <c:v>21.38</c:v>
                </c:pt>
                <c:pt idx="36">
                  <c:v>21.38</c:v>
                </c:pt>
                <c:pt idx="37">
                  <c:v>21.38</c:v>
                </c:pt>
                <c:pt idx="38">
                  <c:v>21.38</c:v>
                </c:pt>
                <c:pt idx="39">
                  <c:v>21.38</c:v>
                </c:pt>
                <c:pt idx="40">
                  <c:v>21.38</c:v>
                </c:pt>
                <c:pt idx="41">
                  <c:v>21.38</c:v>
                </c:pt>
                <c:pt idx="42">
                  <c:v>21.38</c:v>
                </c:pt>
                <c:pt idx="43">
                  <c:v>21.38</c:v>
                </c:pt>
                <c:pt idx="44">
                  <c:v>21.38</c:v>
                </c:pt>
                <c:pt idx="45">
                  <c:v>22.22</c:v>
                </c:pt>
                <c:pt idx="46">
                  <c:v>22.85</c:v>
                </c:pt>
                <c:pt idx="47">
                  <c:v>24.09</c:v>
                </c:pt>
                <c:pt idx="48">
                  <c:v>24.16</c:v>
                </c:pt>
                <c:pt idx="49">
                  <c:v>24.16</c:v>
                </c:pt>
                <c:pt idx="50">
                  <c:v>24.16</c:v>
                </c:pt>
                <c:pt idx="51">
                  <c:v>23.980000000000004</c:v>
                </c:pt>
                <c:pt idx="52">
                  <c:v>23.96</c:v>
                </c:pt>
                <c:pt idx="53">
                  <c:v>23.96</c:v>
                </c:pt>
                <c:pt idx="54">
                  <c:v>23.96</c:v>
                </c:pt>
                <c:pt idx="55">
                  <c:v>22.96</c:v>
                </c:pt>
                <c:pt idx="56">
                  <c:v>22.29</c:v>
                </c:pt>
                <c:pt idx="57">
                  <c:v>22.29</c:v>
                </c:pt>
                <c:pt idx="58">
                  <c:v>22.29</c:v>
                </c:pt>
                <c:pt idx="59">
                  <c:v>22.29</c:v>
                </c:pt>
                <c:pt idx="60">
                  <c:v>22.29</c:v>
                </c:pt>
                <c:pt idx="61">
                  <c:v>20.29</c:v>
                </c:pt>
                <c:pt idx="62">
                  <c:v>20.29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630528"/>
        <c:axId val="28918912"/>
      </c:lineChart>
      <c:catAx>
        <c:axId val="1066305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en-US"/>
          </a:p>
        </c:txPr>
        <c:crossAx val="28918912"/>
        <c:crosses val="autoZero"/>
        <c:auto val="1"/>
        <c:lblAlgn val="ctr"/>
        <c:lblOffset val="100"/>
        <c:tickLblSkip val="1"/>
        <c:noMultiLvlLbl val="0"/>
      </c:catAx>
      <c:valAx>
        <c:axId val="28918912"/>
        <c:scaling>
          <c:orientation val="minMax"/>
          <c:min val="15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066305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14"/>
            <a:ext cx="2955290" cy="496569"/>
          </a:xfrm>
          <a:prstGeom prst="rect">
            <a:avLst/>
          </a:prstGeom>
        </p:spPr>
        <p:txBody>
          <a:bodyPr vert="horz" lIns="90083" tIns="45041" rIns="90083" bIns="4504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42" y="14"/>
            <a:ext cx="2955290" cy="496569"/>
          </a:xfrm>
          <a:prstGeom prst="rect">
            <a:avLst/>
          </a:prstGeom>
        </p:spPr>
        <p:txBody>
          <a:bodyPr vert="horz" lIns="90083" tIns="45041" rIns="90083" bIns="4504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DB169CF-51F4-45FC-9A54-DB946E52C8C4}" type="datetimeFigureOut">
              <a:rPr lang="th-TH"/>
              <a:pPr>
                <a:defRPr/>
              </a:pPr>
              <a:t>28/03/59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7713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83" tIns="45041" rIns="90083" bIns="45041" rtlCol="0" anchor="ctr"/>
          <a:lstStyle/>
          <a:p>
            <a:pPr lvl="0"/>
            <a:endParaRPr lang="th-TH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4" y="4717417"/>
            <a:ext cx="5455920" cy="4469131"/>
          </a:xfrm>
          <a:prstGeom prst="rect">
            <a:avLst/>
          </a:prstGeom>
        </p:spPr>
        <p:txBody>
          <a:bodyPr vert="horz" lIns="90083" tIns="45041" rIns="90083" bIns="4504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th-TH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0" y="9433126"/>
            <a:ext cx="2955290" cy="496569"/>
          </a:xfrm>
          <a:prstGeom prst="rect">
            <a:avLst/>
          </a:prstGeom>
        </p:spPr>
        <p:txBody>
          <a:bodyPr vert="horz" lIns="90083" tIns="45041" rIns="90083" bIns="4504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42" y="9433126"/>
            <a:ext cx="2955290" cy="496569"/>
          </a:xfrm>
          <a:prstGeom prst="rect">
            <a:avLst/>
          </a:prstGeom>
        </p:spPr>
        <p:txBody>
          <a:bodyPr vert="horz" lIns="90083" tIns="45041" rIns="90083" bIns="4504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CD031BB-D554-4818-BD64-38C07AE1B30C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258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-15875" y="39688"/>
            <a:ext cx="9164638" cy="111125"/>
            <a:chOff x="-16625" y="23206"/>
            <a:chExt cx="6874625" cy="111687"/>
          </a:xfrm>
        </p:grpSpPr>
        <p:sp>
          <p:nvSpPr>
            <p:cNvPr id="5" name="Line 16"/>
            <p:cNvSpPr>
              <a:spLocks noChangeShapeType="1"/>
            </p:cNvSpPr>
            <p:nvPr/>
          </p:nvSpPr>
          <p:spPr bwMode="auto">
            <a:xfrm>
              <a:off x="-16625" y="23206"/>
              <a:ext cx="68580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" name="Line 43"/>
            <p:cNvSpPr>
              <a:spLocks noChangeShapeType="1"/>
            </p:cNvSpPr>
            <p:nvPr/>
          </p:nvSpPr>
          <p:spPr bwMode="auto">
            <a:xfrm>
              <a:off x="0" y="134893"/>
              <a:ext cx="6858000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pic>
        <p:nvPicPr>
          <p:cNvPr id="7" name="Picture 2" descr="D:\1. EPPO\fff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27"/>
          <a:stretch>
            <a:fillRect/>
          </a:stretch>
        </p:blipFill>
        <p:spPr bwMode="auto">
          <a:xfrm>
            <a:off x="0" y="3362325"/>
            <a:ext cx="9144000" cy="352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-6350" y="19050"/>
            <a:ext cx="9145588" cy="111125"/>
            <a:chOff x="-5867" y="39831"/>
            <a:chExt cx="9144650" cy="111687"/>
          </a:xfrm>
        </p:grpSpPr>
        <p:sp>
          <p:nvSpPr>
            <p:cNvPr id="9" name="Line 16"/>
            <p:cNvSpPr>
              <a:spLocks noChangeShapeType="1"/>
            </p:cNvSpPr>
            <p:nvPr/>
          </p:nvSpPr>
          <p:spPr bwMode="auto">
            <a:xfrm>
              <a:off x="-5867" y="39831"/>
              <a:ext cx="9143999" cy="0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0" name="Line 43"/>
            <p:cNvSpPr>
              <a:spLocks noChangeShapeType="1"/>
            </p:cNvSpPr>
            <p:nvPr/>
          </p:nvSpPr>
          <p:spPr bwMode="auto">
            <a:xfrm>
              <a:off x="-5216" y="151518"/>
              <a:ext cx="9143999" cy="0"/>
            </a:xfrm>
            <a:prstGeom prst="line">
              <a:avLst/>
            </a:prstGeom>
            <a:noFill/>
            <a:ln w="1905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pic>
        <p:nvPicPr>
          <p:cNvPr id="11" name="Picture 55" descr="โลโก้สนพ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69863"/>
            <a:ext cx="2963863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itle 1"/>
          <p:cNvSpPr>
            <a:spLocks noGrp="1"/>
          </p:cNvSpPr>
          <p:nvPr>
            <p:ph type="ctrTitle"/>
          </p:nvPr>
        </p:nvSpPr>
        <p:spPr>
          <a:xfrm>
            <a:off x="685800" y="1166887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th-TH" dirty="0"/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>
          <a:xfrm>
            <a:off x="3148604" y="3382144"/>
            <a:ext cx="5383836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1772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15875" y="0"/>
            <a:ext cx="9164638" cy="1052513"/>
            <a:chOff x="-15875" y="0"/>
            <a:chExt cx="9164638" cy="1052513"/>
          </a:xfrm>
        </p:grpSpPr>
        <p:sp>
          <p:nvSpPr>
            <p:cNvPr id="5" name="Rectangle 4"/>
            <p:cNvSpPr/>
            <p:nvPr/>
          </p:nvSpPr>
          <p:spPr bwMode="auto">
            <a:xfrm>
              <a:off x="0" y="0"/>
              <a:ext cx="9144000" cy="1052513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 b="1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-15875" y="895897"/>
              <a:ext cx="9164638" cy="84623"/>
              <a:chOff x="-16625" y="608055"/>
              <a:chExt cx="9166166" cy="84641"/>
            </a:xfrm>
          </p:grpSpPr>
          <p:sp>
            <p:nvSpPr>
              <p:cNvPr id="7" name="Line 16"/>
              <p:cNvSpPr>
                <a:spLocks noChangeShapeType="1"/>
              </p:cNvSpPr>
              <p:nvPr/>
            </p:nvSpPr>
            <p:spPr bwMode="auto">
              <a:xfrm>
                <a:off x="-16625" y="692696"/>
                <a:ext cx="9143999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8" name="Line 43"/>
              <p:cNvSpPr>
                <a:spLocks noChangeShapeType="1"/>
              </p:cNvSpPr>
              <p:nvPr/>
            </p:nvSpPr>
            <p:spPr bwMode="auto">
              <a:xfrm>
                <a:off x="5542" y="608055"/>
                <a:ext cx="9143999" cy="0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98072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400" b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24BB0009-38EB-4CD4-B7DD-F57FDEB959D8}" type="slidenum">
              <a:rPr lang="th-TH" smtClean="0"/>
              <a:pPr>
                <a:defRPr/>
              </a:pPr>
              <a:t>‹#›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09335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9542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 smtClean="0"/>
              <a:t>Click to edit Master text styles</a:t>
            </a:r>
          </a:p>
          <a:p>
            <a:pPr lvl="1"/>
            <a:r>
              <a:rPr lang="en-US" altLang="th-TH" smtClean="0"/>
              <a:t>Second level</a:t>
            </a:r>
          </a:p>
          <a:p>
            <a:pPr lvl="2"/>
            <a:r>
              <a:rPr lang="en-US" altLang="th-TH" smtClean="0"/>
              <a:t>Third level</a:t>
            </a:r>
          </a:p>
          <a:p>
            <a:pPr lvl="3"/>
            <a:r>
              <a:rPr lang="en-US" altLang="th-TH" smtClean="0"/>
              <a:t>Fourth level</a:t>
            </a:r>
          </a:p>
          <a:p>
            <a:pPr lvl="4"/>
            <a:r>
              <a:rPr lang="en-US" altLang="th-TH" smtClean="0"/>
              <a:t>Fifth level</a:t>
            </a:r>
            <a:endParaRPr lang="th-TH" altLang="th-TH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8DD95B-E877-4FDC-B3E2-DC0F7DB05FD6}" type="slidenum">
              <a:rPr lang="th-TH"/>
              <a:pPr>
                <a:defRPr/>
              </a:pPr>
              <a:t>‹#›</a:t>
            </a:fld>
            <a:endParaRPr lang="th-TH" dirty="0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-26988"/>
            <a:ext cx="8229600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th-TH" altLang="th-TH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4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4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4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/>
          <p:cNvSpPr txBox="1">
            <a:spLocks noChangeArrowheads="1"/>
          </p:cNvSpPr>
          <p:nvPr/>
        </p:nvSpPr>
        <p:spPr bwMode="auto">
          <a:xfrm>
            <a:off x="179512" y="99216"/>
            <a:ext cx="8856984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800080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ctr"/>
            <a:r>
              <a:rPr lang="th-TH" altLang="th-TH" sz="2500" dirty="0" smtClean="0"/>
              <a:t>ราคาขายปลีก </a:t>
            </a:r>
            <a:r>
              <a:rPr lang="en-US" altLang="th-TH" sz="2500" dirty="0" smtClean="0"/>
              <a:t>LPG</a:t>
            </a:r>
            <a:r>
              <a:rPr lang="th-TH" altLang="th-TH" sz="2500" dirty="0" smtClean="0"/>
              <a:t> ภาคครัวเรือนประเทศไทยและเพื่อนบ้าน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3568" y="6403173"/>
            <a:ext cx="45948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ที่มา </a:t>
            </a:r>
            <a:r>
              <a:rPr lang="en-US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th-TH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th-TH" sz="1000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</a:t>
            </a:r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บริษัท ปตท. จำกัด (มหาชน)</a:t>
            </a:r>
          </a:p>
          <a:p>
            <a:r>
              <a:rPr lang="th-TH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</a:t>
            </a:r>
            <a:r>
              <a:rPr lang="th-TH" sz="1000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** </a:t>
            </a:r>
            <a:r>
              <a:rPr lang="en-US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https</a:t>
            </a:r>
            <a:r>
              <a:rPr lang="en-U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://</a:t>
            </a:r>
            <a:r>
              <a:rPr lang="en-US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www.doe.gov.ph</a:t>
            </a:r>
            <a:endParaRPr lang="th-TH" sz="1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9512" y="1146230"/>
            <a:ext cx="15722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บาท/กิโลกรัม</a:t>
            </a:r>
          </a:p>
        </p:txBody>
      </p:sp>
      <p:graphicFrame>
        <p:nvGraphicFramePr>
          <p:cNvPr id="35" name="Chart 34"/>
          <p:cNvGraphicFramePr/>
          <p:nvPr>
            <p:extLst>
              <p:ext uri="{D42A27DB-BD31-4B8C-83A1-F6EECF244321}">
                <p14:modId xmlns:p14="http://schemas.microsoft.com/office/powerpoint/2010/main" val="1103788147"/>
              </p:ext>
            </p:extLst>
          </p:nvPr>
        </p:nvGraphicFramePr>
        <p:xfrm>
          <a:off x="263420" y="1510498"/>
          <a:ext cx="8701068" cy="4510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5" name="Picture 8" descr="http://1.bp.blogspot.com/-1z9ey73XQQQ/UkGBsRv4XJI/AAAAAAAAApM/4BSRU_7vYnM/s1600/AEC+nations+Flag+%E0%B8%98%E0%B8%87%E0%B8%8A%E0%B8%B2%E0%B8%95%E0%B8%B4+%E0%B8%AD%E0%B8%B2%E0%B9%80%E0%B8%8B%E0%B8%B5%E0%B8%A2%E0%B8%99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2" t="22612" r="52634" b="61312"/>
          <a:stretch/>
        </p:blipFill>
        <p:spPr bwMode="auto">
          <a:xfrm>
            <a:off x="2240298" y="4946689"/>
            <a:ext cx="617159" cy="40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D:\1. EPPO\11. General\ธงชาติประเทศอาเซียน\Thailand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110" y="4941169"/>
            <a:ext cx="583579" cy="39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3" descr="D:\1. EPPO\11. General\ธงชาติประเทศอาเซียน\Combodia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191" y="4944761"/>
            <a:ext cx="593386" cy="395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 descr="D:\1. EPPO\11. General\ธงชาติประเทศอาเซียน\Myanmar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0081" y="4951479"/>
            <a:ext cx="597615" cy="390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5" descr="D:\1. EPPO\11. General\ธงชาติประเทศอาเซียน\Laos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771" y="4944127"/>
            <a:ext cx="583177" cy="388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6" descr="D:\1. EPPO\11. General\ธงชาติประเทศอาเซียน\Vietnam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848" y="4940318"/>
            <a:ext cx="593384" cy="394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7" descr="D:\1. EPPO\11. General\ธงชาติประเทศอาเซียน\Philippine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263" y="4954035"/>
            <a:ext cx="579857" cy="386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TextBox 60"/>
          <p:cNvSpPr txBox="1"/>
          <p:nvPr/>
        </p:nvSpPr>
        <p:spPr>
          <a:xfrm>
            <a:off x="683568" y="5813726"/>
            <a:ext cx="6048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 </a:t>
            </a:r>
            <a:r>
              <a:rPr lang="en-U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- ไทย </a:t>
            </a:r>
            <a:r>
              <a:rPr lang="th-TH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ราคา ณ วันที่ </a:t>
            </a:r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 มีนาคม 2559</a:t>
            </a:r>
            <a:endParaRPr lang="en-US" sz="1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</a:t>
            </a:r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มาเลเซีย กัมพูชา พม่า ลาว เวียดนาม ราคา ณ วันที่ </a:t>
            </a:r>
            <a:r>
              <a:rPr lang="en-US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 </a:t>
            </a:r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มีนาคม </a:t>
            </a:r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2559*</a:t>
            </a:r>
          </a:p>
          <a:p>
            <a:r>
              <a:rPr lang="th-TH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ฟิลิปปินส์ ราคา ณ วันที่ </a:t>
            </a:r>
            <a:r>
              <a:rPr lang="en-US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th-TH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มีนาคม 2559**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075159" y="6278256"/>
            <a:ext cx="27389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00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มาเลเซียอุดหนุนราคาโดยภาครัฐ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316959" y="6508069"/>
            <a:ext cx="45035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00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ไทย อุดหนุนราคา </a:t>
            </a:r>
            <a:r>
              <a:rPr lang="en-US" sz="100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r>
              <a:rPr lang="th-TH" sz="100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สำหรับครัวเรือนรายได้น้อยที่  18.13 บาท/กิโลกรัม</a:t>
            </a:r>
          </a:p>
        </p:txBody>
      </p:sp>
      <p:cxnSp>
        <p:nvCxnSpPr>
          <p:cNvPr id="66" name="Straight Connector 65"/>
          <p:cNvCxnSpPr/>
          <p:nvPr/>
        </p:nvCxnSpPr>
        <p:spPr>
          <a:xfrm flipV="1">
            <a:off x="921512" y="3465383"/>
            <a:ext cx="7694811" cy="1"/>
          </a:xfrm>
          <a:prstGeom prst="line">
            <a:avLst/>
          </a:prstGeom>
          <a:ln w="254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001276" y="5426538"/>
            <a:ext cx="930178" cy="284198"/>
          </a:xfrm>
          <a:prstGeom prst="rect">
            <a:avLst/>
          </a:prstGeom>
          <a:noFill/>
          <a:ln>
            <a:solidFill>
              <a:srgbClr val="0000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0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/>
          <p:cNvSpPr txBox="1">
            <a:spLocks noChangeArrowheads="1"/>
          </p:cNvSpPr>
          <p:nvPr/>
        </p:nvSpPr>
        <p:spPr bwMode="auto">
          <a:xfrm>
            <a:off x="179512" y="99216"/>
            <a:ext cx="8856984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800080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ctr"/>
            <a:r>
              <a:rPr lang="th-TH" altLang="th-TH" sz="2500" dirty="0" smtClean="0"/>
              <a:t>ราคาขายปลีก </a:t>
            </a:r>
            <a:r>
              <a:rPr lang="en-US" altLang="th-TH" sz="2500" dirty="0" smtClean="0"/>
              <a:t>LPG</a:t>
            </a:r>
            <a:r>
              <a:rPr lang="th-TH" altLang="th-TH" sz="2500" dirty="0" smtClean="0"/>
              <a:t> รถยนต์ของประเทศไทยและต่างประเทศ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6387" y="6228601"/>
            <a:ext cx="55356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ที่มา </a:t>
            </a:r>
            <a:r>
              <a:rPr lang="en-US" sz="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th-TH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1 </a:t>
            </a:r>
            <a:r>
              <a:rPr lang="en-US" sz="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://www.doe.gov.ph/lpg-auto-lpg-prices/lpg-auto-lpg-prices-metro-manila</a:t>
            </a:r>
            <a:endParaRPr lang="th-TH" sz="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</a:t>
            </a:r>
            <a:r>
              <a:rPr lang="en-US" sz="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http://www.mynrma.com.au/motoring-services/petrol-watch/fuel-prices.htm</a:t>
            </a:r>
            <a:r>
              <a:rPr lang="th-TH" sz="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</a:t>
            </a:r>
          </a:p>
          <a:p>
            <a:r>
              <a:rPr lang="th-TH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3 </a:t>
            </a:r>
            <a:r>
              <a:rPr lang="en-US" sz="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://www.mylpg.eu/lpg-prices-across-europe</a:t>
            </a:r>
            <a:endParaRPr lang="th-TH" sz="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4 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http://www.globalpetrolprices.com</a:t>
            </a:r>
            <a:endParaRPr lang="th-TH" sz="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868144" y="6172537"/>
            <a:ext cx="2738937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75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ไทย ราคา ณ วันที่ 21 มี.ค. 2559</a:t>
            </a:r>
          </a:p>
          <a:p>
            <a:pPr algn="r"/>
            <a:r>
              <a:rPr lang="th-TH" sz="750" i="1" baseline="30000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th-TH" sz="75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ฟิลิปปินส์ ราคา ณ วันที่ 3 ก.ย. 2558</a:t>
            </a:r>
          </a:p>
          <a:p>
            <a:pPr algn="r"/>
            <a:r>
              <a:rPr lang="th-TH" sz="750" i="1" baseline="30000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th-TH" sz="75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ออสเตรเลีย  ราคา ณ </a:t>
            </a:r>
            <a:r>
              <a:rPr lang="th-TH" sz="750" i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วันที่ </a:t>
            </a:r>
            <a:r>
              <a:rPr lang="en-US" sz="75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th-TH" sz="75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มี.ค. 2559</a:t>
            </a:r>
          </a:p>
          <a:p>
            <a:pPr algn="r"/>
            <a:r>
              <a:rPr lang="th-TH" sz="750" i="1" baseline="30000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th-TH" sz="75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750" i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ประเทศกลุ่มยุโรป </a:t>
            </a:r>
            <a:r>
              <a:rPr lang="th-TH" sz="75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ราคา ณ วันที่ </a:t>
            </a:r>
            <a:r>
              <a:rPr lang="en-US" sz="75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th-TH" sz="75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มี.ค. </a:t>
            </a:r>
            <a:r>
              <a:rPr lang="th-TH" sz="750" i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2559</a:t>
            </a:r>
            <a:endParaRPr lang="th-TH" sz="750" i="1" dirty="0" smtClean="0">
              <a:solidFill>
                <a:srgbClr val="0000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r>
              <a:rPr lang="th-TH" sz="750" i="1" baseline="30000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th-TH" sz="750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ประเทศอื่นๆ  ราคา ณ วันที่ 14 มี.ค. 2559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496" y="1052736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บาท/ลิตร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917009006"/>
              </p:ext>
            </p:extLst>
          </p:nvPr>
        </p:nvGraphicFramePr>
        <p:xfrm>
          <a:off x="251520" y="1397000"/>
          <a:ext cx="8498968" cy="445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672934" y="3970342"/>
            <a:ext cx="8077554" cy="1"/>
          </a:xfrm>
          <a:prstGeom prst="line">
            <a:avLst/>
          </a:prstGeom>
          <a:ln w="254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740937" y="5801496"/>
            <a:ext cx="7866144" cy="304800"/>
            <a:chOff x="740937" y="5733256"/>
            <a:chExt cx="7866144" cy="304800"/>
          </a:xfrm>
        </p:grpSpPr>
        <p:grpSp>
          <p:nvGrpSpPr>
            <p:cNvPr id="12" name="Group 11"/>
            <p:cNvGrpSpPr>
              <a:grpSpLocks/>
            </p:cNvGrpSpPr>
            <p:nvPr/>
          </p:nvGrpSpPr>
          <p:grpSpPr bwMode="auto">
            <a:xfrm>
              <a:off x="740937" y="5742781"/>
              <a:ext cx="2822951" cy="295275"/>
              <a:chOff x="0" y="9525"/>
              <a:chExt cx="2905125" cy="295275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0" y="9525"/>
                <a:ext cx="2905125" cy="25717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4" name="TextBox 8"/>
              <p:cNvSpPr txBox="1"/>
              <p:nvPr/>
            </p:nvSpPr>
            <p:spPr>
              <a:xfrm>
                <a:off x="523875" y="28575"/>
                <a:ext cx="1676400" cy="276225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Asia</a:t>
                </a:r>
              </a:p>
            </p:txBody>
          </p:sp>
        </p:grpSp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3563888" y="5733256"/>
              <a:ext cx="3083020" cy="276225"/>
              <a:chOff x="2886075" y="0"/>
              <a:chExt cx="3743325" cy="27622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2886075" y="9525"/>
                <a:ext cx="3743325" cy="25717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2" name="TextBox 13"/>
              <p:cNvSpPr txBox="1"/>
              <p:nvPr/>
            </p:nvSpPr>
            <p:spPr>
              <a:xfrm>
                <a:off x="3800475" y="0"/>
                <a:ext cx="1676400" cy="276225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Europe - Russia</a:t>
                </a:r>
              </a:p>
            </p:txBody>
          </p:sp>
        </p:grpSp>
        <p:grpSp>
          <p:nvGrpSpPr>
            <p:cNvPr id="14" name="Group 13"/>
            <p:cNvGrpSpPr>
              <a:grpSpLocks/>
            </p:cNvGrpSpPr>
            <p:nvPr/>
          </p:nvGrpSpPr>
          <p:grpSpPr bwMode="auto">
            <a:xfrm>
              <a:off x="6646909" y="5733256"/>
              <a:ext cx="712790" cy="276225"/>
              <a:chOff x="6629401" y="0"/>
              <a:chExt cx="803031" cy="276958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6629401" y="9550"/>
                <a:ext cx="774351" cy="257857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9" name="TextBox 14"/>
              <p:cNvSpPr txBox="1"/>
              <p:nvPr/>
            </p:nvSpPr>
            <p:spPr>
              <a:xfrm>
                <a:off x="6648521" y="0"/>
                <a:ext cx="783911" cy="276958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9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Australia</a:t>
                </a:r>
              </a:p>
            </p:txBody>
          </p:sp>
        </p:grpSp>
        <p:grpSp>
          <p:nvGrpSpPr>
            <p:cNvPr id="15" name="Group 14"/>
            <p:cNvGrpSpPr>
              <a:grpSpLocks/>
            </p:cNvGrpSpPr>
            <p:nvPr/>
          </p:nvGrpSpPr>
          <p:grpSpPr bwMode="auto">
            <a:xfrm>
              <a:off x="7334242" y="5733256"/>
              <a:ext cx="1272839" cy="276225"/>
              <a:chOff x="7400926" y="0"/>
              <a:chExt cx="1428750" cy="27622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7400926" y="9525"/>
                <a:ext cx="1428750" cy="25717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7" name="TextBox 15"/>
              <p:cNvSpPr txBox="1"/>
              <p:nvPr/>
            </p:nvSpPr>
            <p:spPr>
              <a:xfrm>
                <a:off x="7562851" y="0"/>
                <a:ext cx="1123950" cy="276225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America</a:t>
                </a:r>
              </a:p>
            </p:txBody>
          </p:sp>
        </p:grpSp>
      </p:grpSp>
      <p:sp>
        <p:nvSpPr>
          <p:cNvPr id="3" name="Rectangle 2"/>
          <p:cNvSpPr/>
          <p:nvPr/>
        </p:nvSpPr>
        <p:spPr>
          <a:xfrm rot="18909253">
            <a:off x="416561" y="5260689"/>
            <a:ext cx="651498" cy="284198"/>
          </a:xfrm>
          <a:prstGeom prst="rect">
            <a:avLst/>
          </a:prstGeom>
          <a:noFill/>
          <a:ln>
            <a:solidFill>
              <a:srgbClr val="0000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3606472"/>
              </p:ext>
            </p:extLst>
          </p:nvPr>
        </p:nvGraphicFramePr>
        <p:xfrm>
          <a:off x="467544" y="1536554"/>
          <a:ext cx="8208912" cy="3803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79512" y="99216"/>
            <a:ext cx="8856984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800080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ctr"/>
            <a:r>
              <a:rPr lang="th-TH" altLang="th-TH" sz="2800" dirty="0" smtClean="0"/>
              <a:t>ราคาขายปลีก </a:t>
            </a:r>
            <a:r>
              <a:rPr lang="en-US" altLang="th-TH" sz="2800" dirty="0" smtClean="0"/>
              <a:t>LPG</a:t>
            </a:r>
            <a:r>
              <a:rPr lang="th-TH" altLang="th-TH" sz="2800" dirty="0" smtClean="0"/>
              <a:t> รายสาขาของประเทศไทย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-548108" y="3123401"/>
            <a:ext cx="15722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บาท/กิโลกรัม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63275" y="5541039"/>
            <a:ext cx="8866509" cy="1228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70886" y="5529283"/>
            <a:ext cx="8910251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ก.ค. 2554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กพช.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มีมติปรับราคา </a:t>
            </a:r>
            <a:r>
              <a:rPr lang="en-US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ภาคอุตสาหกรรมให้สะท้อนต้นทุนของโรงกลั่นน้ำมันมาก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ขึ้น</a:t>
            </a:r>
            <a:endParaRPr lang="en-US" sz="7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AutoNum type="arabicPeriod"/>
            </a:pP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ม.ค. 2555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กบง. มีมติปรับขึ้นราคา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ภาคขนส่งเดือนละ 0.75 บาท/กิโลกรัม จนไปสู่ต้นทุนโรงกลั่นน้ำมัน มีผลตั้งแต่ 16 ม.ค. 2555</a:t>
            </a:r>
          </a:p>
          <a:p>
            <a:pPr marL="228600" indent="-228600">
              <a:buAutoNum type="arabicPeriod"/>
            </a:pP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ส.ค. 2555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กบง. มีมติปรับขึ้นราคา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ภาคขนส่งมาอยู่ที่ 21.38 บาท/กิโลกรัม มีผลตั้งแต่ 16 ส.ค. 2555</a:t>
            </a:r>
          </a:p>
          <a:p>
            <a:pPr marL="228600" indent="-228600">
              <a:buAutoNum type="arabicPeriod"/>
            </a:pP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ก.ย. 2556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กพช.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มีมติปรับขึ้นราคา </a:t>
            </a:r>
            <a:r>
              <a:rPr lang="en-US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ภาคครัวเรือน 50 สตางค์/เดือน รวม 12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เดือน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เริ่ม 1 ก.ย. 2556  โดยยังคงราคา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ภาคครัวเรือนสำหรับผู้มีรายได้น้อยไว้ที่ 18.13 บาท/กิโลกรัม</a:t>
            </a:r>
            <a:endParaRPr lang="en-US" sz="7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AutoNum type="arabicPeriod"/>
            </a:pP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พ.ค. 2557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กบง.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มีมติตรึงราคา </a:t>
            </a:r>
            <a:r>
              <a:rPr lang="en-US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ครัวเรือน</a:t>
            </a:r>
            <a:r>
              <a:rPr lang="en-US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ณ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วันที่ 31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ค.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2557 โดยคงราคาไว้ที่ 22.63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บาท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/กิโลกรัม ตามนโยบายลดภาระค่าครองชีพของ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คสช.</a:t>
            </a:r>
          </a:p>
          <a:p>
            <a:pPr marL="228600" indent="-228600">
              <a:buAutoNum type="arabicPeriod"/>
            </a:pP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ต.ค. 2557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กบง.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มีมติปรับราคาขายปลีก </a:t>
            </a:r>
            <a:r>
              <a:rPr lang="en-US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ภาคขนส่ง เพิ่มขึ้น 0.62 บาท/กิโลกรัม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จาก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เดิม 21.38 บาท/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กิโลกรัม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 22.00 บาท/กิโลกรัม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ตั้งแต่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ค.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2557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และปรับขึ้น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 22.63 บาท/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กิโลกรัม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ตั้งแต่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ต.ค. 2557</a:t>
            </a:r>
          </a:p>
          <a:p>
            <a:pPr marL="228600" indent="-228600">
              <a:buFont typeface="+mj-lt"/>
              <a:buAutoNum type="arabicPeriod" startAt="7"/>
            </a:pP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พ.ย. 2557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กบง.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มีมติปรับราคาขายปลีก </a:t>
            </a:r>
            <a:r>
              <a:rPr lang="en-US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ภาคครัวเรือน และภาคขนส่ง เพิ่มขึ้น 0.50 บาท/กิโลกรัม ตั้งแต่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วันที่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18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พ.ย. 2557</a:t>
            </a:r>
          </a:p>
          <a:p>
            <a:pPr marL="228600" indent="-228600">
              <a:buFont typeface="+mj-lt"/>
              <a:buAutoNum type="arabicPeriod" startAt="7"/>
            </a:pP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ธ.ค. 2557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กบง. มีมติปรับราคาขายปลีก </a:t>
            </a:r>
            <a:r>
              <a:rPr lang="en-US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ภาคครัวเรือน และภาคขนส่ง เพิ่มขึ้น 1.03 บาท/กิโลกรัม ตั้งแต่ 3 ธ</a:t>
            </a:r>
            <a:r>
              <a:rPr lang="en-US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ค.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2557 ทำ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ให้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ราคา </a:t>
            </a:r>
            <a:r>
              <a:rPr lang="en-US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ครัวเรือน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ขนส่ง และอุตสาหกรรม อยู่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ในระดับเดียวกัน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24.16 </a:t>
            </a:r>
            <a:r>
              <a:rPr lang="th-TH" sz="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บาท/กิโลกรัม </a:t>
            </a: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ตั้งแต่เดือน ม.ค. 2558</a:t>
            </a:r>
          </a:p>
          <a:p>
            <a:pPr marL="228600" indent="-228600">
              <a:buFont typeface="+mj-lt"/>
              <a:buAutoNum type="arabicPeriod" startAt="7"/>
            </a:pPr>
            <a:r>
              <a:rPr lang="th-TH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ก.พ. 2558 </a:t>
            </a:r>
            <a:r>
              <a:rPr lang="en-US" sz="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700" spc="-1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กบง. มีมติปรับสูตรคำนวณต้นทุนจัดหา </a:t>
            </a:r>
            <a:r>
              <a:rPr lang="en-US" sz="700" spc="-1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00" spc="-1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เป็นสูตรอัตราถ่วงน้ำหนัก โดยเฉลี่ยจากราคาหน้าโรงกลั่น โรงแยกก๊าซ และราคานำเข้า ตั้งแต่ 2 ก.พ. 2558 ส่งผลต่อราคาขายปลีกตั้งแต่เดือน เม.ย. 2558 </a:t>
            </a:r>
            <a:r>
              <a:rPr lang="th-TH" sz="70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โดยจะจะปรับทุก</a:t>
            </a:r>
            <a:r>
              <a:rPr lang="th-TH" sz="700" spc="-1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เดือน</a:t>
            </a:r>
          </a:p>
          <a:p>
            <a:r>
              <a:rPr lang="th-TH" sz="70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700" spc="-1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ตาม</a:t>
            </a:r>
            <a:r>
              <a:rPr lang="th-TH" sz="70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ต้นทุนตลาดโลก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2463516" y="1424402"/>
            <a:ext cx="0" cy="3384377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923928" y="1407150"/>
            <a:ext cx="0" cy="3384377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372714" y="1412776"/>
            <a:ext cx="0" cy="3379821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6830126" y="1412776"/>
            <a:ext cx="1865" cy="3379821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987824" y="3854900"/>
            <a:ext cx="12805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 smtClean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ภาคครัวเรือน</a:t>
            </a:r>
            <a:endParaRPr lang="th-TH" sz="1200" b="1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012160" y="3854899"/>
            <a:ext cx="1706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ครัวเรือนรายได้น้อย</a:t>
            </a:r>
            <a:endParaRPr lang="th-TH" sz="12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644008" y="1547267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 smtClean="0">
                <a:solidFill>
                  <a:srgbClr val="FF478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ภาคอุตสาหกรรม</a:t>
            </a:r>
            <a:endParaRPr lang="th-TH" sz="1200" b="1" dirty="0">
              <a:solidFill>
                <a:srgbClr val="FF478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995936" y="3218702"/>
            <a:ext cx="12805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 smtClean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ภาคขนส่ง</a:t>
            </a:r>
            <a:endParaRPr lang="th-TH" sz="1200" b="1" dirty="0">
              <a:solidFill>
                <a:srgbClr val="0066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69486" y="1114331"/>
            <a:ext cx="1014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2554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719720" y="1115789"/>
            <a:ext cx="1014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139952" y="1112873"/>
            <a:ext cx="1014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2556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580112" y="1114331"/>
            <a:ext cx="1014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2557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020272" y="1114331"/>
            <a:ext cx="1014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63020" y="5318541"/>
            <a:ext cx="161968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800" b="1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*ราคา ณ วันที่ </a:t>
            </a:r>
            <a:r>
              <a:rPr lang="th-TH" sz="800" b="1" i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800" b="1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 </a:t>
            </a:r>
            <a:r>
              <a:rPr lang="th-TH" sz="800" b="1" i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800" b="1" i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มี.ค. 2559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26055" y="3794123"/>
            <a:ext cx="753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th-TH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.29</a:t>
            </a:r>
            <a:endParaRPr lang="th-TH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8290538" y="1424645"/>
            <a:ext cx="1865" cy="3379821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97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ergy Grap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Energy Graph</Template>
  <TotalTime>9271</TotalTime>
  <Words>497</Words>
  <Application>Microsoft Office PowerPoint</Application>
  <PresentationFormat>On-screen Show (4:3)</PresentationFormat>
  <Paragraphs>51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Energy Graph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สถานการณ์พลังงานไทย ม.ค. – พ.ย. ปี 2556</dc:title>
  <dc:creator>User</dc:creator>
  <cp:lastModifiedBy>Wachira Jitpranee</cp:lastModifiedBy>
  <cp:revision>1160</cp:revision>
  <cp:lastPrinted>2015-08-26T07:11:05Z</cp:lastPrinted>
  <dcterms:created xsi:type="dcterms:W3CDTF">2014-01-18T04:06:52Z</dcterms:created>
  <dcterms:modified xsi:type="dcterms:W3CDTF">2016-03-28T08:34:51Z</dcterms:modified>
</cp:coreProperties>
</file>