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282" r:id="rId3"/>
    <p:sldId id="300" r:id="rId4"/>
    <p:sldId id="298" r:id="rId5"/>
    <p:sldId id="257" r:id="rId6"/>
    <p:sldId id="274" r:id="rId7"/>
    <p:sldId id="259" r:id="rId8"/>
    <p:sldId id="273" r:id="rId9"/>
    <p:sldId id="263" r:id="rId10"/>
    <p:sldId id="280" r:id="rId11"/>
    <p:sldId id="275" r:id="rId12"/>
    <p:sldId id="285" r:id="rId13"/>
    <p:sldId id="295" r:id="rId14"/>
    <p:sldId id="293" r:id="rId15"/>
    <p:sldId id="292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D60093"/>
    <a:srgbClr val="FF3300"/>
    <a:srgbClr val="0000CC"/>
    <a:srgbClr val="B1A777"/>
    <a:srgbClr val="F0E4BA"/>
    <a:srgbClr val="867C4C"/>
    <a:srgbClr val="990099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>
      <p:cViewPr>
        <p:scale>
          <a:sx n="90" d="100"/>
          <a:sy n="90" d="100"/>
        </p:scale>
        <p:origin x="-73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61888DD0-F2F5-4092-ADF9-E15D62FF1764}" type="datetimeFigureOut">
              <a:rPr lang="th-TH" smtClean="0"/>
              <a:pPr/>
              <a:t>16/10/63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73"/>
            <a:ext cx="2946400" cy="49696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673"/>
            <a:ext cx="2946400" cy="49696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9C98456-ECD5-475A-9B52-CDC6D7A127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40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96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E933BBF7-E64D-486C-BED8-E9B1A1BBF080}" type="datetimeFigureOut">
              <a:rPr lang="th-TH" smtClean="0"/>
              <a:pPr/>
              <a:t>16/10/63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715631"/>
            <a:ext cx="5438775" cy="4467939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674"/>
            <a:ext cx="2946400" cy="496966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9674"/>
            <a:ext cx="2946400" cy="496966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65E1D40D-9556-4927-8509-2291EC4FED8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40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835" indent="-285706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2823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599952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081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209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338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8467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5596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 sz="1200" b="0">
              <a:cs typeface="Angsana New" pitchFamily="18" charset="-34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835" indent="-285706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2823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599952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081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209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338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8467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5596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fld id="{28E8320A-6E9A-4121-B136-B91A244C3C98}" type="slidenum">
              <a:rPr lang="en-US" altLang="en-US" sz="1200" b="0">
                <a:cs typeface="Angsana New" pitchFamily="18" charset="-34"/>
              </a:rPr>
              <a:pPr eaLnBrk="1" hangingPunct="1"/>
              <a:t>1</a:t>
            </a:fld>
            <a:endParaRPr lang="th-TH" altLang="en-US" sz="1200" b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</a:t>
            </a:r>
            <a:r>
              <a:rPr lang="th-TH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เอฟ</a:t>
            </a:r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 ช่วงเดือนมกราคม – สิงหาคม 2563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อยู่ที่อัตรา -11.60 สตางค์ต่อหน่วย ปรับเพิ่มขึ้น 4.3 สตางค์ต่อหน่วย จากรอบเดือนกันยายน – ธันวาคม 2561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7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38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8" fontAlgn="base">
              <a:defRPr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การใช้พลังงานขั้นต้นในปี 2563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มีปริมาณการใช้อยู่ที่ 2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587 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พันบาร์เรลเทียบเท่าน้ำมันดิบต่อวัน</a:t>
            </a: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ลดลงร้อยละ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4.5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ตามภาวะเศรษฐกิจของประเทศและเศรษฐกิจโลก</a:t>
            </a:r>
            <a:b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ที่ถดถอยเนื่องจากผลกระทบจากแพร่ระบาดของเชื้อไวรัสโควิด-19 โดย</a:t>
            </a: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14.2%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ตามภาวะเศรษฐกิจที่ชะลอตัวจากการแพร่ระบาดของเชื้อไวรัสโควิด</a:t>
            </a: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-19</a:t>
            </a:r>
          </a:p>
          <a:p>
            <a:pPr marL="85712" indent="-85712" defTabSz="9142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altLang="th-TH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ก๊าซธรรมชาติ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3.4 %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ในทุกสาขาทั้งจากการใช้ในภาคอุตสาหกรรม การใช้เพื่อผลิตไฟฟ้า การใช้ในโรงแยกก๊าซ และการใช้ในภาคขนส่ง 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ลิกไนต์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0.1%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ตามภาวะเศรษฐกิจที่ถดถอยทั้งการใช้ในการผลิตไฟฟ้าและอุตสาหกรรม</a:t>
            </a:r>
            <a:endParaRPr lang="en-US" altLang="th-TH" sz="1200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พลังงานทดแทน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จากนโยบายส่งเสริมการใช้พลังงานทดแทนของภาครัฐ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ไฟฟ้านำเข้า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14.6%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เนื่องจากในช่วงปลายปี 2562 มีโรงไฟฟ้าพลังน้ำของประเทศลาวเริ่มจ่ายไฟฟ้าเข้าระบบจำนวน 3 โรง ได้แก่ เซเปียน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(354 MW)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เงี้ยบ (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269 MW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และไซยะบุรี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(1,220 MW)</a:t>
            </a: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  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2.3%  </a:t>
            </a: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จากผลกระทบของการแพร่ระบาดของเชื้อไวรัสโควิด-19 ที่ส่งผลต่อภาวะเศรษฐกิจ</a:t>
            </a:r>
            <a:r>
              <a:rPr lang="en-US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ทั้งภาคธุรกิจและอุตสาหกรรม</a:t>
            </a: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endParaRPr lang="th-TH" altLang="th-TH" sz="12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666" indent="-172666">
              <a:buFont typeface="Wingdings" panose="05000000000000000000" pitchFamily="2" charset="2"/>
              <a:buChar char="§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62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แนวโน้มการใช้พลังงานขั้นต้น ปี 2563 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มีปริมาณการใช้อยู่ที่ระดับ ลดลงร้อยละ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4.5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ตามภาวะเศรษฐกิจ ของประเทศและเศรษฐกิจโลกที่ถดถอย เนื่องจากผลกระทบจากแพร่ระบาดของเชื้อ</a:t>
            </a:r>
            <a:r>
              <a:rPr lang="th-TH" altLang="th-TH" sz="1200" dirty="0" err="1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ไวรัส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โควิด-1 โดย</a:t>
            </a:r>
            <a:endParaRPr lang="en-US" altLang="th-TH" sz="1200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14.2%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ตามภาวะเศรษฐกิจที่ชะลอตัวจากการแพร่ระบาดของเชื้อ</a:t>
            </a:r>
            <a:r>
              <a:rPr lang="th-TH" altLang="th-TH" sz="1200" dirty="0" err="1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ไวรัส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โควิด</a:t>
            </a: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-19</a:t>
            </a:r>
          </a:p>
          <a:p>
            <a:pPr marL="85712" indent="-85712" defTabSz="9142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US" altLang="th-TH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ก๊าซธรรมชาติ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3.4 %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ในทุกสาขา ทั้งจากการใช้ในภาคอุตสาหกรรม การใช้เพื่อผลิตไฟฟ้า การใช้ในโรงแยกก๊าซ และการใช้ในภาคขนส่ง 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การใช้ถ่านหิน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ลิกไนต์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0.1%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ตามภาวะเศรษฐกิจที่ถดถอยทั้งการใช้ในการผลิตไฟฟ้าและอุตสาหกรรม</a:t>
            </a:r>
            <a:endParaRPr lang="en-US" altLang="th-TH" sz="1200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พลังงานทดแทน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จากนโยบายส่งเสริมการใช้พลังงานทดแทนของภาครัฐ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ไฟฟ้านำเข้า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14.6%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เนื่องจากในช่วงปลายปี 2562 มีโรงไฟฟ้าพลังน้ำของประเทศลาวเริ่มจ่ายไฟฟ้าเข้าระบบจำนวน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โรง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ได้แก่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เซเปียน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(354 MW)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</a:t>
            </a: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เงี้ยบ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269 MW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1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881">
              <a:defRPr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2563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จากปีก่อน เนื่องจาก</a:t>
            </a:r>
          </a:p>
          <a:p>
            <a:pPr marL="633106" lvl="1" indent="-172666" defTabSz="920881">
              <a:buFont typeface="Wingdings" panose="05000000000000000000" pitchFamily="2" charset="2"/>
              <a:buChar char="q"/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ภาวะเศรษฐกิจภายในประเทศ ที่ได้รับผลกระทบจากปัญหาการแพร่ระบาดของโรคติดเชื้อไวรัส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ส่งผลให้ภาคธุรกิจและอุตสาหกรรมมีการใช้ไฟฟ้าลดลง </a:t>
            </a:r>
          </a:p>
          <a:p>
            <a:pPr defTabSz="920881">
              <a:defRPr/>
            </a:pPr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20881">
              <a:defRPr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ความต้องการพลังไฟฟ้าสูงสุด (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Peak)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2563 เกิดขึ้น ณ วันที่ 13 มีนาคม 2563 เวลา 14.14 น. </a:t>
            </a:r>
          </a:p>
          <a:p>
            <a:pPr marL="633106" lvl="1" indent="-172666" defTabSz="920881">
              <a:buFont typeface="Wingdings" panose="05000000000000000000" pitchFamily="2" charset="2"/>
              <a:buChar char="q"/>
              <a:defRPr/>
            </a:pP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Peak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อยู่ที่ระดับ 35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570 เมกะวัตต์ ลดลง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4.7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</a:p>
          <a:p>
            <a:pPr marL="633106" lvl="1" indent="-172666" defTabSz="920881">
              <a:buFont typeface="Wingdings" panose="05000000000000000000" pitchFamily="2" charset="2"/>
              <a:buChar char="q"/>
              <a:defRPr/>
            </a:pP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Peak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ในระบบ 3 การไฟฟ้า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อยู่ที่ระดับ 30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341 เมกะวัตต์ ลดลง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6.0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เมื่อเทียบกับ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Peak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ของปีก่อน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2088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6F1D3-8C5A-4147-8224-15D6E94DEE6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09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8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3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ภาพรวมภาวะเศรษฐกิจไทย ปี 256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สภาพัฒน์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 ได้คาดการณ์เศรษฐกิจไทยปี 2563 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GDP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จะปรับตัวลดลงในช่วงร้อยละ (-6.0) – (-5.0) เนื่องจากการปรับตัวลดลงของเศรษฐกิจและปริมาณการค้าโลก  การลดลงของจำนวนและรายได้จากนักท่องเที่ยวต่างชาติ รวมทั้งเงื่อนไขข้อจำกัดที่เกิดจากการระบาดของเชื้อไวรัสโควิด-19 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อัตราแลกเปลี่ยน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คาดว่าจะอยู่ในช่วง 31.8-32.8 บาทต่อดอลลาร์สหรัฐ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ราคาน้ำมันดิบดูไบเฉลี่ยในปี 2563 คาดว่าจะอยู่ในช่วง 33.0 – 43.0 ดอลลาร์สหรัฐต่อบาร์เรล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ซึ่งส่งผลต่อสถานการณ์พลังงานของประเทศในปี 256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ดังนี้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641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base">
              <a:spcBef>
                <a:spcPts val="300"/>
              </a:spcBef>
            </a:pPr>
            <a:r>
              <a:rPr lang="th-TH" sz="1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ภาพรวมการใช้พลังงานขั้นต้น ปี </a:t>
            </a:r>
            <a:r>
              <a:rPr lang="en-US" sz="1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อยู่ที่ 2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494 </a:t>
            </a:r>
            <a:r>
              <a:rPr lang="th-TH" altLang="th-TH" sz="11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พันบาร์เรลเทียบเท่าน้ำมันดิบต่อวัน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ลดลงร้อยละ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10.2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ซึ่งเป็นการลดลงของการใช้น้ำมัน และก๊าซธรรมชาติ</a:t>
            </a:r>
          </a:p>
          <a:p>
            <a:pPr fontAlgn="base">
              <a:spcBef>
                <a:spcPts val="300"/>
              </a:spcBef>
            </a:pP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th-TH" altLang="th-TH" sz="11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ในขณะที่การใช้ถ่านหิน/ลิกไนต์ พลังงานทดแทน  และไฟฟ้านำเข้าเพิ่มขึ้น</a:t>
            </a:r>
          </a:p>
          <a:p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th-TH" sz="1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ลดลง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12.9%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โดยลดลงทุกชนิดของการใช้น้ำมัน ได้แก่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0439" lvl="1" defTabSz="914258">
              <a:defRPr/>
            </a:pP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น้ำมันเบนซิน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8.2%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เนื่องจากสถานการณ์การแพร่ระบาดของเชื้อไวรัส โควิด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-19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ทำให้ภาครัฐออกมาตรการอยู่บ้าน หยุดเชื้อ เพื่อชาติและมาตรการทำงานจากที่บ้าน</a:t>
            </a:r>
            <a:b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(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From Home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ส่งผลให้ประชาชนลดการเดินทางลง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0439" lvl="1"/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ดีเซล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ลดลง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4.4%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เนื่องจากสถานการณ์การแพร่ระบาดของเชื้อไวรัส โควิด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-19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ส่งผลให้การขนส่งสินค้าลดลง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0439" lvl="1"/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น้ำมันเครื่องบิน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47.9% </a:t>
            </a:r>
            <a:r>
              <a:rPr lang="th-TH" altLang="th-TH" sz="11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เนื่องจากข้อจำกัดของการอนุญาตให้ทำการบินในช่วงแพร่ระบาดของเชื้อโควิด-19</a:t>
            </a:r>
          </a:p>
          <a:p>
            <a:pPr marL="460439" lvl="1"/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น้ำมันเตา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18.7%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จากการใช้ในภาคขนส่งเป็นหลัก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0439" lvl="1"/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 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ลดลงเกือบทุกประเภท โดยเฉพาะ</a:t>
            </a:r>
            <a:r>
              <a:rPr lang="th-TH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ภาคครัวเรือน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 </a:t>
            </a:r>
            <a:r>
              <a:rPr lang="th-TH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ภาคขนส่ง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ลดลงจากผู้ใช้รถยนต์บางส่วนหันไปใช้น้ำมันแทนเนื่องจากราคาขายปลีกน้ำมันในประเทศอยู่ในระดับ   ที่ไม่สูงมาก อีกทั้งในช่วงที่มีการแพร่ระบาดของโควิด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-19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ซึ่งส่งผลให้ประชาชนลดการเดินทาง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th-TH" sz="1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 ลดลง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4.0%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1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โดยเฉพาะอุตสาหกรรมและธุรกิจ เนื่องจากการแพร่ระบาดของโควิด-19 แต่อย่างไรก็ตามในภาคครัวเรือนมีการใช้ไฟฟ้าเพิ่มสูงขึ้นเนื่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องจากอุณหภูมิที่สูงขึ้น</a:t>
            </a:r>
          </a:p>
          <a:p>
            <a:pPr marL="85712" indent="-85712" fontAlgn="base">
              <a:spcBef>
                <a:spcPct val="0"/>
              </a:spcBef>
              <a:spcAft>
                <a:spcPct val="0"/>
              </a:spcAft>
            </a:pP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เมื่อเทียบกับปีที่ผ่านมา ประกอบกับมาตรการอยู่บ้านหยุดเชื้อ เพื่อชาติ และมาตรการทำงานจากที่บ้าน (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From Home)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เพื่อลดปัญหาการแพร่ระบาดของโรคติดเชื้อไวรัส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</a:t>
            </a:r>
            <a:endParaRPr lang="th-TH" altLang="th-TH" sz="11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th-TH" sz="1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การใช้ก๊าซธรรมชาติ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ลดลง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8.6%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ซึ่งลดลงในทุกสาขา ทั้งจากการใช้ในภาคอุตสาหกรรม การใช้เพื่อผลิตไฟฟ้า  การใช้ในโรงแยกก๊าซ และการใช้ในภาคขนส่ง (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1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การใช้พลังงานขั้นต้น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(หมายถึง พลังงานที่ยังไม่ผ่านการแปรรูปภายในประเทศ เช่น น้ำมันดิบ ถ่านหิน ก๊าซธรรมชาติ ความร้อนจากแสงอาทิตย์ เป็นต้น) 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6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Bef>
                <a:spcPts val="600"/>
              </a:spcBef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การใช้พลังงานขั้นต้น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ในช่วง 6 เดือนแรก ของปี 2563 อยู่ที่ระดับ  </a:t>
            </a: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2,</a:t>
            </a:r>
            <a:r>
              <a:rPr lang="en-US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494 </a:t>
            </a: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พันบาร์เรลเทียบเท่าน้ำมันดิบต่อวัน</a:t>
            </a:r>
            <a:r>
              <a:rPr lang="th-TH" altLang="th-TH" sz="1200" baseline="300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base">
              <a:spcBef>
                <a:spcPts val="600"/>
              </a:spcBef>
            </a:pP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หรือลดลงร้อยละ 10.2 ซึ่งลดลงตามสภาวะเศรษฐกิจของประเทศที่ถดถอย  ทั้งในส่วนของการใช้น้ำมันและก๊าซธรรมชาติ  </a:t>
            </a:r>
          </a:p>
          <a:p>
            <a:pPr fontAlgn="base">
              <a:spcBef>
                <a:spcPts val="600"/>
              </a:spcBef>
            </a:pP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ในขณะที่การใช้ถ่านหิน/ลิกไนต์ พลังงานทดแทน และไฟฟ้านำเข้าเพิ่มขึ้น</a:t>
            </a:r>
          </a:p>
          <a:p>
            <a:pPr algn="l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269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ในช่วง 6 เดือนแรก ของปี 2563  ปริมาณการใช้น้ำมันสำเร็จรูปอยู่ที่ระดับ 126.9 ล้านลิตรต่อวัน ลดลงร้อยละ 12.9 โดยมีรายละเอียดดังนี้ </a:t>
            </a:r>
          </a:p>
          <a:p>
            <a:pPr algn="l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น้ำมันดีเซล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ปริมาณการใช้เฉลี่ยอยู่ที่ 65.6 ล้านลิตรต่อวัน ลดลงร้อยละ 4.4 จากการใช้ในภาคขนส่งที่ลดลง เนื่องจากการแพร่ระบาดของเชื้อ</a:t>
            </a: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ไวรัส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โควิด-19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58"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น้ำมันเบนซินและแก๊สโซ</a:t>
            </a:r>
            <a:r>
              <a:rPr lang="th-TH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ฮอล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ปริมาณการใช้เฉลี่ยอยู่ที่ 29.3 ล้านลิตรต่อวัน ลดลงร้อยละ 8.2 เนื่องจาก</a:t>
            </a: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ผลกระทบจากช่วงการแพร่ระบาดของเชื้อ</a:t>
            </a:r>
            <a:r>
              <a:rPr lang="th-TH" altLang="th-TH" sz="1200" dirty="0" err="1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ไวรัส</a:t>
            </a: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โควิด-19 </a:t>
            </a:r>
          </a:p>
          <a:p>
            <a:pPr defTabSz="914258">
              <a:defRPr/>
            </a:pP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และมาตรการทำงานที่บ้าน  (</a:t>
            </a:r>
            <a:r>
              <a:rPr lang="en-US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From Home</a:t>
            </a: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ทำให้ประชาชนลดการเดินทาง </a:t>
            </a:r>
          </a:p>
          <a:p>
            <a:pPr defTabSz="914258">
              <a:defRPr/>
            </a:pP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น้ำมันเครื่องบิน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ปริมาณการใช้เฉลี่ยอยู่ที่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10.3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ล้านลิตรต่อวัน ลดลงร้อยละ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47.9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เนื่องจากข้อจำกัดของการอนุญาตให้ทำการบินในช่วงการแพร่ระบาดของเชื้อโควิด-19 </a:t>
            </a:r>
            <a:b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ส่งผลให้การใช้น้ำมันเครื่องบินลดลง</a:t>
            </a:r>
          </a:p>
          <a:p>
            <a:pPr algn="l"/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 น้ำมันเตา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มีปริมาณการใช้เฉลี่ยอยู่ที่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4.6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ล้านลิตรต่อวัน ลดลงร้อยละ 18.7 </a:t>
            </a:r>
            <a:r>
              <a:rPr lang="th-TH" altLang="th-TH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จากการใช้ในภาคขนส่งเป็นหลัก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l"/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09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8">
              <a:defRPr/>
            </a:pPr>
            <a:r>
              <a:rPr lang="th-TH" b="1" i="1" dirty="0"/>
              <a:t>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โพ</a:t>
            </a:r>
            <a:r>
              <a:rPr lang="th-TH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รเพน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และบิ</a:t>
            </a:r>
            <a:r>
              <a:rPr lang="th-TH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วเทน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การใช้อยู่ที่ระดับ 2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743 พันตัน ลดลงร้อยละ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16.0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โดยการใช้ลดลงเกือบทุกสาขา ทั้งในส่วนของภาคครัวเรือน ภาคอุตสาหกรรม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ปิโตร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เคมี และภาคขนส่ง ในขณะทีการใช้เอง มีอัตราเพิ่มขึ้นร้อยละ 87.8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071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8">
              <a:defRPr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ก๊าซธรรมชาติ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มีปริมาณการใช้อยู่ที่ 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4,4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ล้านลูกบาศก์ฟุตต่อวัน ลดลงร้อยละ 8.6 โดยการใช้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ก๊าซธรรมชาติ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ลดลงในทุกสาขาเศรษฐกิจ ตามภาวะเศรษฐกิจที่ชะลอตัวจากผลกระทบสถานการณ์การแพร่ระบาดของเชื้อ</a:t>
            </a: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ไวรัส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โควิด-19  โดย </a:t>
            </a:r>
          </a:p>
          <a:p>
            <a:pPr marL="285706" indent="-285706" defTabSz="914258">
              <a:buFontTx/>
              <a:buChar char="-"/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การใช้ในโรงงานอุตสาหกรรม ลดลงร้อยละ 5.2</a:t>
            </a:r>
          </a:p>
          <a:p>
            <a:pPr marL="285706" indent="-285706" defTabSz="914258">
              <a:buFontTx/>
              <a:buChar char="-"/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การใช้เพื่อผลิตไฟฟ้า ลดลงร้อยละ 8.1</a:t>
            </a:r>
          </a:p>
          <a:p>
            <a:pPr marL="285706" indent="-285706" defTabSz="914258">
              <a:buFontTx/>
              <a:buChar char="-"/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การใช้ใน</a:t>
            </a: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อุตสาหกรรมปิโตร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เคมี ลดลงร้อยละ 8.4 </a:t>
            </a:r>
          </a:p>
          <a:p>
            <a:pPr marL="285706" indent="-285706" defTabSz="914258">
              <a:buFontTx/>
              <a:buChar char="-"/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การใช้เป็นเชื้อเพลิงสำหรับรถยนต์ (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NGV)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ลดลงร้อยละ 28.8 เนื่องจากผู้ใช้รถยนต์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NGV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บางส่วนหันมาใช้น้ำมันทดแทน เนื่องจากราคาอยู่ในระดับไม่สูงมากนัก อีกทั้งผลกระทบจากการแพร่ระบาดของเชื้อ</a:t>
            </a: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ไวรัส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โควิด-19 ทำให้การใช้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NGV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ในการเดินทางลดลงในช่วงที่ภาครัฐมีมาตรการปฏิบัติงานที่บ้าน (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from Home)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1746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ลิกไนต์/ถ่านหิน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มีการใช้อยู่ที่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680 พันตันเทียบเท่าน้ำมันดิบ เพิ่มขึ้นจากปีก่อนร้อยละ 1.2  โดย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ลิกไนต์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การใช้อยู่ที่ 1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755 พันตันเทียบเท่าน้ำมันดิบ ลดลงร้อยละ 4.3 โดยร้อยละ 97 ของปริมาณการใช้ลิกไนต์ เป็นการใช้ในภาคการผลิตไฟฟ้าในโรงไฟฟ้าแม่เมาะ</a:t>
            </a:r>
          </a:p>
          <a:p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ส่วนที่เหลือร้อยละ 3 นำไปใช้ในภาคอุตสาหกรรม อาทิ อุตสาหกรรมการผลิตปูนซีเมนต์ และอุตสาหกรรมกระดาษ เป็นต้น ส่วนการใช้ลิกไนต์ในภาคอุตสาหกรรม ลดลงร้อยละ 51.1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ถ่านหินนำเข้า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การใช้อยู่ที่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925 พันตันเทียบเท่าน้ำมันดิบ เพิ่มขึ้นร้อยละ 2.7  จากการใช้เป็นเชื้อเพลิงในการผลิตไฟฟ้าของ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IPP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SPP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และการใช้ในภาคอุตสาหกรรม</a:t>
            </a:r>
            <a:b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เพิ่มขึ้นร้อยละ 0.3 </a:t>
            </a:r>
            <a:endParaRPr lang="th-TH" altLang="th-TH" sz="12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6CE5E-6B34-4B85-A1EA-7B60B9EF625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0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5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9804ABF4-E060-42C6-96FA-389D558B5D6D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16/10/2020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1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8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8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6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9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01B5-18C5-4F87-9471-51443DC3ABA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0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0.png"/><Relationship Id="rId5" Type="http://schemas.openxmlformats.org/officeDocument/2006/relationships/image" Target="../media/image30.jpeg"/><Relationship Id="rId10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6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238875"/>
            <a:ext cx="9156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57200" y="990600"/>
            <a:ext cx="838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endParaRPr lang="en-US" altLang="en-US">
              <a:cs typeface="Angsana New" pitchFamily="18" charset="-34"/>
            </a:endParaRPr>
          </a:p>
        </p:txBody>
      </p:sp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5263"/>
            <a:ext cx="3657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0" y="5588000"/>
            <a:ext cx="9144000" cy="1295400"/>
          </a:xfrm>
          <a:prstGeom prst="rect">
            <a:avLst/>
          </a:prstGeom>
          <a:solidFill>
            <a:srgbClr val="588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>
              <a:cs typeface="Angsana New" pitchFamily="18" charset="-34"/>
            </a:endParaRP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0" y="6477000"/>
            <a:ext cx="9144000" cy="423863"/>
          </a:xfrm>
          <a:prstGeom prst="rect">
            <a:avLst/>
          </a:prstGeom>
          <a:gradFill rotWithShape="1">
            <a:gsLst>
              <a:gs pos="0">
                <a:srgbClr val="28517A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>
              <a:cs typeface="Angsana New" pitchFamily="18" charset="-34"/>
            </a:endParaRPr>
          </a:p>
        </p:txBody>
      </p:sp>
      <p:grpSp>
        <p:nvGrpSpPr>
          <p:cNvPr id="18441" name="Group 19"/>
          <p:cNvGrpSpPr>
            <a:grpSpLocks/>
          </p:cNvGrpSpPr>
          <p:nvPr/>
        </p:nvGrpSpPr>
        <p:grpSpPr bwMode="auto">
          <a:xfrm>
            <a:off x="0" y="6265863"/>
            <a:ext cx="9144000" cy="90487"/>
            <a:chOff x="0" y="3947"/>
            <a:chExt cx="5760" cy="57"/>
          </a:xfrm>
        </p:grpSpPr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>
              <a:off x="0" y="4004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5"/>
            <p:cNvSpPr>
              <a:spLocks noChangeShapeType="1"/>
            </p:cNvSpPr>
            <p:nvPr/>
          </p:nvSpPr>
          <p:spPr bwMode="auto">
            <a:xfrm>
              <a:off x="0" y="3947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42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3395663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2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74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>
              <a:cs typeface="Angsana New" pitchFamily="18" charset="-34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27584" y="1868314"/>
            <a:ext cx="7748752" cy="12006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สถานการณ์พลังงาน 6 เดือนแรกของปี 2563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และแนวโน้ม ปี 2563</a:t>
            </a:r>
            <a:b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endParaRPr lang="th-TH" sz="3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37429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</a:t>
            </a:r>
            <a:r>
              <a:rPr lang="th-TH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เอฟ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 ช่วงเดือนมกราคม – สิงหาคม 2563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ที่อัตรา -11.60 สตางค์ต่อหน่วย ปรับเพิ่มขึ้น 4.3 สตางค์ต่อหน่วย จากรอบเดือนกันยายน – ธันวาคม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2561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1260"/>
              </p:ext>
            </p:extLst>
          </p:nvPr>
        </p:nvGraphicFramePr>
        <p:xfrm>
          <a:off x="755576" y="2564904"/>
          <a:ext cx="7715250" cy="3744414"/>
        </p:xfrm>
        <a:graphic>
          <a:graphicData uri="http://schemas.openxmlformats.org/drawingml/2006/table">
            <a:tbl>
              <a:tblPr/>
              <a:tblGrid>
                <a:gridCol w="3322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83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4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เดือนเรียกเก็บ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7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r>
                        <a:rPr lang="en-US" sz="1600" b="1" baseline="-250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ขายปลีก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7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เปลี่ยนแปลง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7C4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พฤษภาคม – สิงหาคม </a:t>
                      </a:r>
                      <a:r>
                        <a:rPr lang="th-TH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11.60 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มกราคม – เมษายน 2563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-11.60 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กันยายน – ธันวาคม 2562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-11.60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พฤษภาคม – สิงหาคม 2562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11.60 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มกราคม – เมษายน 2562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11.60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+4.30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กันยายน – ธันวาคม 2561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15.90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พฤษภาคม – สิงหาคม 2561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15.90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มกราคม – เมษายน 2561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15.90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15616" y="347264"/>
            <a:ext cx="6774468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5292" y="440001"/>
            <a:ext cx="580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ค่าไฟฟ้าตามสูตรการปรับอัตราค่าไฟฟ้าโดยอัตโนมัติ (</a:t>
            </a:r>
            <a:r>
              <a:rPr lang="en-US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Ft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)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2204864"/>
            <a:ext cx="2109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สตางค์ต่อหน่วย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D:\7. Infographic EPPO\Picture icon\Monthly Report Info\EPPO 2015\12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7437" y="347264"/>
            <a:ext cx="1287841" cy="8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576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766" y="-15766"/>
            <a:ext cx="917247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7568" y="37802"/>
            <a:ext cx="9172475" cy="146138"/>
            <a:chOff x="-27568" y="69334"/>
            <a:chExt cx="9172475" cy="146138"/>
          </a:xfrm>
        </p:grpSpPr>
        <p:sp>
          <p:nvSpPr>
            <p:cNvPr id="16" name="Rectangle 1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323528" y="2204864"/>
            <a:ext cx="8532440" cy="7685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แนวโน้มสถานการณ์พลังงาน</a:t>
            </a:r>
          </a:p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2563</a:t>
            </a:r>
            <a:r>
              <a:rPr lang="th-TH" sz="4000" b="1" dirty="0" smtClean="0">
                <a:solidFill>
                  <a:schemeClr val="accent5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solidFill>
                  <a:schemeClr val="accent5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</a:br>
            <a:endParaRPr lang="th-TH" sz="4000" b="1" dirty="0" smtClean="0">
              <a:solidFill>
                <a:schemeClr val="accent5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8120" y="6309320"/>
            <a:ext cx="442392" cy="365633"/>
          </a:xfrm>
        </p:spPr>
        <p:txBody>
          <a:bodyPr/>
          <a:lstStyle/>
          <a:p>
            <a:pPr>
              <a:defRPr/>
            </a:pPr>
            <a:fld id="{9CC519E3-6064-4F61-87D4-BF4BAF75CEE5}" type="slidenum">
              <a:rPr lang="en-GB" smtClean="0">
                <a:solidFill>
                  <a:prstClr val="black"/>
                </a:solidFill>
                <a:ea typeface="Arial Unicode MS" pitchFamily="34" charset="-128"/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pic>
        <p:nvPicPr>
          <p:cNvPr id="13" name="Picture 4" descr="D:\7. Infographic EPPO\Picture icon\City Banner\banner EPPO_Artboard 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15754" b="1122"/>
          <a:stretch/>
        </p:blipFill>
        <p:spPr bwMode="auto">
          <a:xfrm>
            <a:off x="-1" y="4812918"/>
            <a:ext cx="9144001" cy="2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3" descr="D:\7. Infographic EPPO\Picture icon\Monthly Report Info\EPPO 2015\10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22" y="2037298"/>
            <a:ext cx="829706" cy="4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184962" y="1855190"/>
            <a:ext cx="901901" cy="702514"/>
            <a:chOff x="4032908" y="1760190"/>
            <a:chExt cx="901901" cy="702514"/>
          </a:xfrm>
        </p:grpSpPr>
        <p:pic>
          <p:nvPicPr>
            <p:cNvPr id="171" name="Picture 3" descr="D:\7. Infographic EPPO\Picture icon\Monthly Report Info\EPPO 2016\3-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19"/>
            <a:stretch/>
          </p:blipFill>
          <p:spPr bwMode="auto">
            <a:xfrm>
              <a:off x="4032908" y="1760190"/>
              <a:ext cx="666147" cy="619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5" descr="D:\7. Infographic EPPO\Picture icon\Color Icon\FreeGreatPicture.com-29364-barrels-of-oil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032" y="1969370"/>
              <a:ext cx="657777" cy="49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4" name="Rectangle 83"/>
          <p:cNvSpPr/>
          <p:nvPr/>
        </p:nvSpPr>
        <p:spPr>
          <a:xfrm>
            <a:off x="2450113" y="56242"/>
            <a:ext cx="6706595" cy="7804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46117" y="122346"/>
            <a:ext cx="568273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แนวโน้มการใช้พลังงาน ปี 2563</a:t>
            </a:r>
            <a:endParaRPr lang="th-TH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4637535" y="1223648"/>
            <a:ext cx="3891314" cy="387753"/>
          </a:xfrm>
          <a:prstGeom prst="roundRect">
            <a:avLst>
              <a:gd name="adj" fmla="val 4354"/>
            </a:avLst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4851109" y="1228421"/>
            <a:ext cx="3509008" cy="35394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7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การใช้พลังงานขั้นต้นรายชนิด</a:t>
            </a:r>
            <a:endParaRPr lang="th-TH" altLang="th-TH" sz="170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8497620" y="1152709"/>
            <a:ext cx="384940" cy="572607"/>
            <a:chOff x="2841593" y="4302981"/>
            <a:chExt cx="434263" cy="480523"/>
          </a:xfrm>
          <a:solidFill>
            <a:srgbClr val="0070C0"/>
          </a:solidFill>
        </p:grpSpPr>
        <p:sp>
          <p:nvSpPr>
            <p:cNvPr id="74" name="Rounded Rectangle 73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  <a:grpFill/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268936" y="3215298"/>
            <a:ext cx="394302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/>
            <a:r>
              <a:rPr lang="th-TH" altLang="th-TH" sz="125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การใช้พลังงานปี </a:t>
            </a: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256</a:t>
            </a:r>
            <a:r>
              <a:rPr lang="en-US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3 </a:t>
            </a: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ลดลงตาม</a:t>
            </a:r>
            <a:r>
              <a:rPr lang="th-TH" altLang="th-TH" sz="125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ภาวะ</a:t>
            </a: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เศรษฐกิจ</a:t>
            </a:r>
            <a:b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ของประเทศและเศรษฐกิจโลกที่ถดถอยเนื่องจากผลกระทบจากแพร่ระบาดของเชื้อไวรัสโควิด-19</a:t>
            </a:r>
            <a:b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endParaRPr lang="th-TH" altLang="th-TH" sz="125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1450508" y="2759028"/>
            <a:ext cx="22262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หน่วย </a:t>
            </a:r>
            <a:r>
              <a:rPr lang="en-US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พันบาร์เรลเทียบเท่าน้ำมันดิบต่อวัน</a:t>
            </a:r>
            <a:endParaRPr lang="th-TH" altLang="th-TH" sz="8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852756" y="1290270"/>
            <a:ext cx="2820149" cy="387753"/>
          </a:xfrm>
          <a:prstGeom prst="roundRect">
            <a:avLst>
              <a:gd name="adj" fmla="val 4354"/>
            </a:avLst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6" name="Text Box 3"/>
          <p:cNvSpPr txBox="1">
            <a:spLocks noChangeArrowheads="1"/>
          </p:cNvSpPr>
          <p:nvPr/>
        </p:nvSpPr>
        <p:spPr bwMode="auto">
          <a:xfrm>
            <a:off x="1011808" y="1268760"/>
            <a:ext cx="255208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5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การใช้พลังงานขั้นต้น</a:t>
            </a:r>
            <a:endParaRPr lang="th-TH" altLang="th-TH" sz="165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4544663" y="4927520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44208" y="5020352"/>
            <a:ext cx="0" cy="17210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3"/>
          <p:cNvSpPr txBox="1">
            <a:spLocks noChangeArrowheads="1"/>
          </p:cNvSpPr>
          <p:nvPr/>
        </p:nvSpPr>
        <p:spPr bwMode="auto">
          <a:xfrm>
            <a:off x="4716016" y="5013176"/>
            <a:ext cx="15830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พลังงานทดแทน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25" name="Text Box 3"/>
          <p:cNvSpPr txBox="1">
            <a:spLocks noChangeArrowheads="1"/>
          </p:cNvSpPr>
          <p:nvPr/>
        </p:nvSpPr>
        <p:spPr bwMode="auto">
          <a:xfrm>
            <a:off x="4211960" y="6041567"/>
            <a:ext cx="20127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กนโยบายส่งเสริมการใช้พลังงานทดแทนของภาครัฐ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004048" y="5539749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3.8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031344" y="5492249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1" name="Text Box 3"/>
          <p:cNvSpPr txBox="1">
            <a:spLocks noChangeArrowheads="1"/>
          </p:cNvSpPr>
          <p:nvPr/>
        </p:nvSpPr>
        <p:spPr bwMode="auto">
          <a:xfrm>
            <a:off x="7474204" y="4963234"/>
            <a:ext cx="14902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ไฟฟ้า</a:t>
            </a:r>
            <a:r>
              <a:rPr lang="th-TH" altLang="th-TH" sz="15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นำเข้า</a:t>
            </a:r>
          </a:p>
        </p:txBody>
      </p:sp>
      <p:sp>
        <p:nvSpPr>
          <p:cNvPr id="132" name="Text Box 3"/>
          <p:cNvSpPr txBox="1">
            <a:spLocks noChangeArrowheads="1"/>
          </p:cNvSpPr>
          <p:nvPr/>
        </p:nvSpPr>
        <p:spPr bwMode="auto">
          <a:xfrm>
            <a:off x="6517301" y="5949280"/>
            <a:ext cx="2626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เนื่องจากในช่วงปลายปี 2562 มีโรงไฟฟ้าพลังน้ำของประเทศลาว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เริ่มจ่ายไฟฟ้าเข้าระบบจำนวน 3 โรง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488202" y="5450009"/>
            <a:ext cx="115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14.6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524328" y="5401451"/>
            <a:ext cx="111515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>
            <a:off x="4544663" y="3717032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508006" y="1898520"/>
            <a:ext cx="0" cy="17210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3"/>
          <p:cNvSpPr txBox="1">
            <a:spLocks noChangeArrowheads="1"/>
          </p:cNvSpPr>
          <p:nvPr/>
        </p:nvSpPr>
        <p:spPr bwMode="auto">
          <a:xfrm>
            <a:off x="5298726" y="1882074"/>
            <a:ext cx="8275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น้ำมัน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4" name="Text Box 3"/>
          <p:cNvSpPr txBox="1">
            <a:spLocks noChangeArrowheads="1"/>
          </p:cNvSpPr>
          <p:nvPr/>
        </p:nvSpPr>
        <p:spPr bwMode="auto">
          <a:xfrm>
            <a:off x="4336176" y="2814027"/>
            <a:ext cx="2180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ตามภาวะเศรษฐกิจที่ชะลอตัวจากการแพร่ระบาดของเชื้อไวรัสโควิด</a:t>
            </a: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-19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5214179" y="2311037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8" name="Text Box 3"/>
          <p:cNvSpPr txBox="1">
            <a:spLocks noChangeArrowheads="1"/>
          </p:cNvSpPr>
          <p:nvPr/>
        </p:nvSpPr>
        <p:spPr bwMode="auto">
          <a:xfrm>
            <a:off x="7465262" y="1885165"/>
            <a:ext cx="15107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5" name="Text Box 3"/>
          <p:cNvSpPr txBox="1">
            <a:spLocks noChangeArrowheads="1"/>
          </p:cNvSpPr>
          <p:nvPr/>
        </p:nvSpPr>
        <p:spPr bwMode="auto">
          <a:xfrm>
            <a:off x="5868144" y="3910975"/>
            <a:ext cx="16200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ถ่านหิน/ลิกไนต์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5298727" y="4293096"/>
            <a:ext cx="3391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</a:t>
            </a:r>
            <a:r>
              <a:rPr lang="th-TH" altLang="th-TH" sz="1200" b="1" u="sng" dirty="0" smtClean="0">
                <a:solidFill>
                  <a:srgbClr val="D6009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</a:t>
            </a:r>
            <a:r>
              <a:rPr lang="th-TH" altLang="th-TH" sz="1200" b="1" dirty="0" smtClean="0">
                <a:solidFill>
                  <a:srgbClr val="D6009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ตามภาวะเศรษฐกิจที่ถดถอย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ทั้งการใช้ในการผลิตไฟฟ้าและอุตสาหกรรม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173" name="Picture 4" descr="D:\7. Infographic EPPO\Picture icon\Monthly Report Info\EPPO 2016\banner EPPO_Artboard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r="56475" b="968"/>
          <a:stretch/>
        </p:blipFill>
        <p:spPr bwMode="auto">
          <a:xfrm>
            <a:off x="6500050" y="4941168"/>
            <a:ext cx="730915" cy="7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D:\7. Infographic EPPO\Picture icon\Monthly Report Info\EPPO 2016\6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3" y="3892451"/>
            <a:ext cx="955474" cy="5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D:\7. Infographic EPPO\Picture icon\Green Icon\Green (20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t="12881" r="13090" b="9685"/>
          <a:stretch/>
        </p:blipFill>
        <p:spPr bwMode="auto">
          <a:xfrm>
            <a:off x="4211960" y="5198696"/>
            <a:ext cx="524797" cy="5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77402" y="1873094"/>
            <a:ext cx="2988058" cy="792268"/>
            <a:chOff x="467841" y="4996602"/>
            <a:chExt cx="2988058" cy="79226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9" name="Rounded Rectangle 88"/>
            <p:cNvSpPr/>
            <p:nvPr/>
          </p:nvSpPr>
          <p:spPr>
            <a:xfrm>
              <a:off x="467841" y="4996602"/>
              <a:ext cx="2988058" cy="792268"/>
            </a:xfrm>
            <a:prstGeom prst="roundRect">
              <a:avLst/>
            </a:prstGeom>
            <a:grp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572750" y="5088730"/>
              <a:ext cx="2777978" cy="624899"/>
            </a:xfrm>
            <a:prstGeom prst="roundRect">
              <a:avLst/>
            </a:prstGeom>
            <a:grp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72371" y="5101005"/>
              <a:ext cx="109147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</a:t>
              </a:r>
              <a:r>
                <a:rPr lang="th-TH" sz="24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587</a:t>
              </a:r>
              <a:endParaRPr lang="th-TH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3704067" y="1223648"/>
            <a:ext cx="384940" cy="572607"/>
            <a:chOff x="2841593" y="4302981"/>
            <a:chExt cx="434263" cy="480523"/>
          </a:xfrm>
          <a:solidFill>
            <a:srgbClr val="0070C0"/>
          </a:solidFill>
        </p:grpSpPr>
        <p:sp>
          <p:nvSpPr>
            <p:cNvPr id="197" name="Rounded Rectangle 196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  <a:grpFill/>
          </p:grpSpPr>
          <p:cxnSp>
            <p:nvCxnSpPr>
              <p:cNvPr id="199" name="Straight Connector 198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86" name="Rectangle 8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ounded Rectangle 82"/>
          <p:cNvSpPr/>
          <p:nvPr/>
        </p:nvSpPr>
        <p:spPr>
          <a:xfrm>
            <a:off x="7618142" y="2204864"/>
            <a:ext cx="1020358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650090" y="3823596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24328" y="2256371"/>
            <a:ext cx="1168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     3.4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6" name="Flowchart: Merge 5"/>
          <p:cNvSpPr/>
          <p:nvPr/>
        </p:nvSpPr>
        <p:spPr>
          <a:xfrm>
            <a:off x="7748017" y="2358537"/>
            <a:ext cx="127599" cy="150452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2" name="Group 81"/>
          <p:cNvGrpSpPr/>
          <p:nvPr/>
        </p:nvGrpSpPr>
        <p:grpSpPr>
          <a:xfrm>
            <a:off x="388584" y="1195328"/>
            <a:ext cx="577636" cy="577636"/>
            <a:chOff x="35496" y="4149080"/>
            <a:chExt cx="577636" cy="577636"/>
          </a:xfrm>
        </p:grpSpPr>
        <p:sp>
          <p:nvSpPr>
            <p:cNvPr id="93" name="Oval 92"/>
            <p:cNvSpPr/>
            <p:nvPr/>
          </p:nvSpPr>
          <p:spPr>
            <a:xfrm>
              <a:off x="35496" y="4149080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4" name="Picture 2" descr="D:\7. Infographic EPPO\Vector_P-Ohm\Number\numb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4" y="4195861"/>
              <a:ext cx="464106" cy="46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4373528" y="1156145"/>
            <a:ext cx="577636" cy="577636"/>
            <a:chOff x="35496" y="4065955"/>
            <a:chExt cx="577636" cy="577636"/>
          </a:xfrm>
        </p:grpSpPr>
        <p:sp>
          <p:nvSpPr>
            <p:cNvPr id="96" name="Oval 95"/>
            <p:cNvSpPr/>
            <p:nvPr/>
          </p:nvSpPr>
          <p:spPr>
            <a:xfrm>
              <a:off x="35496" y="4065955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3" descr="D:\7. Infographic EPPO\Vector_P-Ohm\Number\number (1)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7" y="4106192"/>
              <a:ext cx="466798" cy="466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614317" y="5385990"/>
            <a:ext cx="347469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3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3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 </a:t>
            </a:r>
            <a:r>
              <a:rPr lang="th-TH" altLang="th-TH" sz="13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จากผลกระทบของการแพร่ระบาดของเชื้อ</a:t>
            </a:r>
            <a:r>
              <a:rPr lang="th-TH" altLang="th-TH" sz="1300" dirty="0" err="1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ไวรัส</a:t>
            </a:r>
            <a:r>
              <a:rPr lang="th-TH" altLang="th-TH" sz="13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โควิด-19 ที่ส่งผลต่อภาวะเศรษฐกิจ</a:t>
            </a:r>
            <a:br>
              <a:rPr lang="th-TH" altLang="th-TH" sz="13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3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ทั้งภาคธุรกิจและอุตสาหกรรม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13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01" name="Text Box 3"/>
          <p:cNvSpPr txBox="1">
            <a:spLocks noChangeArrowheads="1"/>
          </p:cNvSpPr>
          <p:nvPr/>
        </p:nvSpPr>
        <p:spPr bwMode="auto">
          <a:xfrm>
            <a:off x="1291247" y="4373383"/>
            <a:ext cx="1490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การใช้ไฟฟ้า</a:t>
            </a:r>
            <a:endParaRPr lang="th-TH" altLang="th-TH" sz="16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1430335" y="4773326"/>
            <a:ext cx="1133285" cy="465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1551060" y="4844467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2.3</a:t>
            </a:r>
            <a:r>
              <a:rPr lang="th-TH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  <a:endParaRPr lang="th-TH" altLang="th-TH" sz="15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320821" y="4267519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2120356" y="1992683"/>
            <a:ext cx="1256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altLang="th-TH" sz="20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4.5</a:t>
            </a:r>
            <a:r>
              <a:rPr lang="th-TH" altLang="th-TH" sz="20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  <a:endParaRPr lang="th-TH" altLang="th-TH" sz="20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2" name="Down Arrow 111"/>
          <p:cNvSpPr/>
          <p:nvPr/>
        </p:nvSpPr>
        <p:spPr>
          <a:xfrm>
            <a:off x="1898666" y="2079166"/>
            <a:ext cx="381035" cy="2975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Down Arrow 112"/>
          <p:cNvSpPr/>
          <p:nvPr/>
        </p:nvSpPr>
        <p:spPr>
          <a:xfrm>
            <a:off x="1548362" y="4916394"/>
            <a:ext cx="275444" cy="2079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004048" y="2348880"/>
            <a:ext cx="1388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     14.2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15" name="Flowchart: Merge 114"/>
          <p:cNvSpPr/>
          <p:nvPr/>
        </p:nvSpPr>
        <p:spPr>
          <a:xfrm>
            <a:off x="5299440" y="2453646"/>
            <a:ext cx="127599" cy="150452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8" name="Text Box 3"/>
          <p:cNvSpPr txBox="1">
            <a:spLocks noChangeArrowheads="1"/>
          </p:cNvSpPr>
          <p:nvPr/>
        </p:nvSpPr>
        <p:spPr bwMode="auto">
          <a:xfrm>
            <a:off x="6709444" y="2814027"/>
            <a:ext cx="2266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ในทุกสาขา ทั้งจาก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ใช้ในภาคอุตสาหกรรม การใช้เพื่อ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ผลิตไฟฟ้า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ใช้ในโรงแยก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ก๊าซ และการใช้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ในภาคขนส่ง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812360" y="3882534"/>
            <a:ext cx="1014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0.1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21" name="Flowchart: Merge 120"/>
          <p:cNvSpPr/>
          <p:nvPr/>
        </p:nvSpPr>
        <p:spPr>
          <a:xfrm>
            <a:off x="7722891" y="3984700"/>
            <a:ext cx="127599" cy="150452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8" name="Picture 2" descr="D:\7. Infographic EPPO\Picture icon\Color Icon\Socke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2" y="4632914"/>
            <a:ext cx="435856" cy="6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238075" y="1104999"/>
            <a:ext cx="32223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หน่วย: </a:t>
            </a:r>
            <a:r>
              <a:rPr lang="th-TH" altLang="th-TH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พันบาร์เรลเทียบเท่าน้ำมันดิบ</a:t>
            </a:r>
            <a:r>
              <a:rPr lang="th-TH" altLang="th-TH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ต่อวัน</a:t>
            </a: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555589" y="6479758"/>
            <a:ext cx="6320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หมายเหตุ 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ปี 2563 </a:t>
            </a:r>
            <a:r>
              <a:rPr lang="en-US" altLang="th-TH" sz="1100" baseline="30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f 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เป็นข้อมูล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ประมาณ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การ  </a:t>
            </a:r>
            <a:endParaRPr lang="th-TH" altLang="th-TH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13152" y="291663"/>
            <a:ext cx="5112568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8812" y="384400"/>
            <a:ext cx="450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แนวโน้มการใช้พลังงานขั้นต้น ปี 2563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606162" y="188640"/>
            <a:ext cx="1278206" cy="1033022"/>
            <a:chOff x="555327" y="3806251"/>
            <a:chExt cx="490060" cy="451784"/>
          </a:xfrm>
        </p:grpSpPr>
        <p:pic>
          <p:nvPicPr>
            <p:cNvPr id="14" name="Picture 6" descr="D:\7. Infographic EPPO\Picture icon\Color Icon\Grid-Scale-Ico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504" r="10720" b="4973"/>
            <a:stretch/>
          </p:blipFill>
          <p:spPr bwMode="auto">
            <a:xfrm>
              <a:off x="783498" y="3806251"/>
              <a:ext cx="261889" cy="39008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5" name="Picture 3" descr="D:\7. Infographic EPPO\Picture icon\Color Icon\Building (7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27" y="3886361"/>
              <a:ext cx="340625" cy="37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35418"/>
              </p:ext>
            </p:extLst>
          </p:nvPr>
        </p:nvGraphicFramePr>
        <p:xfrm>
          <a:off x="539553" y="1412777"/>
          <a:ext cx="8064897" cy="4991074"/>
        </p:xfrm>
        <a:graphic>
          <a:graphicData uri="http://schemas.openxmlformats.org/drawingml/2006/table">
            <a:tbl>
              <a:tblPr/>
              <a:tblGrid>
                <a:gridCol w="3024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1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5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65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65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47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r>
                        <a:rPr lang="en-US" sz="1500" b="1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31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816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831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845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726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895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883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ถ่าน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หิน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ลิกไนต์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384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พลังงานทดแทน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544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538</a:t>
                      </a:r>
                      <a:endParaRPr lang="th-TH" sz="15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577</a:t>
                      </a:r>
                      <a:endParaRPr lang="th-TH" sz="15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78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นำเข้า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การเปลี่ยนแปลง (% </a:t>
                      </a:r>
                      <a:r>
                        <a:rPr lang="en-US" sz="15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</a:t>
                      </a:r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-4.</a:t>
                      </a:r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-14.2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-0.7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-1.3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-3.4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ถ่าน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หิน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ลิกไนต์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-10.9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-0.1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พลังงานทดแทน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-9.5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-1.1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นำเข้า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23.6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9.2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-4.2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14.6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7524328" y="2060848"/>
            <a:ext cx="936104" cy="449985"/>
          </a:xfrm>
          <a:prstGeom prst="ellipse">
            <a:avLst/>
          </a:prstGeom>
          <a:noFill/>
          <a:ln w="3492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8" name="Oval 62"/>
          <p:cNvSpPr>
            <a:spLocks noChangeArrowheads="1"/>
          </p:cNvSpPr>
          <p:nvPr/>
        </p:nvSpPr>
        <p:spPr bwMode="auto">
          <a:xfrm>
            <a:off x="7505954" y="4169721"/>
            <a:ext cx="936104" cy="449985"/>
          </a:xfrm>
          <a:prstGeom prst="ellipse">
            <a:avLst/>
          </a:prstGeom>
          <a:noFill/>
          <a:ln w="3492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90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450113" y="56242"/>
            <a:ext cx="6706595" cy="7804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2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6038" y="239133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การใช้ไฟฟ้า</a:t>
            </a:r>
            <a:r>
              <a:rPr lang="en-US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และ </a:t>
            </a:r>
            <a:r>
              <a:rPr lang="en-US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Peak</a:t>
            </a:r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ปี 2563</a:t>
            </a:r>
            <a:endParaRPr lang="th-TH" altLang="th-TH" sz="27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82693"/>
              </p:ext>
            </p:extLst>
          </p:nvPr>
        </p:nvGraphicFramePr>
        <p:xfrm>
          <a:off x="601620" y="1202059"/>
          <a:ext cx="5531564" cy="41733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9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7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27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1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8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การใช้ไฟฟ้า</a:t>
                      </a:r>
                      <a:b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sz="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กิกะวัตต์ชั่วโมง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การเปลี่ยนแปลง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637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กิกะวัตต์ชั่วโมง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168,697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4,357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174,832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6,135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182,847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8,01</a:t>
                      </a:r>
                      <a:r>
                        <a:rPr lang="th-TH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4.6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185,124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2,277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187,832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2,708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192,960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,1</a:t>
                      </a:r>
                      <a:r>
                        <a:rPr lang="th-TH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188,571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i="0" u="none" strike="noStrike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4,389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-2.</a:t>
                      </a:r>
                      <a:r>
                        <a:rPr lang="th-TH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Oval 62"/>
          <p:cNvSpPr>
            <a:spLocks noChangeArrowheads="1"/>
          </p:cNvSpPr>
          <p:nvPr/>
        </p:nvSpPr>
        <p:spPr bwMode="auto">
          <a:xfrm>
            <a:off x="5124314" y="4919000"/>
            <a:ext cx="936104" cy="449985"/>
          </a:xfrm>
          <a:prstGeom prst="ellipse">
            <a:avLst/>
          </a:prstGeom>
          <a:noFill/>
          <a:ln w="34925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380" y="4906843"/>
            <a:ext cx="5490803" cy="474300"/>
          </a:xfrm>
          <a:prstGeom prst="rect">
            <a:avLst/>
          </a:prstGeom>
          <a:noFill/>
          <a:ln w="28575">
            <a:solidFill>
              <a:srgbClr val="8000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164" y="5769799"/>
            <a:ext cx="5585803" cy="9329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380" y="5877272"/>
            <a:ext cx="5585803" cy="6924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 fontAlgn="b">
              <a:buClr>
                <a:srgbClr val="FF6600"/>
              </a:buClr>
            </a:pPr>
            <a:r>
              <a:rPr lang="th-TH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</a:t>
            </a:r>
            <a:r>
              <a:rPr lang="en-US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คาดว่าการใช้ไฟฟ้ามี</a:t>
            </a:r>
            <a:r>
              <a:rPr lang="th-TH" sz="13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แนวโน้มลดลง </a:t>
            </a:r>
            <a:r>
              <a:rPr lang="en-US" sz="13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13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13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จากผลกระทบของปัญหาการแพร่ระบาดของโรคติดเชื้อไวรัส </a:t>
            </a:r>
            <a:r>
              <a:rPr lang="en-US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COVID-19 </a:t>
            </a: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ที่ส่งผลต่อภาวะเศรษฐกิจทั้งภาคธุรกิจและอุตสาหกรรม</a:t>
            </a:r>
            <a:endParaRPr lang="th-TH" sz="1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90"/>
          <p:cNvSpPr txBox="1">
            <a:spLocks noChangeArrowheads="1"/>
          </p:cNvSpPr>
          <p:nvPr/>
        </p:nvSpPr>
        <p:spPr bwMode="auto">
          <a:xfrm>
            <a:off x="539552" y="5415027"/>
            <a:ext cx="34525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1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f </a:t>
            </a:r>
            <a:r>
              <a:rPr lang="th-TH" altLang="th-TH" sz="1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ข้อมูลประมาณการ</a:t>
            </a:r>
            <a:endParaRPr lang="th-TH" altLang="th-TH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D:\7. Infographic EPPO\Picture icon\Color Icon\Sock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248"/>
            <a:ext cx="792212" cy="11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6996523" y="1161543"/>
            <a:ext cx="1620558" cy="419757"/>
            <a:chOff x="6804248" y="1152632"/>
            <a:chExt cx="1620558" cy="419757"/>
          </a:xfrm>
          <a:solidFill>
            <a:srgbClr val="000066"/>
          </a:solidFill>
        </p:grpSpPr>
        <p:sp>
          <p:nvSpPr>
            <p:cNvPr id="54" name="Rounded Rectangle 53"/>
            <p:cNvSpPr/>
            <p:nvPr/>
          </p:nvSpPr>
          <p:spPr>
            <a:xfrm>
              <a:off x="6804248" y="1152632"/>
              <a:ext cx="1620558" cy="419757"/>
            </a:xfrm>
            <a:prstGeom prst="roundRect">
              <a:avLst>
                <a:gd name="adj" fmla="val 50000"/>
              </a:avLst>
            </a:prstGeom>
            <a:grpFill/>
            <a:ln w="6350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86676" y="1201802"/>
              <a:ext cx="127174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</a:t>
              </a:r>
              <a:endParaRPr lang="th-TH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636482" y="2163074"/>
            <a:ext cx="2328006" cy="3061553"/>
            <a:chOff x="6648357" y="1823348"/>
            <a:chExt cx="2328006" cy="3061553"/>
          </a:xfrm>
        </p:grpSpPr>
        <p:grpSp>
          <p:nvGrpSpPr>
            <p:cNvPr id="57" name="Group 56"/>
            <p:cNvGrpSpPr/>
            <p:nvPr/>
          </p:nvGrpSpPr>
          <p:grpSpPr>
            <a:xfrm>
              <a:off x="6851749" y="3584879"/>
              <a:ext cx="1916315" cy="822972"/>
              <a:chOff x="6645341" y="1868574"/>
              <a:chExt cx="2304256" cy="82297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994461" y="2198363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th-TH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th-TH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342</a:t>
                </a:r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66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234150" y="2569284"/>
                <a:ext cx="1053522" cy="1222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VSPP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645341" y="1868574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 3 การไฟฟ้า</a:t>
                </a:r>
              </a:p>
            </p:txBody>
          </p:sp>
        </p:grpSp>
        <p:sp>
          <p:nvSpPr>
            <p:cNvPr id="59" name="Rounded Rectangle 58"/>
            <p:cNvSpPr/>
            <p:nvPr/>
          </p:nvSpPr>
          <p:spPr>
            <a:xfrm>
              <a:off x="6778984" y="3513629"/>
              <a:ext cx="1973206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864381" y="1882723"/>
              <a:ext cx="1916315" cy="811097"/>
              <a:chOff x="6645341" y="1856699"/>
              <a:chExt cx="2304256" cy="811097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994461" y="2162738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th-TH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th-TH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570</a:t>
                </a:r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804235" y="2545534"/>
                <a:ext cx="1948626" cy="1222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 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VSPP</a:t>
                </a:r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และ 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Captive power 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645341" y="1856699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ประเทศ</a:t>
                </a:r>
              </a:p>
            </p:txBody>
          </p:sp>
        </p:grpSp>
        <p:sp>
          <p:nvSpPr>
            <p:cNvPr id="77" name="Rounded Rectangle 76"/>
            <p:cNvSpPr/>
            <p:nvPr/>
          </p:nvSpPr>
          <p:spPr>
            <a:xfrm>
              <a:off x="6791616" y="1823348"/>
              <a:ext cx="1973206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67416" y="4536389"/>
              <a:ext cx="586813" cy="260762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th-TH" sz="16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r>
                <a:rPr lang="en-US" sz="16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r>
                <a:rPr lang="th-TH" sz="16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16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Striped Right Arrow 85"/>
            <p:cNvSpPr/>
            <p:nvPr/>
          </p:nvSpPr>
          <p:spPr>
            <a:xfrm rot="16200000" flipH="1" flipV="1">
              <a:off x="7450844" y="4510103"/>
              <a:ext cx="279569" cy="292730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6648357" y="3345117"/>
              <a:ext cx="2328006" cy="0"/>
            </a:xfrm>
            <a:prstGeom prst="line">
              <a:avLst/>
            </a:prstGeom>
            <a:ln w="3810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669470" y="2779158"/>
              <a:ext cx="586813" cy="260762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th-TH" sz="16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16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r>
                <a:rPr lang="th-TH" sz="16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  <a:r>
                <a:rPr lang="en-US" sz="16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Striped Right Arrow 46"/>
            <p:cNvSpPr/>
            <p:nvPr/>
          </p:nvSpPr>
          <p:spPr>
            <a:xfrm rot="16200000" flipH="1" flipV="1">
              <a:off x="7352898" y="2752872"/>
              <a:ext cx="279569" cy="292730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2" name="Picture 2" descr="D:\7. Infographic EPPO\Picture icon\Color Icon\5a847fc5af1648afaf93be04c5961358_p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251" y="979598"/>
            <a:ext cx="674420" cy="6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42" name="Rectangle 41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>
              <a:defRPr/>
            </a:pPr>
            <a:fld id="{9B5461BA-1404-4B6C-BF53-58B35ADDECCE}" type="slidenum">
              <a:rPr lang="en-GB" sz="105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14</a:t>
            </a:fld>
            <a:endParaRPr lang="en-GB" sz="1050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49550" y="1700808"/>
            <a:ext cx="2411981" cy="322317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ณ วันที่ 1</a:t>
            </a:r>
            <a:r>
              <a:rPr 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3</a:t>
            </a: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มี.ค. 2563  </a:t>
            </a:r>
            <a:endParaRPr lang="th-TH" sz="1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/>
            </a:endParaRPr>
          </a:p>
          <a:p>
            <a:pPr algn="ctr"/>
            <a:r>
              <a:rPr lang="th-TH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เวลา </a:t>
            </a: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14.14 น.</a:t>
            </a:r>
          </a:p>
        </p:txBody>
      </p:sp>
    </p:spTree>
    <p:extLst>
      <p:ext uri="{BB962C8B-B14F-4D97-AF65-F5344CB8AC3E}">
        <p14:creationId xmlns:p14="http://schemas.microsoft.com/office/powerpoint/2010/main" val="33492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044992" y="5445224"/>
            <a:ext cx="3535899" cy="51508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bg2">
                <a:lumMod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2839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1071"/>
            <a:ext cx="421196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358298" y="2563139"/>
            <a:ext cx="4534182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z="6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 &amp; A</a:t>
            </a:r>
            <a:endParaRPr lang="th-TH" altLang="th-TH" sz="5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55976" y="2060848"/>
            <a:ext cx="4680520" cy="60248"/>
            <a:chOff x="-14827" y="707785"/>
            <a:chExt cx="9161099" cy="6024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-14827" y="768033"/>
              <a:ext cx="9158827" cy="0"/>
            </a:xfrm>
            <a:prstGeom prst="line">
              <a:avLst/>
            </a:prstGeom>
            <a:ln w="4762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-12555" y="707785"/>
              <a:ext cx="9158827" cy="0"/>
            </a:xfrm>
            <a:prstGeom prst="line">
              <a:avLst/>
            </a:prstGeom>
            <a:ln w="158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57137" y="3795194"/>
            <a:ext cx="4679359" cy="60248"/>
            <a:chOff x="-14827" y="707785"/>
            <a:chExt cx="9161099" cy="6024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-14827" y="768033"/>
              <a:ext cx="9158827" cy="0"/>
            </a:xfrm>
            <a:prstGeom prst="line">
              <a:avLst/>
            </a:prstGeom>
            <a:ln w="4762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-12555" y="707785"/>
              <a:ext cx="9158827" cy="0"/>
            </a:xfrm>
            <a:prstGeom prst="line">
              <a:avLst/>
            </a:prstGeom>
            <a:ln w="158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D:\9. Picture for Report\Slide shee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6"/>
          <a:stretch/>
        </p:blipFill>
        <p:spPr bwMode="auto">
          <a:xfrm>
            <a:off x="4811694" y="4077072"/>
            <a:ext cx="3909489" cy="9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D:\1. EPPO\11. General\LOGO_EPPO\สำนักนโยบายและแผนพลังงาน_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1433"/>
            <a:ext cx="3347864" cy="85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220072" y="5458872"/>
            <a:ext cx="3164584" cy="57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th-TH" sz="2400" b="1" i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www.eppo.go.th</a:t>
            </a:r>
            <a:endParaRPr lang="th-TH" altLang="th-TH" sz="2400" b="1" i="1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576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766" y="-15766"/>
            <a:ext cx="917247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7568" y="37802"/>
            <a:ext cx="9172475" cy="146138"/>
            <a:chOff x="-27568" y="69334"/>
            <a:chExt cx="9172475" cy="146138"/>
          </a:xfrm>
        </p:grpSpPr>
        <p:sp>
          <p:nvSpPr>
            <p:cNvPr id="16" name="Rectangle 1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323528" y="2204864"/>
            <a:ext cx="8532440" cy="7685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แนวโน้มสถานการณ์พลังงาน</a:t>
            </a:r>
          </a:p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เดือนแรกของปี 2563</a:t>
            </a:r>
            <a:r>
              <a:rPr lang="th-TH" sz="40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</a:br>
            <a:endParaRPr lang="th-TH" sz="4000" b="1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8120" y="6309320"/>
            <a:ext cx="442392" cy="365633"/>
          </a:xfrm>
        </p:spPr>
        <p:txBody>
          <a:bodyPr/>
          <a:lstStyle/>
          <a:p>
            <a:pPr>
              <a:defRPr/>
            </a:pPr>
            <a:fld id="{9CC519E3-6064-4F61-87D4-BF4BAF75CEE5}" type="slidenum">
              <a:rPr lang="en-GB" smtClean="0">
                <a:solidFill>
                  <a:prstClr val="black"/>
                </a:solidFill>
                <a:ea typeface="Arial Unicode MS" pitchFamily="34" charset="-128"/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pic>
        <p:nvPicPr>
          <p:cNvPr id="13" name="Picture 4" descr="D:\7. Infographic EPPO\Picture icon\City Banner\banner EPPO_Artboard 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15754" b="1122"/>
          <a:stretch/>
        </p:blipFill>
        <p:spPr bwMode="auto">
          <a:xfrm>
            <a:off x="-1" y="4812918"/>
            <a:ext cx="9144001" cy="2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3917" y="56242"/>
            <a:ext cx="670659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สมมติฐานการพยากรณ์สถานการณ์พลังงานปี </a:t>
            </a:r>
            <a:r>
              <a:rPr lang="en-US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endParaRPr lang="th-TH"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43808" y="1732043"/>
            <a:ext cx="162131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b="1" spc="-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GDP</a:t>
            </a:r>
            <a:endParaRPr lang="th-TH" sz="2400" b="1" spc="-2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2357555"/>
            <a:ext cx="609631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 2563 คาดว่าปรับตัวลดลง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(-6.0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%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) - (-5.0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%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) </a:t>
            </a:r>
            <a:endParaRPr lang="th-TH" sz="2000" b="1" spc="-2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1637" y="3787192"/>
            <a:ext cx="3909325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31.8 -3 2.8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บาท</a:t>
            </a:r>
            <a:r>
              <a:rPr lang="th-TH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/$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1637" y="4380150"/>
            <a:ext cx="343201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2400" b="1" spc="-2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ราคาน้ำมันดิบดูไบ</a:t>
            </a:r>
            <a:r>
              <a:rPr lang="en-US" sz="2400" b="1" spc="-2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400" b="1" spc="-2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01637" y="4973106"/>
            <a:ext cx="423828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3 3.0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- 43.0 $/BBL                          </a:t>
            </a:r>
          </a:p>
        </p:txBody>
      </p:sp>
      <p:pic>
        <p:nvPicPr>
          <p:cNvPr id="16" name="Picture 3" descr="D:\7. Infographic EPPO\Picture icon\Color Icon\pension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4" y="1412776"/>
            <a:ext cx="1412125" cy="11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7. Infographic EPPO\Picture icon\Color Icon\pixesilk-pric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3" y="2789133"/>
            <a:ext cx="1086006" cy="10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7. Infographic EPPO\Picture icon\Color Icon\oil-barrel-png-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56" y="4285266"/>
            <a:ext cx="918540" cy="7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516216" y="5229200"/>
            <a:ext cx="2232248" cy="1224136"/>
            <a:chOff x="6372199" y="4355863"/>
            <a:chExt cx="2602169" cy="1953457"/>
          </a:xfrm>
        </p:grpSpPr>
        <p:pic>
          <p:nvPicPr>
            <p:cNvPr id="20" name="Picture 4" descr="D:\7. Infographic EPPO\Picture icon\Color Icon\economic-chart-clipart-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4" b="10661"/>
            <a:stretch/>
          </p:blipFill>
          <p:spPr bwMode="auto">
            <a:xfrm>
              <a:off x="6747390" y="4355863"/>
              <a:ext cx="2226978" cy="1855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D:\7. Infographic EPPO\Picture icon\Color Icon\pixesilk-pricing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23" b="15224"/>
            <a:stretch/>
          </p:blipFill>
          <p:spPr bwMode="auto">
            <a:xfrm>
              <a:off x="6372199" y="5399096"/>
              <a:ext cx="1222555" cy="91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2843808" y="3174626"/>
            <a:ext cx="4075698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2400" b="1" spc="-2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อัตราแลกเปลี่ยน</a:t>
            </a:r>
            <a:endParaRPr lang="th-TH" sz="2400" b="1" spc="-2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500" y="6309320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สำนักงานสภาพัฒนาการเศรษฐกิจและสังคมแห่งชาติ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627784" y="1556369"/>
            <a:ext cx="0" cy="39570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7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485588" y="1131050"/>
            <a:ext cx="4043262" cy="387753"/>
          </a:xfrm>
          <a:prstGeom prst="roundRect">
            <a:avLst>
              <a:gd name="adj" fmla="val 4354"/>
            </a:avLst>
          </a:prstGeom>
          <a:solidFill>
            <a:srgbClr val="29527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55306" y="1135823"/>
            <a:ext cx="353311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การใช้พลังงานรายชนิด</a:t>
            </a:r>
            <a:endParaRPr lang="th-TH" altLang="th-TH" sz="160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528850" y="1044176"/>
            <a:ext cx="384940" cy="572607"/>
            <a:chOff x="2841593" y="4302981"/>
            <a:chExt cx="434263" cy="480523"/>
          </a:xfrm>
        </p:grpSpPr>
        <p:sp>
          <p:nvSpPr>
            <p:cNvPr id="24" name="Rounded Rectangle 23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Oval 34"/>
          <p:cNvSpPr/>
          <p:nvPr/>
        </p:nvSpPr>
        <p:spPr>
          <a:xfrm>
            <a:off x="4356931" y="1719770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418995" y="1690209"/>
            <a:ext cx="241547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การใช้น้ำมันสำเร็จรูป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220072" y="2136195"/>
            <a:ext cx="3130021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</a:t>
            </a:r>
            <a:r>
              <a:rPr lang="th-TH" altLang="th-TH" sz="1250" b="1" u="sng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</a:t>
            </a:r>
            <a:r>
              <a:rPr lang="th-TH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 ทุกประเภทของชนิดการใช้น้ำมัน</a:t>
            </a:r>
            <a:endParaRPr lang="th-TH" altLang="th-TH" sz="125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23312" y="4748386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016945" y="5796196"/>
            <a:ext cx="31948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 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โดยเฉพาะอุตสาหกรรม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และธุรกิจ เนื่องจากการแพร่ระบาด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ของโควิด-19 แต่อย่างไรก็ตาม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ในภาคครัวเรือนมีการใช้ไฟฟ้าเพิ่มสูงขึ้น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16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567595" y="4788870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5885698" y="4797152"/>
            <a:ext cx="1860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  <a:endParaRPr lang="th-TH" altLang="th-TH" sz="18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5004048" y="5744740"/>
            <a:ext cx="3626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ในทุกสาขา ทั้งจาก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ใช้ในภาคอุตสาหกรรม การใช้เพื่อ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ผลิตไฟฟ้า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ใช้ในโรงแยก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ก๊าซ และการใช้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ในภาคขนส่ง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9" name="Picture 5" descr="D:\7. Infographic EPPO\Picture icon\Color Icon\bulb-160207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123">
            <a:off x="416848" y="4822079"/>
            <a:ext cx="579579" cy="7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92"/>
          <p:cNvCxnSpPr/>
          <p:nvPr/>
        </p:nvCxnSpPr>
        <p:spPr>
          <a:xfrm>
            <a:off x="113258" y="4630886"/>
            <a:ext cx="3844761" cy="1870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282857" y="4671047"/>
            <a:ext cx="24359" cy="201569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2" descr="D:\7. Infographic EPPO\Picture icon\Color Icon\gas_pump_nozzle_400_clr_487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1"/>
          <a:stretch/>
        </p:blipFill>
        <p:spPr bwMode="auto">
          <a:xfrm flipH="1">
            <a:off x="4244682" y="1726221"/>
            <a:ext cx="783901" cy="7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4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99775" y="6549094"/>
            <a:ext cx="3159586" cy="137651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*น้ำมันเครื่องบินและน้ำมันก๊าด    **ไม่รวม </a:t>
            </a:r>
            <a:r>
              <a:rPr lang="en-US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Feed stock </a:t>
            </a:r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ในปิโตรเคมี</a:t>
            </a:r>
            <a:endParaRPr lang="th-TH" sz="8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25950" y="2559158"/>
            <a:ext cx="4438537" cy="747208"/>
            <a:chOff x="4540101" y="2550702"/>
            <a:chExt cx="4423948" cy="747208"/>
          </a:xfrm>
        </p:grpSpPr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4993414" y="2882412"/>
              <a:ext cx="397063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5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ลดลง</a:t>
              </a:r>
              <a:r>
                <a:rPr lang="th-TH" altLang="th-TH" sz="105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จากช่วงการแพร่ระบาดของเชื้อ</a:t>
              </a:r>
              <a:r>
                <a:rPr lang="th-TH" altLang="th-TH" sz="1050" dirty="0" err="1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ไวรัส</a:t>
              </a: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โควิด-19 ทำให้ประชาชนลดการเดินทาง อีกทั้งมาตรการ </a:t>
              </a:r>
              <a:r>
                <a:rPr lang="en-US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WFH</a:t>
              </a: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endParaRPr lang="th-TH" altLang="th-TH" sz="105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50" name="Picture 2" descr="C:\Users\User\Desktop\Energy Graph_Edit Pattern\Infographic\Color Icon\d0f04558e66455938fec9e0a2dec521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101" y="2650752"/>
              <a:ext cx="315205" cy="315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ounded Rectangle 87"/>
            <p:cNvSpPr/>
            <p:nvPr/>
          </p:nvSpPr>
          <p:spPr>
            <a:xfrm>
              <a:off x="5931942" y="2573298"/>
              <a:ext cx="785454" cy="27118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431054" y="2550702"/>
              <a:ext cx="741346" cy="25970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1028" name="Picture 4" descr="D:\7. Infographic EPPO\Picture icon\Color Icon\icon_g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25" y="4816488"/>
            <a:ext cx="859603" cy="7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07216" y="3375835"/>
            <a:ext cx="4729280" cy="1320153"/>
            <a:chOff x="4544506" y="3375835"/>
            <a:chExt cx="4729280" cy="1320153"/>
          </a:xfrm>
        </p:grpSpPr>
        <p:sp>
          <p:nvSpPr>
            <p:cNvPr id="54" name="Text Box 3"/>
            <p:cNvSpPr txBox="1">
              <a:spLocks noChangeArrowheads="1"/>
            </p:cNvSpPr>
            <p:nvPr/>
          </p:nvSpPr>
          <p:spPr bwMode="auto">
            <a:xfrm>
              <a:off x="4868242" y="3386468"/>
              <a:ext cx="14194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</a:t>
              </a: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เครื่องบิน*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55" name="Text Box 3"/>
            <p:cNvSpPr txBox="1">
              <a:spLocks noChangeArrowheads="1"/>
            </p:cNvSpPr>
            <p:nvPr/>
          </p:nvSpPr>
          <p:spPr bwMode="auto">
            <a:xfrm>
              <a:off x="4809290" y="3933056"/>
              <a:ext cx="18266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ลดลง 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เนื่องจากข้อจำกัดของการอนุญาตให้ทำการบินในช่วงการแพร่ระบาดของเชื้อ</a:t>
              </a:r>
              <a:b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โควิด-19</a:t>
              </a: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59" name="Picture 2" descr="D:\7. Infographic EPPO\Picture icon\Color Icon\purple-airplane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44506" y="3414555"/>
              <a:ext cx="308107" cy="279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7627381" y="3387936"/>
              <a:ext cx="1646405" cy="1308052"/>
              <a:chOff x="7627381" y="3476597"/>
              <a:chExt cx="1646405" cy="1308052"/>
            </a:xfrm>
          </p:grpSpPr>
          <p:sp>
            <p:nvSpPr>
              <p:cNvPr id="80" name="Text Box 3"/>
              <p:cNvSpPr txBox="1">
                <a:spLocks noChangeArrowheads="1"/>
              </p:cNvSpPr>
              <p:nvPr/>
            </p:nvSpPr>
            <p:spPr bwMode="auto">
              <a:xfrm>
                <a:off x="7994018" y="3476597"/>
                <a:ext cx="85610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200" b="1" dirty="0" smtClean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LPG</a:t>
                </a:r>
                <a:r>
                  <a:rPr lang="th-TH" altLang="th-TH" sz="1200" b="1" dirty="0" smtClean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**</a:t>
                </a:r>
                <a:endPara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81" name="Text Box 3"/>
              <p:cNvSpPr txBox="1">
                <a:spLocks noChangeArrowheads="1"/>
              </p:cNvSpPr>
              <p:nvPr/>
            </p:nvSpPr>
            <p:spPr bwMode="auto">
              <a:xfrm>
                <a:off x="7854891" y="4076763"/>
                <a:ext cx="141889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85725" indent="-85725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000" dirty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: </a:t>
                </a:r>
                <a:r>
                  <a:rPr lang="th-TH" altLang="th-TH" sz="1000" b="1" u="sng" dirty="0" smtClean="0">
                    <a:solidFill>
                      <a:srgbClr val="FF0066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ลดลง</a:t>
                </a:r>
                <a:r>
                  <a:rPr lang="th-TH" altLang="th-TH" sz="1000" b="1" dirty="0" smtClean="0">
                    <a:solidFill>
                      <a:srgbClr val="FF0066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 </a:t>
                </a:r>
                <a:r>
                  <a:rPr lang="th-TH" altLang="th-TH" sz="1000" dirty="0" smtClean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เกือบทุกประเภท โดยเฉพาในภาคครัวเรือน และภาคขนส่ง</a:t>
                </a:r>
                <a:endPara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983973" y="3766704"/>
                <a:ext cx="9558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</a:t>
                </a:r>
                <a:r>
                  <a:rPr lang="th-TH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13.7%</a:t>
                </a:r>
                <a:endParaRPr lang="th-TH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endParaRPr>
              </a:p>
            </p:txBody>
          </p:sp>
          <p:pic>
            <p:nvPicPr>
              <p:cNvPr id="1031" name="Picture 7" descr="D:\7. Infographic EPPO\Picture icon\Color Icon\imag04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7381" y="3488281"/>
                <a:ext cx="307729" cy="363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Rounded Rectangle 86"/>
              <p:cNvSpPr/>
              <p:nvPr/>
            </p:nvSpPr>
            <p:spPr>
              <a:xfrm>
                <a:off x="7970387" y="3789040"/>
                <a:ext cx="853950" cy="254663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6601462" y="3391081"/>
              <a:ext cx="8561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น้ำมันเตา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92" name="Text Box 3"/>
            <p:cNvSpPr txBox="1">
              <a:spLocks noChangeArrowheads="1"/>
            </p:cNvSpPr>
            <p:nvPr/>
          </p:nvSpPr>
          <p:spPr bwMode="auto">
            <a:xfrm>
              <a:off x="6462335" y="3991247"/>
              <a:ext cx="14188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ลดลง</a:t>
              </a:r>
              <a:r>
                <a:rPr lang="th-TH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จากการใช้           ในภาคขนส่งเป็นหลัก</a:t>
              </a: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01513" y="3681189"/>
              <a:ext cx="945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</a:t>
              </a:r>
              <a:r>
                <a:rPr lang="th-TH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18.7%</a:t>
              </a:r>
              <a:endPara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577831" y="3703524"/>
              <a:ext cx="853950" cy="25466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050" name="Picture 2" descr="D:\7. Infographic EPPO\Picture icon\Color Icon\Bio (4)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0" r="20343" b="12503"/>
            <a:stretch/>
          </p:blipFill>
          <p:spPr bwMode="auto">
            <a:xfrm>
              <a:off x="6317973" y="3375835"/>
              <a:ext cx="287568" cy="40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Rectangle 99"/>
          <p:cNvSpPr/>
          <p:nvPr/>
        </p:nvSpPr>
        <p:spPr>
          <a:xfrm>
            <a:off x="2473917" y="56242"/>
            <a:ext cx="670659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1" name="Group 100"/>
          <p:cNvGrpSpPr/>
          <p:nvPr/>
        </p:nvGrpSpPr>
        <p:grpSpPr>
          <a:xfrm>
            <a:off x="2052603" y="42502"/>
            <a:ext cx="7127909" cy="146138"/>
            <a:chOff x="-27568" y="69334"/>
            <a:chExt cx="9172475" cy="146138"/>
          </a:xfrm>
        </p:grpSpPr>
        <p:sp>
          <p:nvSpPr>
            <p:cNvPr id="102" name="Rectangle 101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73917" y="116632"/>
            <a:ext cx="6562579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สถานการณ์พลังงาน </a:t>
            </a:r>
          </a:p>
          <a:p>
            <a:pPr>
              <a:defRPr/>
            </a:pPr>
            <a:r>
              <a:rPr lang="th-TH" sz="2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 เดือนแรกของปี 2563</a:t>
            </a:r>
          </a:p>
        </p:txBody>
      </p:sp>
      <p:pic>
        <p:nvPicPr>
          <p:cNvPr id="10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7044648" y="6669686"/>
            <a:ext cx="171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มิ.ย.เป็นข้อมูลเบื้องต้น</a:t>
            </a:r>
          </a:p>
        </p:txBody>
      </p:sp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1229641" y="4772965"/>
            <a:ext cx="149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</a:t>
            </a:r>
            <a:r>
              <a:rPr lang="th-TH" altLang="th-TH" sz="180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า</a:t>
            </a:r>
          </a:p>
        </p:txBody>
      </p:sp>
      <p:sp>
        <p:nvSpPr>
          <p:cNvPr id="106" name="Text Box 3"/>
          <p:cNvSpPr txBox="1">
            <a:spLocks noChangeArrowheads="1"/>
          </p:cNvSpPr>
          <p:nvPr/>
        </p:nvSpPr>
        <p:spPr bwMode="auto">
          <a:xfrm>
            <a:off x="800288" y="2059885"/>
            <a:ext cx="2523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5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สมมติฐานการพยากรณ์</a:t>
            </a:r>
            <a:endParaRPr lang="th-TH" altLang="th-TH" sz="155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2" name="Text Box 3"/>
          <p:cNvSpPr txBox="1">
            <a:spLocks noChangeArrowheads="1"/>
          </p:cNvSpPr>
          <p:nvPr/>
        </p:nvSpPr>
        <p:spPr bwMode="auto">
          <a:xfrm>
            <a:off x="971600" y="1196752"/>
            <a:ext cx="2523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5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สมมติฐานการพยากรณ์</a:t>
            </a:r>
            <a:endParaRPr lang="th-TH" altLang="th-TH" sz="155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65933" y="1193737"/>
            <a:ext cx="3292086" cy="41099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Text Box 3"/>
          <p:cNvSpPr txBox="1">
            <a:spLocks noChangeArrowheads="1"/>
          </p:cNvSpPr>
          <p:nvPr/>
        </p:nvSpPr>
        <p:spPr bwMode="auto">
          <a:xfrm>
            <a:off x="1204019" y="1252853"/>
            <a:ext cx="2304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การใช้พลังงานขั้นต้น</a:t>
            </a:r>
            <a:endParaRPr lang="th-TH" altLang="th-TH" sz="1600" b="1" dirty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138" name="Picture 20" descr="D:\7. Infographic EPPO\Picture icon\Color Icon_Stat_2017\EPPO ICON-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59" y="1052736"/>
            <a:ext cx="998603" cy="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4238475" y="1031351"/>
            <a:ext cx="577636" cy="577636"/>
            <a:chOff x="35496" y="4065955"/>
            <a:chExt cx="577636" cy="577636"/>
          </a:xfrm>
        </p:grpSpPr>
        <p:sp>
          <p:nvSpPr>
            <p:cNvPr id="140" name="Oval 139"/>
            <p:cNvSpPr/>
            <p:nvPr/>
          </p:nvSpPr>
          <p:spPr>
            <a:xfrm>
              <a:off x="35496" y="4065955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1" name="Picture 3" descr="D:\7. Infographic EPPO\Vector_P-Ohm\Number\number (1)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7" y="4106192"/>
              <a:ext cx="466798" cy="466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Text Box 3"/>
          <p:cNvSpPr txBox="1">
            <a:spLocks noChangeArrowheads="1"/>
          </p:cNvSpPr>
          <p:nvPr/>
        </p:nvSpPr>
        <p:spPr bwMode="auto">
          <a:xfrm>
            <a:off x="144821" y="1900998"/>
            <a:ext cx="410189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ts val="600"/>
              </a:spcBef>
            </a:pPr>
            <a:r>
              <a:rPr lang="th-TH" altLang="th-TH" sz="24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2,</a:t>
            </a:r>
            <a:r>
              <a:rPr lang="en-US" altLang="th-TH" sz="24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494 </a:t>
            </a:r>
            <a:r>
              <a:rPr lang="th-TH" altLang="th-TH" sz="24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พันบาร์เรลเทียบเท่าน้ำมันดิบต่อวัน</a:t>
            </a:r>
            <a:r>
              <a:rPr lang="en-US" altLang="th-TH" sz="1200" b="1" baseline="30000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*</a:t>
            </a:r>
            <a:r>
              <a:rPr lang="en-US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endParaRPr lang="th-TH" altLang="th-TH" sz="1200" b="1" dirty="0" smtClean="0">
              <a:solidFill>
                <a:srgbClr val="000099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ลดลงตามสภาวะเศรษฐกิจของประเทศที่ถดถอย</a:t>
            </a:r>
            <a:b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sz="1200" dirty="0" smtClean="0"/>
              <a:t>จาก</a:t>
            </a:r>
            <a:r>
              <a:rPr lang="th-TH" sz="1200" dirty="0"/>
              <a:t>ผลกระทบของ</a:t>
            </a:r>
            <a:r>
              <a:rPr lang="th-TH" sz="1200" dirty="0" err="1"/>
              <a:t>ไวรัส</a:t>
            </a:r>
            <a:r>
              <a:rPr lang="th-TH" sz="1200" dirty="0"/>
              <a:t>โควิด-19</a:t>
            </a: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ทั้งในส่วนของการใช้น้ำมันและก๊าซธรรมชาติ </a:t>
            </a: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ในขณะที่การใช้ถ่านหิน/ลิกไนต์ พลังงานทดแทน </a:t>
            </a: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และไฟฟ้านำเข้าเพิ่มขึ้น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016945" y="3483818"/>
            <a:ext cx="2071316" cy="8725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</a:t>
            </a:r>
            <a:endParaRPr lang="en-US" dirty="0"/>
          </a:p>
        </p:txBody>
      </p:sp>
      <p:sp>
        <p:nvSpPr>
          <p:cNvPr id="150" name="Text Box 3"/>
          <p:cNvSpPr txBox="1">
            <a:spLocks noChangeArrowheads="1"/>
          </p:cNvSpPr>
          <p:nvPr/>
        </p:nvSpPr>
        <p:spPr bwMode="auto">
          <a:xfrm>
            <a:off x="1674776" y="3284984"/>
            <a:ext cx="1256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10.2%</a:t>
            </a:r>
            <a:endParaRPr lang="th-TH" altLang="th-TH" sz="24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199888" y="3717032"/>
            <a:ext cx="474888" cy="36940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    </a:t>
            </a:r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697820" y="1641183"/>
            <a:ext cx="1133285" cy="465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 Box 3"/>
          <p:cNvSpPr txBox="1">
            <a:spLocks noChangeArrowheads="1"/>
          </p:cNvSpPr>
          <p:nvPr/>
        </p:nvSpPr>
        <p:spPr bwMode="auto">
          <a:xfrm>
            <a:off x="7959772" y="1700808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12.9%</a:t>
            </a:r>
            <a:endParaRPr lang="th-TH" altLang="th-TH" sz="15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3" name="Down Arrow 152"/>
          <p:cNvSpPr/>
          <p:nvPr/>
        </p:nvSpPr>
        <p:spPr>
          <a:xfrm>
            <a:off x="7769604" y="1735594"/>
            <a:ext cx="320390" cy="2975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 Box 3"/>
          <p:cNvSpPr txBox="1">
            <a:spLocks noChangeArrowheads="1"/>
          </p:cNvSpPr>
          <p:nvPr/>
        </p:nvSpPr>
        <p:spPr bwMode="auto">
          <a:xfrm>
            <a:off x="4970708" y="2558787"/>
            <a:ext cx="1419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b="1" dirty="0" smtClean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กลุ่มเบนซิน</a:t>
            </a:r>
            <a:endParaRPr lang="th-TH" altLang="th-TH" sz="1200" b="1" dirty="0">
              <a:solidFill>
                <a:srgbClr val="00206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862622" y="2550509"/>
            <a:ext cx="95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8.2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649755" y="3643072"/>
            <a:ext cx="955838" cy="2769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4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7.9%</a:t>
            </a:r>
            <a:endParaRPr lang="th-TH" sz="1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7" name="Text Box 3"/>
          <p:cNvSpPr txBox="1">
            <a:spLocks noChangeArrowheads="1"/>
          </p:cNvSpPr>
          <p:nvPr/>
        </p:nvSpPr>
        <p:spPr bwMode="auto">
          <a:xfrm>
            <a:off x="6660232" y="2575937"/>
            <a:ext cx="1419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b="1" dirty="0" smtClean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กลุ่มดีเซล</a:t>
            </a:r>
            <a:r>
              <a:rPr lang="en-US" altLang="th-TH" sz="1200" b="1" dirty="0" smtClean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endParaRPr lang="th-TH" altLang="th-TH" sz="1200" b="1" dirty="0">
              <a:solidFill>
                <a:srgbClr val="00206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432586" y="2565207"/>
            <a:ext cx="95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4.4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1290579" y="5125377"/>
            <a:ext cx="1337861" cy="5469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 Box 3"/>
          <p:cNvSpPr txBox="1">
            <a:spLocks noChangeArrowheads="1"/>
          </p:cNvSpPr>
          <p:nvPr/>
        </p:nvSpPr>
        <p:spPr bwMode="auto">
          <a:xfrm>
            <a:off x="1663429" y="5241386"/>
            <a:ext cx="8838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4.0%</a:t>
            </a:r>
            <a:endParaRPr lang="th-TH" altLang="th-TH" sz="15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1" name="Down Arrow 160"/>
          <p:cNvSpPr/>
          <p:nvPr/>
        </p:nvSpPr>
        <p:spPr>
          <a:xfrm>
            <a:off x="1374405" y="5247281"/>
            <a:ext cx="320390" cy="339946"/>
          </a:xfrm>
          <a:prstGeom prst="downArrow">
            <a:avLst>
              <a:gd name="adj1" fmla="val 50000"/>
              <a:gd name="adj2" fmla="val 654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6012160" y="5157192"/>
            <a:ext cx="1238612" cy="465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 Box 3"/>
          <p:cNvSpPr txBox="1">
            <a:spLocks noChangeArrowheads="1"/>
          </p:cNvSpPr>
          <p:nvPr/>
        </p:nvSpPr>
        <p:spPr bwMode="auto">
          <a:xfrm>
            <a:off x="6300192" y="5229200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8.6%</a:t>
            </a:r>
            <a:endParaRPr lang="th-TH" altLang="th-TH" sz="15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4" name="Down Arrow 163"/>
          <p:cNvSpPr/>
          <p:nvPr/>
        </p:nvSpPr>
        <p:spPr>
          <a:xfrm>
            <a:off x="6080683" y="5216266"/>
            <a:ext cx="320390" cy="2975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274630" y="1128779"/>
            <a:ext cx="577636" cy="577636"/>
            <a:chOff x="35496" y="4149080"/>
            <a:chExt cx="577636" cy="577636"/>
          </a:xfrm>
        </p:grpSpPr>
        <p:sp>
          <p:nvSpPr>
            <p:cNvPr id="109" name="Oval 108"/>
            <p:cNvSpPr/>
            <p:nvPr/>
          </p:nvSpPr>
          <p:spPr>
            <a:xfrm>
              <a:off x="35496" y="4149080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0" name="Picture 2" descr="D:\7. Infographic EPPO\Vector_P-Ohm\Number\numbe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4" y="4195861"/>
              <a:ext cx="464106" cy="46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8" name="Straight Connector 117"/>
          <p:cNvCxnSpPr/>
          <p:nvPr/>
        </p:nvCxnSpPr>
        <p:spPr>
          <a:xfrm>
            <a:off x="4699484" y="4671047"/>
            <a:ext cx="3844761" cy="1870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28568"/>
              </p:ext>
            </p:extLst>
          </p:nvPr>
        </p:nvGraphicFramePr>
        <p:xfrm>
          <a:off x="539553" y="1340768"/>
          <a:ext cx="8352926" cy="4968552"/>
        </p:xfrm>
        <a:graphic>
          <a:graphicData uri="http://schemas.openxmlformats.org/drawingml/2006/table">
            <a:tbl>
              <a:tblPr/>
              <a:tblGrid>
                <a:gridCol w="2892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9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9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94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94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98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ม.ค.-</a:t>
                      </a:r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90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494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816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831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845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859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745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895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883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910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730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ถ่าน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หิน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ลิกไนต์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384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349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พลังงานทดแทน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544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538</a:t>
                      </a:r>
                      <a:endParaRPr lang="th-TH" sz="15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577</a:t>
                      </a:r>
                      <a:endParaRPr lang="th-TH" sz="15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624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นำเข้า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lang="en-US" sz="15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การเปลี่ยนแปลง (% </a:t>
                      </a:r>
                      <a:r>
                        <a:rPr lang="en-US" sz="15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</a:t>
                      </a:r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-10.2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-13.3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-0.7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-1.3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-19.8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ถ่าน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หิน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ลิกไนต์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-10.9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-13.1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พลังงานทดแทน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-9.5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-1.1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นำเข้า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23.6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9.2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-4.2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-3.0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10.2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699792" y="200025"/>
            <a:ext cx="3960440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1800" y="260648"/>
            <a:ext cx="340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การใช้พลังงานขั้นต้น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032991"/>
            <a:ext cx="3222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พันบาร์เรลเทียบเท่าน้ำมันดิบต่อวัน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15124" y="85617"/>
            <a:ext cx="1278206" cy="1033022"/>
            <a:chOff x="555327" y="3806251"/>
            <a:chExt cx="490060" cy="451784"/>
          </a:xfrm>
        </p:grpSpPr>
        <p:pic>
          <p:nvPicPr>
            <p:cNvPr id="18" name="Picture 6" descr="D:\7. Infographic EPPO\Picture icon\Color Icon\Grid-Scale-Ico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504" r="10720" b="4973"/>
            <a:stretch/>
          </p:blipFill>
          <p:spPr bwMode="auto">
            <a:xfrm>
              <a:off x="783498" y="3806251"/>
              <a:ext cx="261889" cy="39008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9" name="Picture 3" descr="D:\7. Infographic EPPO\Picture icon\Color Icon\Building (7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27" y="3886361"/>
              <a:ext cx="340625" cy="37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01472" y="6392361"/>
            <a:ext cx="3046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เดือน </a:t>
            </a:r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มิ.ย. 2563 เป็น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ข้อมูลเบื้องต้น</a:t>
            </a:r>
            <a:endParaRPr lang="th-TH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62"/>
          <p:cNvSpPr>
            <a:spLocks noChangeArrowheads="1"/>
          </p:cNvSpPr>
          <p:nvPr/>
        </p:nvSpPr>
        <p:spPr bwMode="auto">
          <a:xfrm>
            <a:off x="7884368" y="1970903"/>
            <a:ext cx="936104" cy="449985"/>
          </a:xfrm>
          <a:prstGeom prst="ellipse">
            <a:avLst/>
          </a:prstGeom>
          <a:noFill/>
          <a:ln w="3492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" name="Oval 62"/>
          <p:cNvSpPr>
            <a:spLocks noChangeArrowheads="1"/>
          </p:cNvSpPr>
          <p:nvPr/>
        </p:nvSpPr>
        <p:spPr bwMode="auto">
          <a:xfrm>
            <a:off x="7884368" y="4077072"/>
            <a:ext cx="936104" cy="449985"/>
          </a:xfrm>
          <a:prstGeom prst="ellipse">
            <a:avLst/>
          </a:prstGeom>
          <a:noFill/>
          <a:ln w="3492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3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03848" y="272033"/>
            <a:ext cx="3960439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9872" y="3582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การใช้น้ำมันสำเร็จรูป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6854" y="1070152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ล้านลิตรต่อวัน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1" y="6186036"/>
            <a:ext cx="669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น้ำมันเครื่องบินและ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น้ำมันก๊าด   </a:t>
            </a:r>
          </a:p>
          <a:p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**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ไม่รวมการใช้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ที่ใช้เป็น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 stocks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ในปิโตรเคมี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024140"/>
              </p:ext>
            </p:extLst>
          </p:nvPr>
        </p:nvGraphicFramePr>
        <p:xfrm>
          <a:off x="384550" y="1432026"/>
          <a:ext cx="8219898" cy="4776780"/>
        </p:xfrm>
        <a:graphic>
          <a:graphicData uri="http://schemas.openxmlformats.org/drawingml/2006/table">
            <a:tbl>
              <a:tblPr/>
              <a:tblGrid>
                <a:gridCol w="2737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7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7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7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43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43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2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ม.ค.-</a:t>
                      </a:r>
                      <a:r>
                        <a:rPr lang="th-TH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07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71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การเปลี่ยนแปลง 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-12.9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-47.9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-18.7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-13.7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050" name="Picture 2" descr="D:\7. Infographic EPPO\Picture icon\Color Icon\Car_gas_station_flat_vector_illustration_isolated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3921" r="7859" b="9676"/>
          <a:stretch/>
        </p:blipFill>
        <p:spPr bwMode="auto">
          <a:xfrm flipH="1">
            <a:off x="6270109" y="108914"/>
            <a:ext cx="1289435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7553163" y="2132856"/>
            <a:ext cx="1051286" cy="4053180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4400" b="1" smtClean="0">
              <a:solidFill>
                <a:srgbClr val="FFCF0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4076" y="302958"/>
            <a:ext cx="4066484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85500"/>
            <a:ext cx="412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 </a:t>
            </a:r>
            <a:r>
              <a:rPr lang="en-US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LPG 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โพรเพนและบิวเทน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1177007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พันตัน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579828"/>
              </p:ext>
            </p:extLst>
          </p:nvPr>
        </p:nvGraphicFramePr>
        <p:xfrm>
          <a:off x="611560" y="1484788"/>
          <a:ext cx="8136904" cy="4711185"/>
        </p:xfrm>
        <a:graphic>
          <a:graphicData uri="http://schemas.openxmlformats.org/drawingml/2006/table">
            <a:tbl>
              <a:tblPr/>
              <a:tblGrid>
                <a:gridCol w="27831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53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1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19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89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54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6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ม.ค.-</a:t>
                      </a:r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94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การ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6,338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619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6,560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3,267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ครัวเรือน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2,151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2,164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1,043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687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1,319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1,170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อุตสาหกรรมปิ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โตร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2,070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2,496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ใช้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เอง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102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78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อัตราการเปลี่ยนแปลง 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3.3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4.4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-0.9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-0.2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-16.0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ครัวเรือน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1.9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0.6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-6.9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อุตสาหกรรม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6.5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5.7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-9.4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รถยนต์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-10.0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-11.3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-12.6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-12.0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-35.8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อุตสาหกรรมปิ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โตร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14.3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20.6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7.9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11.1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-19.4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ใช้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เอง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8.9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-31.8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-43.8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-47.4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87.8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372200" y="252170"/>
            <a:ext cx="549790" cy="725990"/>
            <a:chOff x="493818" y="5903550"/>
            <a:chExt cx="549790" cy="725990"/>
          </a:xfrm>
        </p:grpSpPr>
        <p:pic>
          <p:nvPicPr>
            <p:cNvPr id="13" name="Picture 2" descr="C:\Users\User\Desktop\Energy Graph_Edit Pattern\Infographic\Color Icon\botija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18" y="5903550"/>
              <a:ext cx="549790" cy="72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34728" y="6146320"/>
              <a:ext cx="4042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SP ThunderFox" panose="02000000000000000000" pitchFamily="2" charset="0"/>
                  <a:ea typeface="Tahoma" pitchFamily="34" charset="0"/>
                  <a:cs typeface="SP ThunderFox" panose="02000000000000000000" pitchFamily="2" charset="0"/>
                </a:rPr>
                <a:t>LPG</a:t>
              </a:r>
              <a:endParaRPr lang="th-TH" sz="1400" b="1" dirty="0">
                <a:solidFill>
                  <a:schemeClr val="bg1"/>
                </a:solidFill>
                <a:latin typeface="SP ThunderFox" panose="02000000000000000000" pitchFamily="2" charset="0"/>
                <a:ea typeface="Tahoma" pitchFamily="34" charset="0"/>
                <a:cs typeface="SP ThunderFox" panose="02000000000000000000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7740352" y="2184132"/>
            <a:ext cx="1051286" cy="4053180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4400" b="1" smtClean="0">
              <a:solidFill>
                <a:srgbClr val="FFCF0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4076" y="302958"/>
            <a:ext cx="4066484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544" y="385500"/>
            <a:ext cx="412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การใช้ก๊าซธรรมชาติรายสาขา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894" y="1177007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ล้านลูกบาศก์ฟุต/วัน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62352"/>
              </p:ext>
            </p:extLst>
          </p:nvPr>
        </p:nvGraphicFramePr>
        <p:xfrm>
          <a:off x="323529" y="1484788"/>
          <a:ext cx="8529754" cy="4896536"/>
        </p:xfrm>
        <a:graphic>
          <a:graphicData uri="http://schemas.openxmlformats.org/drawingml/2006/table">
            <a:tbl>
              <a:tblPr/>
              <a:tblGrid>
                <a:gridCol w="2321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1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03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03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68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46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46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411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ม.ค.-</a:t>
                      </a:r>
                      <a:r>
                        <a:rPr lang="th-TH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3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th-TH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4,676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4762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843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404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ผลิตไฟฟ้า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2,719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2,681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639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762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759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724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ปิโตรเคมี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1,014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015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899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220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143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523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เปลี่ยนแปลง</a:t>
                      </a:r>
                      <a:b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-0.1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1.8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-8.6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ผลิตไฟฟ้า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-1.4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7.7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-8.1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-0.4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1.0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-5.2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ปิโตรเคมี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-4.7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-8.4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-12.9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-9.5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-11.8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-10.8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-28.8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" name="Picture 3" descr="D:\7. Infographic EPPO\Picture icon\Monthly Report Info\EPPO 2015\10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58" y="292762"/>
            <a:ext cx="1290631" cy="7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93" name="Rectangle 4"/>
          <p:cNvSpPr>
            <a:spLocks noChangeArrowheads="1"/>
          </p:cNvSpPr>
          <p:nvPr/>
        </p:nvSpPr>
        <p:spPr bwMode="auto">
          <a:xfrm>
            <a:off x="6172245" y="1228118"/>
            <a:ext cx="2504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1400" dirty="0">
                <a:latin typeface="Tahoma" pitchFamily="34" charset="0"/>
                <a:cs typeface="Tahoma" pitchFamily="34" charset="0"/>
              </a:rPr>
              <a:t>หน่วย</a:t>
            </a:r>
            <a:r>
              <a:rPr lang="en-US" altLang="th-TH" sz="1400" dirty="0">
                <a:latin typeface="Tahoma" pitchFamily="34" charset="0"/>
                <a:cs typeface="Tahoma" pitchFamily="34" charset="0"/>
              </a:rPr>
              <a:t>: </a:t>
            </a:r>
            <a:r>
              <a:rPr lang="th-TH" altLang="th-TH" sz="1400" dirty="0">
                <a:latin typeface="Tahoma" pitchFamily="34" charset="0"/>
                <a:cs typeface="Tahoma" pitchFamily="34" charset="0"/>
              </a:rPr>
              <a:t>พันตันเทียบเท่าน้ำมันดิบ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71800" y="188913"/>
            <a:ext cx="3960440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การใช้ลิกไนต์/ถ่าน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หิน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86196"/>
              </p:ext>
            </p:extLst>
          </p:nvPr>
        </p:nvGraphicFramePr>
        <p:xfrm>
          <a:off x="251521" y="1566677"/>
          <a:ext cx="8424934" cy="4454609"/>
        </p:xfrm>
        <a:graphic>
          <a:graphicData uri="http://schemas.openxmlformats.org/drawingml/2006/table">
            <a:tbl>
              <a:tblPr/>
              <a:tblGrid>
                <a:gridCol w="2998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8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8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3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12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45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960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lang="en-US" sz="15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  <a:endParaRPr lang="en-US" sz="15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ม.ค. – มิ.ย. 2563</a:t>
                      </a:r>
                      <a:endParaRPr lang="en-US" sz="1500" b="1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611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ปริมาณ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เปลี่ยนแปลง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สัดส่วน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1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</a:t>
                      </a:r>
                      <a:r>
                        <a:rPr lang="th-TH" sz="15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ต้องการใช้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การใช้ลิกไนต์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1,755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 ผลิต</a:t>
                      </a:r>
                      <a:r>
                        <a:rPr lang="th-TH" sz="15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กระแสไฟฟ้า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 อุตสาหกรรม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51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33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การใช้ถ่านหิน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- </a:t>
                      </a:r>
                      <a:r>
                        <a:rPr lang="th-TH" sz="1500" b="1" spc="-2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ผลิตกระแสไฟฟ้า </a:t>
                      </a:r>
                      <a:r>
                        <a:rPr lang="en-US" sz="1400" b="1" spc="-2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(IPP/SPP)</a:t>
                      </a:r>
                      <a:endParaRPr lang="en-US" sz="1400" b="1" spc="-20" baseline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2,725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 </a:t>
                      </a: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Picture 6" descr="D:\7. Infographic EPPO\Picture icon\Monthly Report Info\EPPO 2016\6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39" y="233352"/>
            <a:ext cx="1439846" cy="7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5168" y="6075880"/>
            <a:ext cx="3046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เดือน </a:t>
            </a:r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มิ.ย. 2563 เป็น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ข้อมูลเบื้องต้น</a:t>
            </a:r>
            <a:endParaRPr lang="th-TH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8914</TotalTime>
  <Words>2450</Words>
  <Application>Microsoft Office PowerPoint</Application>
  <PresentationFormat>On-screen Show (4:3)</PresentationFormat>
  <Paragraphs>692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Wachira Jitpranee</dc:creator>
  <cp:lastModifiedBy>Bubpha Kunathai</cp:lastModifiedBy>
  <cp:revision>647</cp:revision>
  <cp:lastPrinted>2020-07-17T09:05:52Z</cp:lastPrinted>
  <dcterms:created xsi:type="dcterms:W3CDTF">2014-05-20T10:47:17Z</dcterms:created>
  <dcterms:modified xsi:type="dcterms:W3CDTF">2020-10-16T07:06:59Z</dcterms:modified>
</cp:coreProperties>
</file>