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6" r:id="rId2"/>
    <p:sldId id="275" r:id="rId3"/>
    <p:sldId id="257" r:id="rId4"/>
    <p:sldId id="278" r:id="rId5"/>
    <p:sldId id="280" r:id="rId6"/>
    <p:sldId id="285" r:id="rId7"/>
    <p:sldId id="282" r:id="rId8"/>
    <p:sldId id="364" r:id="rId9"/>
    <p:sldId id="271" r:id="rId10"/>
    <p:sldId id="264" r:id="rId11"/>
    <p:sldId id="265" r:id="rId12"/>
    <p:sldId id="392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67AB8"/>
    <a:srgbClr val="EFF3EA"/>
    <a:srgbClr val="0000CC"/>
    <a:srgbClr val="993366"/>
    <a:srgbClr val="990099"/>
    <a:srgbClr val="D60093"/>
    <a:srgbClr val="FF9999"/>
    <a:srgbClr val="FF7C80"/>
    <a:srgbClr val="867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71" autoAdjust="0"/>
  </p:normalViewPr>
  <p:slideViewPr>
    <p:cSldViewPr>
      <p:cViewPr varScale="1">
        <p:scale>
          <a:sx n="60" d="100"/>
          <a:sy n="60" d="100"/>
        </p:scale>
        <p:origin x="88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88DD0-F2F5-4092-ADF9-E15D62FF1764}" type="datetimeFigureOut">
              <a:rPr lang="th-TH" smtClean="0"/>
              <a:t>16/03/66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98456-ECD5-475A-9B52-CDC6D7A127B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1402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E933BBF7-E64D-486C-BED8-E9B1A1BBF080}" type="datetimeFigureOut">
              <a:rPr lang="th-TH" smtClean="0"/>
              <a:t>16/03/66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14875"/>
            <a:ext cx="5438775" cy="4467225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65E1D40D-9556-4927-8509-2291EC4FED8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4081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1pPr>
            <a:lvl2pPr marL="742835" indent="-285706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2pPr>
            <a:lvl3pPr marL="1142823" indent="-228565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3pPr>
            <a:lvl4pPr marL="1599952" indent="-228565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4pPr>
            <a:lvl5pPr marL="2057081" indent="-228565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5pPr>
            <a:lvl6pPr marL="2514209" indent="-228565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6pPr>
            <a:lvl7pPr marL="2971338" indent="-228565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7pPr>
            <a:lvl8pPr marL="3428467" indent="-228565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8pPr>
            <a:lvl9pPr marL="3885596" indent="-228565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ngsana New" pitchFamily="18" charset="-34"/>
            </a:endParaRP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1pPr>
            <a:lvl2pPr marL="742835" indent="-285706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2pPr>
            <a:lvl3pPr marL="1142823" indent="-228565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3pPr>
            <a:lvl4pPr marL="1599952" indent="-228565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4pPr>
            <a:lvl5pPr marL="2057081" indent="-228565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5pPr>
            <a:lvl6pPr marL="2514209" indent="-228565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6pPr>
            <a:lvl7pPr marL="2971338" indent="-228565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7pPr>
            <a:lvl8pPr marL="3428467" indent="-228565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8pPr>
            <a:lvl9pPr marL="3885596" indent="-228565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8320A-6E9A-4121-B136-B91A244C3C9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ngsana New" pitchFamily="18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h-TH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ngsana New" pitchFamily="18" charset="-3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AC721F-4C2B-4DED-8B8E-E1C6DE955CE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7838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C721F-4C2B-4DED-8B8E-E1C6DE955C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38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7059">
              <a:defRPr/>
            </a:pPr>
            <a:endParaRPr lang="en-US" sz="1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75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F6F1D3-8C5A-4147-8224-15D6E94DEE6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0754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856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5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46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9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th-TH" noProof="0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cs typeface="+mn-cs"/>
              </a:defRPr>
            </a:lvl1pPr>
          </a:lstStyle>
          <a:p>
            <a:pPr>
              <a:defRPr/>
            </a:pPr>
            <a:fld id="{9804ABF4-E060-42C6-96FA-389D558B5D6D}" type="datetime1">
              <a:rPr lang="en-GB" smtClean="0">
                <a:solidFill>
                  <a:prstClr val="black"/>
                </a:solidFill>
              </a:rPr>
              <a:t>16/03/2023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015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89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8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2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6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6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9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8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201B5-18C5-4F87-9471-51443DC3ABA7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0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3175"/>
            <a:ext cx="91567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6238875"/>
            <a:ext cx="91567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Rectangle 9"/>
          <p:cNvSpPr>
            <a:spLocks noChangeArrowheads="1"/>
          </p:cNvSpPr>
          <p:nvPr/>
        </p:nvSpPr>
        <p:spPr bwMode="auto">
          <a:xfrm>
            <a:off x="457200" y="990600"/>
            <a:ext cx="83820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ngsana New" pitchFamily="18" charset="-34"/>
            </a:endParaRPr>
          </a:p>
        </p:txBody>
      </p:sp>
      <p:pic>
        <p:nvPicPr>
          <p:cNvPr id="18438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95263"/>
            <a:ext cx="365760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Rectangle 12"/>
          <p:cNvSpPr>
            <a:spLocks noChangeArrowheads="1"/>
          </p:cNvSpPr>
          <p:nvPr/>
        </p:nvSpPr>
        <p:spPr bwMode="auto">
          <a:xfrm>
            <a:off x="0" y="5588000"/>
            <a:ext cx="9144000" cy="1295400"/>
          </a:xfrm>
          <a:prstGeom prst="rect">
            <a:avLst/>
          </a:prstGeom>
          <a:solidFill>
            <a:srgbClr val="5882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ngsana New" pitchFamily="18" charset="-34"/>
            </a:endParaRPr>
          </a:p>
        </p:txBody>
      </p:sp>
      <p:sp>
        <p:nvSpPr>
          <p:cNvPr id="18440" name="Rectangle 13"/>
          <p:cNvSpPr>
            <a:spLocks noChangeArrowheads="1"/>
          </p:cNvSpPr>
          <p:nvPr/>
        </p:nvSpPr>
        <p:spPr bwMode="auto">
          <a:xfrm>
            <a:off x="0" y="6477000"/>
            <a:ext cx="9144000" cy="423863"/>
          </a:xfrm>
          <a:prstGeom prst="rect">
            <a:avLst/>
          </a:prstGeom>
          <a:gradFill rotWithShape="1">
            <a:gsLst>
              <a:gs pos="0">
                <a:srgbClr val="28517A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ngsana New" pitchFamily="18" charset="-34"/>
            </a:endParaRPr>
          </a:p>
        </p:txBody>
      </p:sp>
      <p:grpSp>
        <p:nvGrpSpPr>
          <p:cNvPr id="18441" name="Group 19"/>
          <p:cNvGrpSpPr>
            <a:grpSpLocks/>
          </p:cNvGrpSpPr>
          <p:nvPr/>
        </p:nvGrpSpPr>
        <p:grpSpPr bwMode="auto">
          <a:xfrm>
            <a:off x="0" y="6265863"/>
            <a:ext cx="9144000" cy="90487"/>
            <a:chOff x="0" y="3947"/>
            <a:chExt cx="5760" cy="57"/>
          </a:xfrm>
        </p:grpSpPr>
        <p:sp>
          <p:nvSpPr>
            <p:cNvPr id="18444" name="Line 14"/>
            <p:cNvSpPr>
              <a:spLocks noChangeShapeType="1"/>
            </p:cNvSpPr>
            <p:nvPr/>
          </p:nvSpPr>
          <p:spPr bwMode="auto">
            <a:xfrm>
              <a:off x="0" y="4004"/>
              <a:ext cx="576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445" name="Line 15"/>
            <p:cNvSpPr>
              <a:spLocks noChangeShapeType="1"/>
            </p:cNvSpPr>
            <p:nvPr/>
          </p:nvSpPr>
          <p:spPr bwMode="auto">
            <a:xfrm>
              <a:off x="0" y="3947"/>
              <a:ext cx="5760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18442" name="Picture 2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29063"/>
            <a:ext cx="3395663" cy="300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3" name="Rectangle 21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274F7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  <a:cs typeface="Tahom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ngsana New" pitchFamily="18" charset="-34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827584" y="1868314"/>
            <a:ext cx="7748752" cy="120064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Tahoma" pitchFamily="34" charset="0"/>
                <a:cs typeface="Tahoma" pitchFamily="34" charset="0"/>
              </a:rPr>
              <a:t>สถานการณ์พลังงาน </a:t>
            </a:r>
            <a:r>
              <a:rPr lang="th-TH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ปี 2565</a:t>
            </a:r>
            <a:endParaRPr kumimoji="0" lang="th-TH" sz="4000" b="1" i="0" u="none" strike="noStrike" kern="1200" cap="none" spc="0" normalizeH="0" baseline="0" noProof="0" dirty="0">
              <a:ln>
                <a:noFill/>
              </a:ln>
              <a:solidFill>
                <a:srgbClr val="66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Tahoma" pitchFamily="34" charset="0"/>
              <a:cs typeface="Tahoma" pitchFamily="34" charset="0"/>
            </a:endParaRPr>
          </a:p>
          <a:p>
            <a:pPr lvl="0">
              <a:spcBef>
                <a:spcPts val="900"/>
              </a:spcBef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Tahoma" pitchFamily="34" charset="0"/>
                <a:cs typeface="Tahoma" pitchFamily="34" charset="0"/>
              </a:rPr>
              <a:t>และแนวโน้ม </a:t>
            </a:r>
            <a:r>
              <a:rPr lang="th-TH" sz="3600" b="1" dirty="0"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ปี 2566</a:t>
            </a:r>
            <a:b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Tahoma" pitchFamily="34" charset="0"/>
                <a:cs typeface="Tahoma" pitchFamily="34" charset="0"/>
              </a:rPr>
            </a:br>
            <a:endParaRPr kumimoji="0" lang="th-TH" sz="3600" b="1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626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76598"/>
              </p:ext>
            </p:extLst>
          </p:nvPr>
        </p:nvGraphicFramePr>
        <p:xfrm>
          <a:off x="323527" y="1460830"/>
          <a:ext cx="8496948" cy="4107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9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7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97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97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1482">
                <a:tc>
                  <a:txBody>
                    <a:bodyPr/>
                    <a:lstStyle/>
                    <a:p>
                      <a:endParaRPr lang="en-US" sz="15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2563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2564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2565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การใช้พลังงานรวม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2,143 </a:t>
                      </a:r>
                    </a:p>
                  </a:txBody>
                  <a:tcPr marL="0" marR="0" marT="0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2,012 </a:t>
                      </a:r>
                    </a:p>
                  </a:txBody>
                  <a:tcPr marL="0" marR="0" marT="0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1,993 </a:t>
                      </a:r>
                    </a:p>
                  </a:txBody>
                  <a:tcPr marL="0" marR="0" marT="0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1,990 </a:t>
                      </a:r>
                    </a:p>
                  </a:txBody>
                  <a:tcPr marL="0" marR="0" marT="0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2,047 </a:t>
                      </a:r>
                    </a:p>
                  </a:txBody>
                  <a:tcPr marL="0" marR="0" marT="0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น้ำมัน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ก๊าซธรรมชาติ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782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ถ่านหิน/ลิกไนต์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algn="ctr"/>
                      <a:r>
                        <a:rPr lang="th-TH" sz="15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พลังน้ำ/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ไฟฟ้านำเข้า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อัตราการเปลี่ยนแปลง</a:t>
                      </a: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</a:t>
                      </a: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%</a:t>
                      </a: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0" marT="45727" marB="45727" anchor="ctr" horzOverflow="overflow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-0.6</a:t>
                      </a:r>
                    </a:p>
                  </a:txBody>
                  <a:tcPr marL="0" marR="0" marT="0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-6.1</a:t>
                      </a:r>
                    </a:p>
                  </a:txBody>
                  <a:tcPr marL="0" marR="0" marT="0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-1.0</a:t>
                      </a:r>
                    </a:p>
                  </a:txBody>
                  <a:tcPr marL="0" marR="0" marT="0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-0.1</a:t>
                      </a:r>
                    </a:p>
                  </a:txBody>
                  <a:tcPr marL="0" marR="0" marT="0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lang="en-US" sz="15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th-TH" sz="1500" b="1" i="0" u="none" strike="noStrike" baseline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น้ำมัน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-11.8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-5.5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ก๊าซธรรมชาติ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-6.3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-9.6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ถ่านหิน/ลิกไนต์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-9.0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พลังน้ำ/ไฟฟ้านำเข้า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-7.0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5724128" y="1139411"/>
            <a:ext cx="32223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latin typeface="Tahoma" pitchFamily="34" charset="0"/>
                <a:cs typeface="Tahoma" pitchFamily="34" charset="0"/>
              </a:rPr>
              <a:t>หน่วย: พันบาร์เรลเทียบเท่าน้ำมันดิบต่อวัน</a:t>
            </a:r>
          </a:p>
        </p:txBody>
      </p:sp>
      <p:sp>
        <p:nvSpPr>
          <p:cNvPr id="10" name="Text Box 90"/>
          <p:cNvSpPr txBox="1">
            <a:spLocks noChangeArrowheads="1"/>
          </p:cNvSpPr>
          <p:nvPr/>
        </p:nvSpPr>
        <p:spPr bwMode="auto">
          <a:xfrm>
            <a:off x="260741" y="5581784"/>
            <a:ext cx="63206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u="sng" dirty="0">
                <a:latin typeface="Tahoma" pitchFamily="34" charset="0"/>
                <a:cs typeface="Tahoma" pitchFamily="34" charset="0"/>
              </a:rPr>
              <a:t>หมายเหตุ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 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ข้อมูลประมาณการ 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835696" y="188640"/>
            <a:ext cx="5112568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81356" y="395372"/>
            <a:ext cx="4506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แนวโน้มการใช้พลังงานขั้นต้น ปี </a:t>
            </a:r>
            <a:r>
              <a:rPr lang="en-US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2566</a:t>
            </a:r>
            <a:endParaRPr lang="th-TH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228706" y="85617"/>
            <a:ext cx="1278206" cy="1033022"/>
            <a:chOff x="555327" y="3806251"/>
            <a:chExt cx="490060" cy="451784"/>
          </a:xfrm>
        </p:grpSpPr>
        <p:pic>
          <p:nvPicPr>
            <p:cNvPr id="14" name="Picture 6" descr="D:\7. Infographic EPPO\Picture icon\Color Icon\Grid-Scale-Icon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5" t="8504" r="10720" b="4973"/>
            <a:stretch/>
          </p:blipFill>
          <p:spPr bwMode="auto">
            <a:xfrm>
              <a:off x="783498" y="3806251"/>
              <a:ext cx="261889" cy="390081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15" name="Picture 3" descr="D:\7. Infographic EPPO\Picture icon\Color Icon\Building (7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27" y="3886361"/>
              <a:ext cx="340625" cy="371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10645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789488"/>
              </p:ext>
            </p:extLst>
          </p:nvPr>
        </p:nvGraphicFramePr>
        <p:xfrm>
          <a:off x="323528" y="1397000"/>
          <a:ext cx="8496942" cy="4711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97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7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97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97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6384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2563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2564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2565</a:t>
                      </a: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</a:t>
                      </a:r>
                      <a:r>
                        <a:rPr kumimoji="0" lang="th-TH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4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การใช้น้ำมันสำเร็จรูป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144.3</a:t>
                      </a:r>
                    </a:p>
                  </a:txBody>
                  <a:tcPr marL="0" marR="0" marT="0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127.3</a:t>
                      </a:r>
                    </a:p>
                  </a:txBody>
                  <a:tcPr marL="0" marR="0" marT="0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120.2</a:t>
                      </a:r>
                    </a:p>
                  </a:txBody>
                  <a:tcPr marL="0" marR="0" marT="0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137.5</a:t>
                      </a:r>
                    </a:p>
                  </a:txBody>
                  <a:tcPr marL="0" marR="0" marT="0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144.2</a:t>
                      </a:r>
                    </a:p>
                  </a:txBody>
                  <a:tcPr marL="0" marR="0" marT="0" marB="0" anchor="ctr">
                    <a:solidFill>
                      <a:srgbClr val="467A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874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32.2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31.7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29.0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30.2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31.5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67.4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65.5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63.2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73.1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71.5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19.6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7.5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4.9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9.2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17.0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5.4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4.8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5.6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6.4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5.2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19.6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17.8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17.5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18.6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19.1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อัตราการเปลี่ยนแปลง (</a:t>
                      </a: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%)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36000" marT="45708" marB="45708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1.5</a:t>
                      </a:r>
                    </a:p>
                  </a:txBody>
                  <a:tcPr marL="0" marR="0" marT="0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-11.5</a:t>
                      </a:r>
                    </a:p>
                  </a:txBody>
                  <a:tcPr marL="0" marR="0" marT="0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-5.8</a:t>
                      </a:r>
                    </a:p>
                  </a:txBody>
                  <a:tcPr marL="0" marR="0" marT="0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14.4</a:t>
                      </a:r>
                    </a:p>
                  </a:txBody>
                  <a:tcPr marL="0" marR="0" marT="0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</a:t>
                      </a:r>
                      <a:r>
                        <a:rPr lang="en-US" sz="1500" b="1" i="0" u="none" strike="noStrike" kern="120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  <a:endParaRPr lang="en-US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3.7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-1.2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-8.7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3.9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4.4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4.2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-2.7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-3.8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15.7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-2.2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0.8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-61.7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-35.1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87.7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85.3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-10.2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-10.9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15.2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15.4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-19.6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-6.3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-9.2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-1.5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6.3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+mn-ea"/>
                          <a:cs typeface="+mn-cs"/>
                        </a:rPr>
                        <a:t>2.7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5536" y="6309320"/>
            <a:ext cx="79208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u="sng" dirty="0">
                <a:latin typeface="Tahoma" pitchFamily="34" charset="0"/>
                <a:cs typeface="Tahoma" pitchFamily="34" charset="0"/>
              </a:rPr>
              <a:t>หมายเหตุ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 	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*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น้ำมันเครื่องบินและน้ำมันก๊าด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     **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ไม่รวมการใช้ 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LPG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ที่ใช้เป็น 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Feed stocks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ในปิโตรเคมี</a:t>
            </a:r>
            <a:br>
              <a:rPr lang="th-TH" altLang="th-TH" sz="1200" dirty="0">
                <a:latin typeface="Tahoma" pitchFamily="34" charset="0"/>
                <a:cs typeface="Tahoma" pitchFamily="34" charset="0"/>
              </a:rPr>
            </a:br>
            <a:r>
              <a:rPr lang="th-TH" altLang="th-TH" sz="1200" dirty="0">
                <a:latin typeface="Tahoma" pitchFamily="34" charset="0"/>
                <a:cs typeface="Tahoma" pitchFamily="34" charset="0"/>
              </a:rPr>
              <a:t>	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p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ข้อมูลเบื้องต้น     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ข้อมูลประมาณการ  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948264" y="1072104"/>
            <a:ext cx="15985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หน่วย: ล้านลิตร</a:t>
            </a:r>
            <a:r>
              <a:rPr lang="en-US" altLang="th-TH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th-TH" altLang="th-TH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วัน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712037" y="188640"/>
            <a:ext cx="5400600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73469" y="395372"/>
            <a:ext cx="4506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แนวโน้มการใช้น้ำมันสำเร็จรูป ปี 2566</a:t>
            </a:r>
          </a:p>
        </p:txBody>
      </p:sp>
      <p:pic>
        <p:nvPicPr>
          <p:cNvPr id="20" name="Picture 2" descr="D:\7. Infographic EPPO\Picture icon\Color Icon\Car_gas_station_flat_vector_illustration_isolated.pn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4" t="3921" r="7859" b="9676"/>
          <a:stretch/>
        </p:blipFill>
        <p:spPr bwMode="auto">
          <a:xfrm flipH="1">
            <a:off x="6104525" y="107884"/>
            <a:ext cx="1289435" cy="96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918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1. EPPO\11. General\LOGO_EPPO\โลโก้สนพ.ตัวใหม่_T(ใช้ตัวนี้)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36" b="8658"/>
          <a:stretch/>
        </p:blipFill>
        <p:spPr bwMode="auto">
          <a:xfrm>
            <a:off x="9237" y="46992"/>
            <a:ext cx="2440877" cy="701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83768" y="239133"/>
            <a:ext cx="6252465" cy="45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การใช้ไฟฟ้า</a:t>
            </a:r>
            <a:r>
              <a:rPr kumimoji="0" lang="en-US" altLang="th-TH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kumimoji="0" lang="th-TH" altLang="th-TH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และ </a:t>
            </a:r>
            <a:r>
              <a:rPr kumimoji="0" lang="en-US" altLang="th-TH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Peak</a:t>
            </a:r>
            <a:r>
              <a:rPr kumimoji="0" lang="th-TH" altLang="th-TH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ปี 2563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981871"/>
              </p:ext>
            </p:extLst>
          </p:nvPr>
        </p:nvGraphicFramePr>
        <p:xfrm>
          <a:off x="323528" y="1444505"/>
          <a:ext cx="8121138" cy="507103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21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3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62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9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8840"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ปี</a:t>
                      </a: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th-TH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การใช้ไฟฟ้า</a:t>
                      </a:r>
                      <a:br>
                        <a:rPr lang="th-TH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endParaRPr lang="th-TH" sz="2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ctr">
                        <a:spcBef>
                          <a:spcPts val="300"/>
                        </a:spcBef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GWh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  <a:endParaRPr lang="th-TH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h-TH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การเปลี่ยนแปลง</a:t>
                      </a: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637">
                <a:tc v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GWh</a:t>
                      </a:r>
                      <a:endParaRPr lang="th-TH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ร้อยละ</a:t>
                      </a:r>
                      <a:r>
                        <a:rPr lang="en-US" sz="1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(%)</a:t>
                      </a:r>
                      <a:endParaRPr lang="th-TH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</a:t>
                      </a:r>
                      <a:r>
                        <a:rPr lang="th-TH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</a:t>
                      </a:r>
                    </a:p>
                  </a:txBody>
                  <a:tcPr marL="91447" marR="9144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174,832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6,135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3.6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840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</a:p>
                  </a:txBody>
                  <a:tcPr marL="91447" marR="91447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182,847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8,01</a:t>
                      </a:r>
                      <a:r>
                        <a:rPr lang="th-TH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4.6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lang="th-TH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</a:p>
                  </a:txBody>
                  <a:tcPr marL="91447" marR="9144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185,124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2,277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1.2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lang="th-TH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187,832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2,708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1.5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lang="th-TH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62</a:t>
                      </a:r>
                    </a:p>
                  </a:txBody>
                  <a:tcPr marL="91447" marR="9144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192,960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,1</a:t>
                      </a:r>
                      <a:r>
                        <a:rPr lang="th-TH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</a:t>
                      </a:r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2.7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lang="th-TH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187,046 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-5,914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-3.1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8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lang="th-TH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190,468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3,422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1.8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8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lang="th-TH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strike="noStrike" baseline="30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5" marR="68585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197,</a:t>
                      </a:r>
                      <a:r>
                        <a:rPr lang="th-TH" sz="16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209</a:t>
                      </a:r>
                      <a:endParaRPr lang="en-US" sz="16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6,741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3.5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8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th-TH" sz="1600" b="1" kern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2566</a:t>
                      </a:r>
                      <a:r>
                        <a:rPr lang="en-US" sz="1600" b="1" kern="1200" baseline="300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  <a:endParaRPr lang="th-TH" sz="1600" b="1" kern="1200" baseline="30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5" marR="68585" marT="34290" marB="3429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203,322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6,113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470034"/>
                  </a:ext>
                </a:extLst>
              </a:tr>
            </a:tbl>
          </a:graphicData>
        </a:graphic>
      </p:graphicFrame>
      <p:grpSp>
        <p:nvGrpSpPr>
          <p:cNvPr id="41" name="Group 40"/>
          <p:cNvGrpSpPr/>
          <p:nvPr/>
        </p:nvGrpSpPr>
        <p:grpSpPr>
          <a:xfrm>
            <a:off x="2052603" y="-27384"/>
            <a:ext cx="7127909" cy="146138"/>
            <a:chOff x="-27568" y="69334"/>
            <a:chExt cx="9172475" cy="146138"/>
          </a:xfrm>
        </p:grpSpPr>
        <p:sp>
          <p:nvSpPr>
            <p:cNvPr id="42" name="Rectangle 41"/>
            <p:cNvSpPr/>
            <p:nvPr/>
          </p:nvSpPr>
          <p:spPr>
            <a:xfrm>
              <a:off x="-27568" y="69334"/>
              <a:ext cx="9172475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-27568" y="215472"/>
              <a:ext cx="917247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444666" y="6458047"/>
            <a:ext cx="549481" cy="40262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5461BA-1404-4B6C-BF53-58B35ADDECCE}" type="slidenum">
              <a:rPr kumimoji="0" lang="en-GB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2615554" y="147647"/>
            <a:ext cx="4680520" cy="708695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645190" y="240384"/>
            <a:ext cx="4506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แนวโน้มการใช้ไฟฟ้า ปี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2566</a:t>
            </a:r>
            <a:endParaRPr kumimoji="0" lang="th-TH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pic>
        <p:nvPicPr>
          <p:cNvPr id="6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833" y="199417"/>
            <a:ext cx="117633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5" name="Text Box 90"/>
          <p:cNvSpPr txBox="1">
            <a:spLocks noChangeArrowheads="1"/>
          </p:cNvSpPr>
          <p:nvPr/>
        </p:nvSpPr>
        <p:spPr bwMode="auto">
          <a:xfrm>
            <a:off x="323528" y="6631464"/>
            <a:ext cx="417646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หมายเหตุ </a:t>
            </a:r>
            <a:r>
              <a:rPr kumimoji="0" lang="en-US" altLang="th-TH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:</a:t>
            </a:r>
            <a:r>
              <a:rPr kumimoji="0" lang="th-TH" altLang="th-TH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kumimoji="0" lang="en-US" altLang="th-TH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</a:t>
            </a:r>
            <a:r>
              <a:rPr kumimoji="0" lang="en-US" altLang="th-TH" sz="11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f</a:t>
            </a:r>
            <a:r>
              <a:rPr kumimoji="0" lang="th-TH" altLang="th-TH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เป็นข้อมูลประมาณการ  </a:t>
            </a:r>
          </a:p>
        </p:txBody>
      </p:sp>
    </p:spTree>
    <p:extLst>
      <p:ext uri="{BB962C8B-B14F-4D97-AF65-F5344CB8AC3E}">
        <p14:creationId xmlns:p14="http://schemas.microsoft.com/office/powerpoint/2010/main" val="3601816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76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5766" y="-15766"/>
            <a:ext cx="9172475" cy="78047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-27568" y="37802"/>
            <a:ext cx="9172475" cy="146138"/>
            <a:chOff x="-27568" y="69334"/>
            <a:chExt cx="9172475" cy="146138"/>
          </a:xfrm>
        </p:grpSpPr>
        <p:sp>
          <p:nvSpPr>
            <p:cNvPr id="16" name="Rectangle 15"/>
            <p:cNvSpPr/>
            <p:nvPr/>
          </p:nvSpPr>
          <p:spPr>
            <a:xfrm>
              <a:off x="-27568" y="69334"/>
              <a:ext cx="9172475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-27568" y="215472"/>
              <a:ext cx="917247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323528" y="2204864"/>
            <a:ext cx="8532440" cy="7685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สถานการณ์พลังงาน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ปี 256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b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Calibri"/>
                <a:ea typeface="Tahoma" pitchFamily="34" charset="0"/>
                <a:cs typeface="Tahoma" pitchFamily="34" charset="0"/>
              </a:rPr>
            </a:br>
            <a:endParaRPr kumimoji="0" lang="th-TH" sz="4000" b="1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Calibri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738120" y="6309320"/>
            <a:ext cx="442392" cy="365633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C519E3-6064-4F61-87D4-BF4BAF75CE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Arial Unicode MS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Arial Unicode MS" pitchFamily="34" charset="-128"/>
              <a:cs typeface="+mn-cs"/>
            </a:endParaRPr>
          </a:p>
        </p:txBody>
      </p:sp>
      <p:pic>
        <p:nvPicPr>
          <p:cNvPr id="13" name="Picture 4" descr="D:\7. Infographic EPPO\Picture icon\City Banner\banner EPPO_Artboard 5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" r="15754" b="1122"/>
          <a:stretch/>
        </p:blipFill>
        <p:spPr bwMode="auto">
          <a:xfrm>
            <a:off x="-1" y="4812918"/>
            <a:ext cx="9144001" cy="2045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341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947867"/>
              </p:ext>
            </p:extLst>
          </p:nvPr>
        </p:nvGraphicFramePr>
        <p:xfrm>
          <a:off x="251522" y="1484782"/>
          <a:ext cx="8712967" cy="2952714"/>
        </p:xfrm>
        <a:graphic>
          <a:graphicData uri="http://schemas.openxmlformats.org/drawingml/2006/table">
            <a:tbl>
              <a:tblPr/>
              <a:tblGrid>
                <a:gridCol w="1872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ชนิด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62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2565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อัตราการเปลี่ยนแปลง (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83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น้ำมัน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810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-11.8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-5.5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ก๊าซธรรมชาติ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68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-6.4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-9.</a:t>
                      </a:r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  <a:endParaRPr lang="en-US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ถ่านหิน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ลิกไนต์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340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-9.1</a:t>
                      </a:r>
                      <a:endParaRPr lang="en-US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algn="l" fontAlgn="ctr"/>
                      <a:r>
                        <a:rPr lang="th-TH" altLang="th-TH" sz="1400" b="1" dirty="0">
                          <a:latin typeface="Tahoma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พลังน้ำ/ไฟฟ้านำเข้า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</a:t>
                      </a:r>
                      <a:r>
                        <a:rPr lang="en-US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lang="th-TH" sz="15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รวม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2,143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2,012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1,993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990</a:t>
                      </a:r>
                      <a:endParaRPr lang="en-US" sz="1500" b="1" i="0" u="none" strike="noStrike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-6.1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-1.0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</a:t>
                      </a:r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lang="th-TH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266695" y="200025"/>
            <a:ext cx="4680520" cy="708695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0750" y="395372"/>
            <a:ext cx="3402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การใช้พลังงานขั้นต้น</a:t>
            </a:r>
            <a:r>
              <a:rPr lang="en-U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ปี</a:t>
            </a:r>
            <a:r>
              <a:rPr lang="en-U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2565</a:t>
            </a:r>
            <a:endParaRPr lang="th-TH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14139" y="1177007"/>
            <a:ext cx="3222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พันบาร์เรลเทียบเท่าน้ำมันดิบต่อวัน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6102106" y="85617"/>
            <a:ext cx="1278206" cy="1033022"/>
            <a:chOff x="555327" y="3806251"/>
            <a:chExt cx="490060" cy="451784"/>
          </a:xfrm>
        </p:grpSpPr>
        <p:pic>
          <p:nvPicPr>
            <p:cNvPr id="18" name="Picture 6" descr="D:\7. Infographic EPPO\Picture icon\Color Icon\Grid-Scale-Icon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5" t="8504" r="10720" b="4973"/>
            <a:stretch/>
          </p:blipFill>
          <p:spPr bwMode="auto">
            <a:xfrm>
              <a:off x="783498" y="3806251"/>
              <a:ext cx="261889" cy="390081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19" name="Picture 3" descr="D:\7. Infographic EPPO\Picture icon\Color Icon\Building (7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27" y="3886361"/>
              <a:ext cx="340625" cy="371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4376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662594"/>
              </p:ext>
            </p:extLst>
          </p:nvPr>
        </p:nvGraphicFramePr>
        <p:xfrm>
          <a:off x="251522" y="1484782"/>
          <a:ext cx="8712967" cy="3395410"/>
        </p:xfrm>
        <a:graphic>
          <a:graphicData uri="http://schemas.openxmlformats.org/drawingml/2006/table">
            <a:tbl>
              <a:tblPr/>
              <a:tblGrid>
                <a:gridCol w="2016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4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4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4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4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ชนิด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อัตราการเปลี่ยนแปลง (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83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400" b="1" u="none" strike="noStrike" cap="none" spc="-40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400" b="1" i="0" u="none" strike="noStrike" cap="none" spc="-4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32.2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31.7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29.0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30.2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-1.2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-8.7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3.9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67.4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65.5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63.2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73.1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-2.7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-3.8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19.6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4.9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9.2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-61.7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-35.1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87.7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4.8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5.6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-10.9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15.2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19.6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17.8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18.6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-9.2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-1.5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6.3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รวม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144.3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127.3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120.2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137.5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-11.5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-5.8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</a:rPr>
                        <a:t>14.4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266695" y="200025"/>
            <a:ext cx="4680520" cy="708695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0750" y="395372"/>
            <a:ext cx="3402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การใช้น้ำมันสำเร็จรูป</a:t>
            </a:r>
            <a:r>
              <a:rPr lang="en-US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ปี</a:t>
            </a:r>
            <a:r>
              <a:rPr lang="en-US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256</a:t>
            </a:r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88902" y="1177007"/>
            <a:ext cx="1747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ล้านลิตรต่อวัน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520" y="4983559"/>
            <a:ext cx="65065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723900" algn="l"/>
              </a:tabLst>
            </a:pPr>
            <a:r>
              <a:rPr lang="th-TH" sz="1200" u="sng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* น้ำมันเครื่องบินและน้ำมันก๊าด   ** ไม่รวมการใช้ </a:t>
            </a:r>
            <a:r>
              <a:rPr lang="en-US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ที่ใช้เป็น </a:t>
            </a:r>
            <a:r>
              <a:rPr lang="en-US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Feed stocks 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ในปิโตรเคมี</a:t>
            </a:r>
          </a:p>
        </p:txBody>
      </p:sp>
      <p:pic>
        <p:nvPicPr>
          <p:cNvPr id="11" name="Picture 2" descr="D:\7. Infographic EPPO\Picture icon\Color Icon\Car_gas_station_flat_vector_illustration_isolated.pn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4" t="3921" r="7859" b="9676"/>
          <a:stretch/>
        </p:blipFill>
        <p:spPr bwMode="auto">
          <a:xfrm flipH="1">
            <a:off x="6270109" y="108914"/>
            <a:ext cx="1289435" cy="96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1187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679706"/>
              </p:ext>
            </p:extLst>
          </p:nvPr>
        </p:nvGraphicFramePr>
        <p:xfrm>
          <a:off x="251522" y="1484782"/>
          <a:ext cx="8640959" cy="3479297"/>
        </p:xfrm>
        <a:graphic>
          <a:graphicData uri="http://schemas.openxmlformats.org/drawingml/2006/table">
            <a:tbl>
              <a:tblPr/>
              <a:tblGrid>
                <a:gridCol w="2304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ชนิด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2565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83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ปริมาณ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เปลี่ยนแปลง</a:t>
                      </a:r>
                    </a:p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สัดส่วน</a:t>
                      </a:r>
                      <a:b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ครัวเรือน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2,070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รถยนต์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668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30.3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อุตสาหกรรมปิโตรเคมี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2,694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2,230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2,774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ใช้เอง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-41.5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รวม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6,560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5,740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6,105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6,448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800480" y="200025"/>
            <a:ext cx="5543567" cy="708695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2864" y="395372"/>
            <a:ext cx="4409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</a:t>
            </a:r>
            <a:r>
              <a:rPr lang="en-US" altLang="th-TH" b="1" dirty="0">
                <a:solidFill>
                  <a:prstClr val="white"/>
                </a:solidFill>
                <a:latin typeface="Tahoma" pitchFamily="34" charset="0"/>
                <a:cs typeface="Tahoma" pitchFamily="34" charset="0"/>
              </a:rPr>
              <a:t> LPG </a:t>
            </a:r>
            <a:r>
              <a:rPr lang="th-TH" altLang="th-TH" b="1" dirty="0">
                <a:solidFill>
                  <a:prstClr val="white"/>
                </a:solidFill>
                <a:latin typeface="Tahoma" pitchFamily="34" charset="0"/>
                <a:cs typeface="Tahoma" pitchFamily="34" charset="0"/>
              </a:rPr>
              <a:t>โพรเพน และบิวเทน</a:t>
            </a:r>
            <a:r>
              <a:rPr lang="en-US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ปี</a:t>
            </a:r>
            <a:r>
              <a:rPr lang="en-US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256</a:t>
            </a:r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9548" y="1177007"/>
            <a:ext cx="1184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พันตัน</a:t>
            </a:r>
          </a:p>
        </p:txBody>
      </p:sp>
      <p:pic>
        <p:nvPicPr>
          <p:cNvPr id="12" name="Picture 2" descr="C:\Users\User\Desktop\Energy Graph_Edit Pattern\Infographic\Color Icon\botija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538" y="252170"/>
            <a:ext cx="549790" cy="725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002856" y="494940"/>
            <a:ext cx="538930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</a:t>
            </a:r>
            <a:endParaRPr lang="th-TH" sz="1400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378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800480" y="200025"/>
            <a:ext cx="5543567" cy="708695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2864" y="395372"/>
            <a:ext cx="4409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การใช้ก๊าซธรรมชาติรายสาขา  ปี 256</a:t>
            </a:r>
            <a:r>
              <a:rPr lang="en-US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th-TH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3" descr="D:\7. Infographic EPPO\Picture icon\Monthly Report Info\EPPO 2015\10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737" y="272033"/>
            <a:ext cx="1290631" cy="70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715027" y="1177007"/>
            <a:ext cx="23214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ล้านลูกบาศก์ฟุตต่อวัน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57817"/>
              </p:ext>
            </p:extLst>
          </p:nvPr>
        </p:nvGraphicFramePr>
        <p:xfrm>
          <a:off x="251522" y="1484782"/>
          <a:ext cx="8640959" cy="3036601"/>
        </p:xfrm>
        <a:graphic>
          <a:graphicData uri="http://schemas.openxmlformats.org/drawingml/2006/table">
            <a:tbl>
              <a:tblPr/>
              <a:tblGrid>
                <a:gridCol w="2520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61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61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61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ชนิด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62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83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ปริมาณ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เปลี่ยนแปลง</a:t>
                      </a:r>
                    </a:p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สัดส่วน</a:t>
                      </a:r>
                      <a:b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ผลิตไฟฟ้า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2,794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2,598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2,437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-6.4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ปิโตรเคมี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-14.2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รถยนต์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รวม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4,762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4,368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4,395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4,143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-5.7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81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979605"/>
              </p:ext>
            </p:extLst>
          </p:nvPr>
        </p:nvGraphicFramePr>
        <p:xfrm>
          <a:off x="251522" y="1484782"/>
          <a:ext cx="8640959" cy="3921993"/>
        </p:xfrm>
        <a:graphic>
          <a:graphicData uri="http://schemas.openxmlformats.org/drawingml/2006/table">
            <a:tbl>
              <a:tblPr/>
              <a:tblGrid>
                <a:gridCol w="2520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61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61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61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ชนิด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62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83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ปริมาณ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เปลี่ยนแปลง</a:t>
                      </a:r>
                    </a:p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สัดส่วน</a:t>
                      </a:r>
                      <a:b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ความต้องการใช้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17,064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18,244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18,682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16,997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-9.0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FF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การใช้ลิกไนต์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3,527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3,650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3,557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-2.5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ผลิตกระแสไฟฟ้า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3,386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3,278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3,528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3,383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-4.1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defTabSz="914400" rtl="0" eaLnBrk="1" fontAlgn="ctr" latinLnBrk="0" hangingPunct="1"/>
                      <a:r>
                        <a:rPr lang="th-TH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อุตสาหกรรม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43.3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defTabSz="914400" rtl="0" eaLnBrk="1" fontAlgn="ctr" latinLnBrk="0" hangingPunct="1"/>
                      <a:r>
                        <a:rPr lang="th-TH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การใช้ถ่านหิน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13,536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14,877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15,033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13,440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-10.6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 </a:t>
                      </a:r>
                      <a:r>
                        <a:rPr lang="th-TH" sz="1400" b="1" i="0" u="none" strike="noStrike" spc="-5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ผลิตกระแสไฟฟ้า</a:t>
                      </a:r>
                      <a:r>
                        <a:rPr lang="th-TH" sz="1400" b="1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</a:t>
                      </a:r>
                      <a:r>
                        <a:rPr lang="en-US" sz="1400" b="1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IPP/SPP)</a:t>
                      </a:r>
                      <a:endParaRPr lang="th-TH" sz="1400" b="1" i="0" u="none" strike="noStrike" spc="-5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5,054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5,287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4,931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5,202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95250"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</a:t>
                      </a:r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8,482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9,591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10,102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8,239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</a:rPr>
                        <a:t>-18.4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800480" y="200025"/>
            <a:ext cx="5543567" cy="708695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0520" y="395372"/>
            <a:ext cx="4409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การใช้ลิกไนต์/ถ่านหิน</a:t>
            </a:r>
            <a:r>
              <a:rPr lang="en-US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ปี</a:t>
            </a:r>
            <a:r>
              <a:rPr lang="en-US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2565</a:t>
            </a:r>
            <a:endParaRPr lang="th-TH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32284" y="1177007"/>
            <a:ext cx="25042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พันตันเทียบเท่าน้ำมันดิบ</a:t>
            </a:r>
          </a:p>
        </p:txBody>
      </p:sp>
      <p:pic>
        <p:nvPicPr>
          <p:cNvPr id="8" name="Picture 6" descr="D:\7. Infographic EPPO\Picture icon\Monthly Report Info\EPPO 2016\6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530" y="233352"/>
            <a:ext cx="1439846" cy="753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0379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895257"/>
              </p:ext>
            </p:extLst>
          </p:nvPr>
        </p:nvGraphicFramePr>
        <p:xfrm>
          <a:off x="251522" y="1484782"/>
          <a:ext cx="8640957" cy="4723498"/>
        </p:xfrm>
        <a:graphic>
          <a:graphicData uri="http://schemas.openxmlformats.org/drawingml/2006/table">
            <a:tbl>
              <a:tblPr/>
              <a:tblGrid>
                <a:gridCol w="2880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9234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เดือนเรียกเก็บ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Ft</a:t>
                      </a:r>
                      <a:r>
                        <a:rPr lang="en-US" sz="14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4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ขายปลีก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เปลี่ยนแปลง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</a:t>
                      </a:r>
                      <a:r>
                        <a:rPr lang="th-TH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เม.ย. 256</a:t>
                      </a:r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-11.60</a:t>
                      </a:r>
                      <a:endParaRPr lang="th-TH" sz="14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0.00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650451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พ.ค. – ส.ค. 256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-11.60</a:t>
                      </a:r>
                      <a:endParaRPr lang="th-TH" sz="14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0.00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657838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ก.ย. – ธ.ค. 256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r>
                        <a:rPr lang="th-TH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-12.43</a:t>
                      </a:r>
                      <a:endParaRPr lang="th-TH" sz="14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-0.83</a:t>
                      </a:r>
                      <a:endParaRPr lang="th-TH" sz="14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24899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</a:t>
                      </a:r>
                      <a:r>
                        <a:rPr lang="th-TH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เม.ย. 256</a:t>
                      </a:r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en-US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  <a:r>
                        <a:rPr lang="th-TH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en-US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</a:t>
                      </a:r>
                      <a:endParaRPr lang="th-TH" sz="14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-2.89</a:t>
                      </a:r>
                      <a:endParaRPr lang="th-TH" sz="14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พ.ค. – ส.ค. 256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en-US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  <a:r>
                        <a:rPr lang="th-TH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en-US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</a:t>
                      </a:r>
                      <a:endParaRPr lang="th-TH" sz="14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lang="th-TH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ก.ย. – ธ.ค. 256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en-US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  <a:r>
                        <a:rPr lang="th-TH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en-US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</a:t>
                      </a:r>
                      <a:endParaRPr lang="th-TH" sz="14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lang="th-TH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00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</a:t>
                      </a:r>
                      <a:r>
                        <a:rPr lang="th-TH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เม.ย. 256</a:t>
                      </a:r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1.39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</a:t>
                      </a:r>
                      <a:r>
                        <a:rPr lang="th-TH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71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พ.ค. – ส.ค. 256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24.77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</a:t>
                      </a:r>
                      <a:r>
                        <a:rPr lang="th-TH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696">
                <a:tc>
                  <a:txBody>
                    <a:bodyPr/>
                    <a:lstStyle/>
                    <a:p>
                      <a:pPr marL="0" indent="531813" algn="l" fontAlgn="ctr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ก.ย. – ธ.ค. 256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93.43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68</a:t>
                      </a:r>
                      <a:r>
                        <a:rPr lang="th-TH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r>
                        <a:rPr lang="en-US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66</a:t>
                      </a:r>
                      <a:endParaRPr lang="th-TH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800480" y="200025"/>
            <a:ext cx="5543567" cy="841678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1760" y="279723"/>
            <a:ext cx="4409376" cy="74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ค่าไฟฟ้าตามสูตรการปรับอัตราค่าไฟฟ้าโดยอัตโนมัติ (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Ft)</a:t>
            </a:r>
            <a:endParaRPr kumimoji="0" lang="th-TH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15104" y="1196752"/>
            <a:ext cx="18710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kumimoji="0" lang="th-T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สตางค์ต่อหน่วย</a:t>
            </a:r>
          </a:p>
        </p:txBody>
      </p:sp>
      <p:pic>
        <p:nvPicPr>
          <p:cNvPr id="12" name="Picture 2" descr="D:\7. Infographic EPPO\Picture icon\Monthly Report Info\EPPO 2015\12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4248" y="260648"/>
            <a:ext cx="1287841" cy="803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898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76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15766" y="-15766"/>
            <a:ext cx="9172475" cy="78047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15" name="Group 14"/>
          <p:cNvGrpSpPr/>
          <p:nvPr/>
        </p:nvGrpSpPr>
        <p:grpSpPr>
          <a:xfrm>
            <a:off x="-27568" y="37802"/>
            <a:ext cx="9172475" cy="146138"/>
            <a:chOff x="-27568" y="69334"/>
            <a:chExt cx="9172475" cy="146138"/>
          </a:xfrm>
        </p:grpSpPr>
        <p:sp>
          <p:nvSpPr>
            <p:cNvPr id="16" name="Rectangle 15"/>
            <p:cNvSpPr/>
            <p:nvPr/>
          </p:nvSpPr>
          <p:spPr>
            <a:xfrm>
              <a:off x="-27568" y="69334"/>
              <a:ext cx="9172475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-27568" y="215472"/>
              <a:ext cx="917247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323528" y="2204864"/>
            <a:ext cx="8532440" cy="7685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th-TH" sz="4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แนวโน้มสถานการณ์พลังงาน</a:t>
            </a:r>
          </a:p>
          <a:p>
            <a:pPr fontAlgn="base">
              <a:spcAft>
                <a:spcPct val="0"/>
              </a:spcAft>
            </a:pPr>
            <a:r>
              <a:rPr lang="th-TH" sz="4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ปี 25</a:t>
            </a:r>
            <a:r>
              <a:rPr lang="en-US" sz="4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th-TH" sz="4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br>
              <a:rPr lang="th-TH" sz="4000" b="1" dirty="0">
                <a:ea typeface="Tahoma" pitchFamily="34" charset="0"/>
                <a:cs typeface="Tahoma" pitchFamily="34" charset="0"/>
              </a:rPr>
            </a:br>
            <a:endParaRPr lang="th-TH" sz="4000" b="1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738120" y="6309320"/>
            <a:ext cx="442392" cy="365633"/>
          </a:xfrm>
        </p:spPr>
        <p:txBody>
          <a:bodyPr/>
          <a:lstStyle/>
          <a:p>
            <a:pPr>
              <a:defRPr/>
            </a:pPr>
            <a:fld id="{9CC519E3-6064-4F61-87D4-BF4BAF75CEE5}" type="slidenum">
              <a:rPr lang="en-GB" smtClean="0">
                <a:solidFill>
                  <a:prstClr val="black"/>
                </a:solidFill>
                <a:ea typeface="Arial Unicode MS" pitchFamily="34" charset="-128"/>
              </a:rPr>
              <a:pPr>
                <a:defRPr/>
              </a:pPr>
              <a:t>9</a:t>
            </a:fld>
            <a:endParaRPr lang="en-GB" dirty="0">
              <a:solidFill>
                <a:prstClr val="black"/>
              </a:solidFill>
              <a:ea typeface="Arial Unicode MS" pitchFamily="34" charset="-128"/>
            </a:endParaRPr>
          </a:p>
        </p:txBody>
      </p:sp>
      <p:pic>
        <p:nvPicPr>
          <p:cNvPr id="13" name="Picture 4" descr="D:\7. Infographic EPPO\Picture icon\City Banner\banner EPPO_Artboard 5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" r="15754" b="1122"/>
          <a:stretch/>
        </p:blipFill>
        <p:spPr bwMode="auto">
          <a:xfrm>
            <a:off x="-1" y="4812918"/>
            <a:ext cx="9144001" cy="2045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977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8364</TotalTime>
  <Words>1001</Words>
  <Application>Microsoft Office PowerPoint</Application>
  <PresentationFormat>On-screen Show (4:3)</PresentationFormat>
  <Paragraphs>509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 Unicode MS</vt:lpstr>
      <vt:lpstr>Angsana New</vt:lpstr>
      <vt:lpstr>Arial</vt:lpstr>
      <vt:lpstr>Calibri</vt:lpstr>
      <vt:lpstr>Cordia New</vt:lpstr>
      <vt:lpstr>Tahoma</vt:lpstr>
      <vt:lpstr>TH SarabunPSK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Wachira Jitpranee</dc:creator>
  <cp:lastModifiedBy>Korakot Phupaiboon</cp:lastModifiedBy>
  <cp:revision>510</cp:revision>
  <cp:lastPrinted>2018-07-12T09:54:44Z</cp:lastPrinted>
  <dcterms:created xsi:type="dcterms:W3CDTF">2014-05-20T10:47:17Z</dcterms:created>
  <dcterms:modified xsi:type="dcterms:W3CDTF">2023-03-16T09:24:10Z</dcterms:modified>
</cp:coreProperties>
</file>